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90" r:id="rId7"/>
    <p:sldId id="282" r:id="rId8"/>
    <p:sldId id="291" r:id="rId9"/>
    <p:sldId id="284" r:id="rId10"/>
    <p:sldId id="288" r:id="rId11"/>
    <p:sldId id="277" r:id="rId12"/>
    <p:sldId id="286"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Kalam" panose="020B0604020202020204" charset="0"/>
      <p:regular r:id="rId20"/>
    </p:embeddedFont>
    <p:embeddedFont>
      <p:font typeface="Tuffy" panose="020B0603060100000000" charset="0"/>
      <p:regular r:id="rId21"/>
      <p:bold r:id="rId22"/>
      <p:italic r:id="rId23"/>
      <p:boldItalic r:id="rId24"/>
    </p:embeddedFont>
    <p:embeddedFont>
      <p:font typeface="Tuffy-TTF" panose="020B0603060100000000"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196B"/>
    <a:srgbClr val="A772AE"/>
    <a:srgbClr val="CBB5D9"/>
    <a:srgbClr val="009541"/>
    <a:srgbClr val="E52122"/>
    <a:srgbClr val="E4004F"/>
    <a:srgbClr val="D81D32"/>
    <a:srgbClr val="FFE001"/>
    <a:srgbClr val="FFECA7"/>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52"/>
        <p:guide pos="5420"/>
        <p:guide orient="horz" pos="346"/>
        <p:guide pos="476"/>
        <p:guide orient="horz" pos="504"/>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4-multiplication-and-division-year-4-white-rose-maths-resources-key-stage-1-year-1-year-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twinkl.co.uk/resources/planit-maths-primary-teaching-resources-year-4/planit-maths-primary-teaching-resources-year-4-number-multiplication-and-division/planit-maths-primary-teaching-resources-year-4-number-multiplication-and-division-recall-multiplication-and-division-facts-for-multiplication-tables-up-to-12-12" TargetMode="Externa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autumn-block-4-multiplication-and-division-year-4-white-rose-maths-resources-key-stage-1-year-1-year-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00DB952-E479-4BA1-8036-9A21040C6C3F}"/>
              </a:ext>
            </a:extLst>
          </p:cNvPr>
          <p:cNvSpPr/>
          <p:nvPr/>
        </p:nvSpPr>
        <p:spPr>
          <a:xfrm>
            <a:off x="0" y="5268686"/>
            <a:ext cx="1942011" cy="1589314"/>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0898"/>
            <a:ext cx="2722089" cy="3850440"/>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892" b="34826"/>
          <a:stretch/>
        </p:blipFill>
        <p:spPr>
          <a:xfrm rot="1560000">
            <a:off x="2665198" y="2915530"/>
            <a:ext cx="836254" cy="1538558"/>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36983"/>
          <a:stretch/>
        </p:blipFill>
        <p:spPr>
          <a:xfrm rot="1625584">
            <a:off x="1000380" y="2273093"/>
            <a:ext cx="1652501" cy="1473001"/>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0898"/>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0898"/>
            <a:ext cx="2722089"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343486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6 Times Table and Division Facts</a:t>
            </a:r>
          </a:p>
        </p:txBody>
      </p:sp>
    </p:spTree>
    <p:extLst>
      <p:ext uri="{BB962C8B-B14F-4D97-AF65-F5344CB8AC3E}">
        <p14:creationId xmlns:p14="http://schemas.microsoft.com/office/powerpoint/2010/main" val="17712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Recall multiplication and division facts for multiplication tables up to 12 × 12.</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44C97E60-2344-4176-AB58-C9A5DDCB2575}"/>
              </a:ext>
            </a:extLst>
          </p:cNvPr>
          <p:cNvSpPr/>
          <p:nvPr/>
        </p:nvSpPr>
        <p:spPr>
          <a:xfrm>
            <a:off x="3600994" y="2634343"/>
            <a:ext cx="1942011" cy="1589314"/>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Recall multiplication and division facts for multiplication tables up to 12 × 12.</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7EF25-D92C-4174-A14D-664E404C3FDD}"/>
              </a:ext>
            </a:extLst>
          </p:cNvPr>
          <p:cNvSpPr txBox="1"/>
          <p:nvPr/>
        </p:nvSpPr>
        <p:spPr>
          <a:xfrm>
            <a:off x="755650" y="1341437"/>
            <a:ext cx="7632700" cy="4716463"/>
          </a:xfrm>
          <a:prstGeom prst="rect">
            <a:avLst/>
          </a:prstGeom>
          <a:solidFill>
            <a:schemeClr val="bg1"/>
          </a:solidFill>
          <a:ln w="28575">
            <a:solidFill>
              <a:srgbClr val="A772AE"/>
            </a:solidFill>
          </a:ln>
        </p:spPr>
        <p:txBody>
          <a:bodyPr wrap="square" lIns="108000" tIns="108000" rIns="108000" bIns="108000" rtlCol="0">
            <a:noAutofit/>
          </a:bodyPr>
          <a:lstStyle/>
          <a:p>
            <a:pPr algn="ctr"/>
            <a:endParaRPr lang="en-GB" dirty="0"/>
          </a:p>
        </p:txBody>
      </p:sp>
      <p:sp>
        <p:nvSpPr>
          <p:cNvPr id="97" name="Rectangle 96"/>
          <p:cNvSpPr/>
          <p:nvPr/>
        </p:nvSpPr>
        <p:spPr>
          <a:xfrm>
            <a:off x="388229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43486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6 Times Table and Division Facts</a:t>
            </a:r>
          </a:p>
        </p:txBody>
      </p:sp>
      <p:cxnSp>
        <p:nvCxnSpPr>
          <p:cNvPr id="103" name="Straight Connector 102"/>
          <p:cNvCxnSpPr/>
          <p:nvPr/>
        </p:nvCxnSpPr>
        <p:spPr>
          <a:xfrm>
            <a:off x="388229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41438"/>
            <a:ext cx="7632700" cy="772107"/>
          </a:xfrm>
          <a:prstGeom prst="rect">
            <a:avLst/>
          </a:prstGeom>
          <a:solidFill>
            <a:srgbClr val="A772AE"/>
          </a:solidFill>
          <a:ln w="28575">
            <a:solidFill>
              <a:srgbClr val="A772AE"/>
            </a:solidFill>
          </a:ln>
        </p:spPr>
        <p:txBody>
          <a:bodyPr wrap="square" lIns="108000" tIns="108000" rIns="108000" bIns="108000" rtlCol="0">
            <a:spAutoFit/>
          </a:bodyPr>
          <a:lstStyle/>
          <a:p>
            <a:r>
              <a:rPr lang="en-GB" b="1" dirty="0">
                <a:solidFill>
                  <a:schemeClr val="bg1"/>
                </a:solidFill>
              </a:rPr>
              <a:t>Use doubling and halving to help calculate the missing multiples from the 3× and 6× tables.</a:t>
            </a:r>
          </a:p>
        </p:txBody>
      </p:sp>
      <p:sp>
        <p:nvSpPr>
          <p:cNvPr id="3" name="Rectangle 2">
            <a:extLst>
              <a:ext uri="{FF2B5EF4-FFF2-40B4-BE49-F238E27FC236}">
                <a16:creationId xmlns:a16="http://schemas.microsoft.com/office/drawing/2014/main" id="{E79B8FBE-9813-420F-8D21-6047F594F1AF}"/>
              </a:ext>
            </a:extLst>
          </p:cNvPr>
          <p:cNvSpPr/>
          <p:nvPr/>
        </p:nvSpPr>
        <p:spPr>
          <a:xfrm>
            <a:off x="2048335" y="2344320"/>
            <a:ext cx="437940" cy="369332"/>
          </a:xfrm>
          <a:prstGeom prst="rect">
            <a:avLst/>
          </a:prstGeom>
        </p:spPr>
        <p:txBody>
          <a:bodyPr wrap="none">
            <a:spAutoFit/>
          </a:bodyPr>
          <a:lstStyle/>
          <a:p>
            <a:r>
              <a:rPr lang="en-GB" b="1" dirty="0"/>
              <a:t>3×</a:t>
            </a:r>
          </a:p>
        </p:txBody>
      </p:sp>
      <p:sp>
        <p:nvSpPr>
          <p:cNvPr id="10" name="Rectangle 9">
            <a:extLst>
              <a:ext uri="{FF2B5EF4-FFF2-40B4-BE49-F238E27FC236}">
                <a16:creationId xmlns:a16="http://schemas.microsoft.com/office/drawing/2014/main" id="{DAD5E521-1B18-44DE-8E44-9E5162068574}"/>
              </a:ext>
            </a:extLst>
          </p:cNvPr>
          <p:cNvSpPr/>
          <p:nvPr/>
        </p:nvSpPr>
        <p:spPr>
          <a:xfrm>
            <a:off x="6653717" y="2344320"/>
            <a:ext cx="445956" cy="369332"/>
          </a:xfrm>
          <a:prstGeom prst="rect">
            <a:avLst/>
          </a:prstGeom>
        </p:spPr>
        <p:txBody>
          <a:bodyPr wrap="none">
            <a:spAutoFit/>
          </a:bodyPr>
          <a:lstStyle/>
          <a:p>
            <a:r>
              <a:rPr lang="en-GB" b="1" dirty="0"/>
              <a:t>6×</a:t>
            </a:r>
          </a:p>
        </p:txBody>
      </p:sp>
      <p:sp>
        <p:nvSpPr>
          <p:cNvPr id="59" name="TextBox 58">
            <a:extLst>
              <a:ext uri="{FF2B5EF4-FFF2-40B4-BE49-F238E27FC236}">
                <a16:creationId xmlns:a16="http://schemas.microsoft.com/office/drawing/2014/main" id="{09FD2E6A-B834-497F-8747-67C6F9DE3963}"/>
              </a:ext>
            </a:extLst>
          </p:cNvPr>
          <p:cNvSpPr txBox="1"/>
          <p:nvPr/>
        </p:nvSpPr>
        <p:spPr>
          <a:xfrm>
            <a:off x="4089066" y="2923503"/>
            <a:ext cx="1003176" cy="369332"/>
          </a:xfrm>
          <a:prstGeom prst="rect">
            <a:avLst/>
          </a:prstGeom>
          <a:noFill/>
        </p:spPr>
        <p:txBody>
          <a:bodyPr wrap="square" rtlCol="0">
            <a:spAutoFit/>
          </a:bodyPr>
          <a:lstStyle/>
          <a:p>
            <a:pPr algn="ctr"/>
            <a:r>
              <a:rPr lang="en-GB" dirty="0"/>
              <a:t>double</a:t>
            </a:r>
          </a:p>
        </p:txBody>
      </p:sp>
      <p:sp>
        <p:nvSpPr>
          <p:cNvPr id="60" name="TextBox 59">
            <a:extLst>
              <a:ext uri="{FF2B5EF4-FFF2-40B4-BE49-F238E27FC236}">
                <a16:creationId xmlns:a16="http://schemas.microsoft.com/office/drawing/2014/main" id="{EA161B34-FF18-46DB-9248-F3E3C3181F3E}"/>
              </a:ext>
            </a:extLst>
          </p:cNvPr>
          <p:cNvSpPr txBox="1"/>
          <p:nvPr/>
        </p:nvSpPr>
        <p:spPr>
          <a:xfrm>
            <a:off x="4089066" y="3687955"/>
            <a:ext cx="1003176" cy="369332"/>
          </a:xfrm>
          <a:prstGeom prst="rect">
            <a:avLst/>
          </a:prstGeom>
          <a:noFill/>
        </p:spPr>
        <p:txBody>
          <a:bodyPr wrap="square" rtlCol="0">
            <a:spAutoFit/>
          </a:bodyPr>
          <a:lstStyle/>
          <a:p>
            <a:pPr algn="ctr"/>
            <a:r>
              <a:rPr lang="en-GB" dirty="0"/>
              <a:t>double</a:t>
            </a:r>
          </a:p>
        </p:txBody>
      </p:sp>
      <p:sp>
        <p:nvSpPr>
          <p:cNvPr id="61" name="TextBox 60">
            <a:extLst>
              <a:ext uri="{FF2B5EF4-FFF2-40B4-BE49-F238E27FC236}">
                <a16:creationId xmlns:a16="http://schemas.microsoft.com/office/drawing/2014/main" id="{E7D0E933-A0B4-4F29-AFC6-0CDE59D77B9F}"/>
              </a:ext>
            </a:extLst>
          </p:cNvPr>
          <p:cNvSpPr txBox="1"/>
          <p:nvPr/>
        </p:nvSpPr>
        <p:spPr>
          <a:xfrm>
            <a:off x="4089066" y="4452407"/>
            <a:ext cx="1003176" cy="369332"/>
          </a:xfrm>
          <a:prstGeom prst="rect">
            <a:avLst/>
          </a:prstGeom>
          <a:noFill/>
        </p:spPr>
        <p:txBody>
          <a:bodyPr wrap="square" rtlCol="0">
            <a:spAutoFit/>
          </a:bodyPr>
          <a:lstStyle/>
          <a:p>
            <a:pPr algn="ctr"/>
            <a:r>
              <a:rPr lang="en-GB" dirty="0"/>
              <a:t>halve</a:t>
            </a:r>
          </a:p>
        </p:txBody>
      </p:sp>
      <p:sp>
        <p:nvSpPr>
          <p:cNvPr id="62" name="TextBox 61">
            <a:extLst>
              <a:ext uri="{FF2B5EF4-FFF2-40B4-BE49-F238E27FC236}">
                <a16:creationId xmlns:a16="http://schemas.microsoft.com/office/drawing/2014/main" id="{BAE51550-6A87-4B45-84FE-24432C1AFFED}"/>
              </a:ext>
            </a:extLst>
          </p:cNvPr>
          <p:cNvSpPr txBox="1"/>
          <p:nvPr/>
        </p:nvSpPr>
        <p:spPr>
          <a:xfrm>
            <a:off x="4089066" y="5216858"/>
            <a:ext cx="1003176" cy="369332"/>
          </a:xfrm>
          <a:prstGeom prst="rect">
            <a:avLst/>
          </a:prstGeom>
          <a:noFill/>
        </p:spPr>
        <p:txBody>
          <a:bodyPr wrap="square" rtlCol="0">
            <a:spAutoFit/>
          </a:bodyPr>
          <a:lstStyle/>
          <a:p>
            <a:pPr algn="ctr"/>
            <a:r>
              <a:rPr lang="en-GB" dirty="0"/>
              <a:t>halve</a:t>
            </a:r>
          </a:p>
        </p:txBody>
      </p:sp>
      <p:grpSp>
        <p:nvGrpSpPr>
          <p:cNvPr id="58" name="Group 57">
            <a:extLst>
              <a:ext uri="{FF2B5EF4-FFF2-40B4-BE49-F238E27FC236}">
                <a16:creationId xmlns:a16="http://schemas.microsoft.com/office/drawing/2014/main" id="{AF7AF23C-1CD1-4FF0-8C54-0927BB2974ED}"/>
              </a:ext>
            </a:extLst>
          </p:cNvPr>
          <p:cNvGrpSpPr/>
          <p:nvPr/>
        </p:nvGrpSpPr>
        <p:grpSpPr>
          <a:xfrm rot="10800000">
            <a:off x="5092242" y="3025159"/>
            <a:ext cx="1394342" cy="957942"/>
            <a:chOff x="5780793" y="3140197"/>
            <a:chExt cx="795457" cy="957942"/>
          </a:xfrm>
          <a:solidFill>
            <a:srgbClr val="87BD31"/>
          </a:solidFill>
        </p:grpSpPr>
        <p:sp>
          <p:nvSpPr>
            <p:cNvPr id="57" name="Arrow: Right 56">
              <a:extLst>
                <a:ext uri="{FF2B5EF4-FFF2-40B4-BE49-F238E27FC236}">
                  <a16:creationId xmlns:a16="http://schemas.microsoft.com/office/drawing/2014/main" id="{8DEC51FE-6037-4E75-B455-0A3862FE091A}"/>
                </a:ext>
              </a:extLst>
            </p:cNvPr>
            <p:cNvSpPr/>
            <p:nvPr/>
          </p:nvSpPr>
          <p:spPr>
            <a:xfrm rot="10800000">
              <a:off x="5780793" y="3140197"/>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rrow: Right 64">
              <a:extLst>
                <a:ext uri="{FF2B5EF4-FFF2-40B4-BE49-F238E27FC236}">
                  <a16:creationId xmlns:a16="http://schemas.microsoft.com/office/drawing/2014/main" id="{7ED4B674-AAAD-404D-9905-9B3A1E77F3BF}"/>
                </a:ext>
              </a:extLst>
            </p:cNvPr>
            <p:cNvSpPr/>
            <p:nvPr/>
          </p:nvSpPr>
          <p:spPr>
            <a:xfrm rot="10800000">
              <a:off x="5780793" y="3897842"/>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5E0B1ED8-5689-4C3C-BBFA-28CD02009F69}"/>
              </a:ext>
            </a:extLst>
          </p:cNvPr>
          <p:cNvGrpSpPr/>
          <p:nvPr/>
        </p:nvGrpSpPr>
        <p:grpSpPr>
          <a:xfrm rot="10800000">
            <a:off x="3398507" y="3025159"/>
            <a:ext cx="782967" cy="957942"/>
            <a:chOff x="5780793" y="3140197"/>
            <a:chExt cx="795457" cy="957942"/>
          </a:xfrm>
          <a:solidFill>
            <a:srgbClr val="87BD31"/>
          </a:solidFill>
        </p:grpSpPr>
        <p:sp>
          <p:nvSpPr>
            <p:cNvPr id="68" name="Arrow: Right 67">
              <a:extLst>
                <a:ext uri="{FF2B5EF4-FFF2-40B4-BE49-F238E27FC236}">
                  <a16:creationId xmlns:a16="http://schemas.microsoft.com/office/drawing/2014/main" id="{F2719173-6ED5-4AD3-81A2-6CFA831376ED}"/>
                </a:ext>
              </a:extLst>
            </p:cNvPr>
            <p:cNvSpPr/>
            <p:nvPr/>
          </p:nvSpPr>
          <p:spPr>
            <a:xfrm rot="10800000">
              <a:off x="5780793" y="3140197"/>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rrow: Right 68">
              <a:extLst>
                <a:ext uri="{FF2B5EF4-FFF2-40B4-BE49-F238E27FC236}">
                  <a16:creationId xmlns:a16="http://schemas.microsoft.com/office/drawing/2014/main" id="{80BDA733-663A-4B10-92B6-18B876546AB2}"/>
                </a:ext>
              </a:extLst>
            </p:cNvPr>
            <p:cNvSpPr/>
            <p:nvPr/>
          </p:nvSpPr>
          <p:spPr>
            <a:xfrm rot="10800000">
              <a:off x="5780793" y="3897842"/>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8C8824F7-14C7-478E-BC8E-B64CEF0C93C7}"/>
              </a:ext>
            </a:extLst>
          </p:cNvPr>
          <p:cNvGrpSpPr/>
          <p:nvPr/>
        </p:nvGrpSpPr>
        <p:grpSpPr>
          <a:xfrm>
            <a:off x="2659122" y="4549159"/>
            <a:ext cx="1547118" cy="957942"/>
            <a:chOff x="5780793" y="3140197"/>
            <a:chExt cx="795457" cy="957942"/>
          </a:xfrm>
          <a:solidFill>
            <a:srgbClr val="87BD31"/>
          </a:solidFill>
        </p:grpSpPr>
        <p:sp>
          <p:nvSpPr>
            <p:cNvPr id="71" name="Arrow: Right 70">
              <a:extLst>
                <a:ext uri="{FF2B5EF4-FFF2-40B4-BE49-F238E27FC236}">
                  <a16:creationId xmlns:a16="http://schemas.microsoft.com/office/drawing/2014/main" id="{C82AE3DB-5FBC-4CA2-9138-CBB33973F91E}"/>
                </a:ext>
              </a:extLst>
            </p:cNvPr>
            <p:cNvSpPr/>
            <p:nvPr/>
          </p:nvSpPr>
          <p:spPr>
            <a:xfrm rot="10800000">
              <a:off x="5780793" y="3140197"/>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Arrow: Right 71">
              <a:extLst>
                <a:ext uri="{FF2B5EF4-FFF2-40B4-BE49-F238E27FC236}">
                  <a16:creationId xmlns:a16="http://schemas.microsoft.com/office/drawing/2014/main" id="{5DA6CA9C-0859-423B-9CC1-35D743892550}"/>
                </a:ext>
              </a:extLst>
            </p:cNvPr>
            <p:cNvSpPr/>
            <p:nvPr/>
          </p:nvSpPr>
          <p:spPr>
            <a:xfrm rot="10800000">
              <a:off x="5780793" y="3897842"/>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 name="Group 72">
            <a:extLst>
              <a:ext uri="{FF2B5EF4-FFF2-40B4-BE49-F238E27FC236}">
                <a16:creationId xmlns:a16="http://schemas.microsoft.com/office/drawing/2014/main" id="{B04EFE69-4247-4C4C-B04A-0708938DEABC}"/>
              </a:ext>
            </a:extLst>
          </p:cNvPr>
          <p:cNvGrpSpPr/>
          <p:nvPr/>
        </p:nvGrpSpPr>
        <p:grpSpPr>
          <a:xfrm>
            <a:off x="4964906" y="4549159"/>
            <a:ext cx="782291" cy="957942"/>
            <a:chOff x="5780793" y="3140197"/>
            <a:chExt cx="795457" cy="957942"/>
          </a:xfrm>
          <a:solidFill>
            <a:srgbClr val="87BD31"/>
          </a:solidFill>
        </p:grpSpPr>
        <p:sp>
          <p:nvSpPr>
            <p:cNvPr id="74" name="Arrow: Right 73">
              <a:extLst>
                <a:ext uri="{FF2B5EF4-FFF2-40B4-BE49-F238E27FC236}">
                  <a16:creationId xmlns:a16="http://schemas.microsoft.com/office/drawing/2014/main" id="{61D900CF-E494-4ABA-B28B-4925D9987703}"/>
                </a:ext>
              </a:extLst>
            </p:cNvPr>
            <p:cNvSpPr/>
            <p:nvPr/>
          </p:nvSpPr>
          <p:spPr>
            <a:xfrm rot="10800000">
              <a:off x="5780793" y="3140197"/>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Right 74">
              <a:extLst>
                <a:ext uri="{FF2B5EF4-FFF2-40B4-BE49-F238E27FC236}">
                  <a16:creationId xmlns:a16="http://schemas.microsoft.com/office/drawing/2014/main" id="{205845C5-EC4F-4B80-9CF7-098B206C35E1}"/>
                </a:ext>
              </a:extLst>
            </p:cNvPr>
            <p:cNvSpPr/>
            <p:nvPr/>
          </p:nvSpPr>
          <p:spPr>
            <a:xfrm rot="10800000">
              <a:off x="5780793" y="3897842"/>
              <a:ext cx="795457" cy="20029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Rectangle 52">
            <a:extLst>
              <a:ext uri="{FF2B5EF4-FFF2-40B4-BE49-F238E27FC236}">
                <a16:creationId xmlns:a16="http://schemas.microsoft.com/office/drawing/2014/main" id="{93D220CA-27EE-4145-A3F8-F7FA9ED8DD5F}"/>
              </a:ext>
            </a:extLst>
          </p:cNvPr>
          <p:cNvSpPr/>
          <p:nvPr/>
        </p:nvSpPr>
        <p:spPr>
          <a:xfrm>
            <a:off x="1966860" y="4355418"/>
            <a:ext cx="60089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5" name="Rectangle 54">
            <a:extLst>
              <a:ext uri="{FF2B5EF4-FFF2-40B4-BE49-F238E27FC236}">
                <a16:creationId xmlns:a16="http://schemas.microsoft.com/office/drawing/2014/main" id="{396DC6BD-8158-415D-A9BF-88CF8874727F}"/>
              </a:ext>
            </a:extLst>
          </p:cNvPr>
          <p:cNvSpPr/>
          <p:nvPr/>
        </p:nvSpPr>
        <p:spPr>
          <a:xfrm>
            <a:off x="1966860" y="5121773"/>
            <a:ext cx="60089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Rectangle 48">
            <a:extLst>
              <a:ext uri="{FF2B5EF4-FFF2-40B4-BE49-F238E27FC236}">
                <a16:creationId xmlns:a16="http://schemas.microsoft.com/office/drawing/2014/main" id="{281B5546-290D-4BDD-BC3F-778C1A1C1BFF}"/>
              </a:ext>
            </a:extLst>
          </p:cNvPr>
          <p:cNvSpPr/>
          <p:nvPr/>
        </p:nvSpPr>
        <p:spPr>
          <a:xfrm>
            <a:off x="6576250" y="2822710"/>
            <a:ext cx="60089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2" name="Rectangle 51">
            <a:extLst>
              <a:ext uri="{FF2B5EF4-FFF2-40B4-BE49-F238E27FC236}">
                <a16:creationId xmlns:a16="http://schemas.microsoft.com/office/drawing/2014/main" id="{43E42257-6B67-4B33-BAF7-7A1520C3A192}"/>
              </a:ext>
            </a:extLst>
          </p:cNvPr>
          <p:cNvSpPr/>
          <p:nvPr/>
        </p:nvSpPr>
        <p:spPr>
          <a:xfrm>
            <a:off x="6576250" y="3589064"/>
            <a:ext cx="60089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7" name="Rectangle 76">
            <a:extLst>
              <a:ext uri="{FF2B5EF4-FFF2-40B4-BE49-F238E27FC236}">
                <a16:creationId xmlns:a16="http://schemas.microsoft.com/office/drawing/2014/main" id="{E5CA9A8D-D8B6-4D55-BC1C-2778E8838E5F}"/>
              </a:ext>
            </a:extLst>
          </p:cNvPr>
          <p:cNvSpPr/>
          <p:nvPr/>
        </p:nvSpPr>
        <p:spPr>
          <a:xfrm>
            <a:off x="6612840" y="2888967"/>
            <a:ext cx="527710" cy="461665"/>
          </a:xfrm>
          <a:prstGeom prst="rect">
            <a:avLst/>
          </a:prstGeom>
          <a:ln>
            <a:noFill/>
          </a:ln>
        </p:spPr>
        <p:txBody>
          <a:bodyPr wrap="none">
            <a:spAutoFit/>
          </a:bodyPr>
          <a:lstStyle/>
          <a:p>
            <a:pPr algn="ctr"/>
            <a:r>
              <a:rPr lang="en-GB" sz="2400" b="1" dirty="0">
                <a:solidFill>
                  <a:srgbClr val="009541"/>
                </a:solidFill>
              </a:rPr>
              <a:t>24</a:t>
            </a:r>
          </a:p>
        </p:txBody>
      </p:sp>
      <p:sp>
        <p:nvSpPr>
          <p:cNvPr id="80" name="Rectangle 79">
            <a:extLst>
              <a:ext uri="{FF2B5EF4-FFF2-40B4-BE49-F238E27FC236}">
                <a16:creationId xmlns:a16="http://schemas.microsoft.com/office/drawing/2014/main" id="{1D015E3F-4E04-4A03-B5BD-0C2A4524D38F}"/>
              </a:ext>
            </a:extLst>
          </p:cNvPr>
          <p:cNvSpPr/>
          <p:nvPr/>
        </p:nvSpPr>
        <p:spPr>
          <a:xfrm>
            <a:off x="6612840" y="3646613"/>
            <a:ext cx="527710" cy="461665"/>
          </a:xfrm>
          <a:prstGeom prst="rect">
            <a:avLst/>
          </a:prstGeom>
          <a:ln>
            <a:noFill/>
          </a:ln>
        </p:spPr>
        <p:txBody>
          <a:bodyPr wrap="none">
            <a:spAutoFit/>
          </a:bodyPr>
          <a:lstStyle/>
          <a:p>
            <a:pPr algn="ctr"/>
            <a:r>
              <a:rPr lang="en-GB" sz="2400" b="1" dirty="0">
                <a:solidFill>
                  <a:srgbClr val="009541"/>
                </a:solidFill>
              </a:rPr>
              <a:t>66</a:t>
            </a:r>
          </a:p>
        </p:txBody>
      </p:sp>
      <p:sp>
        <p:nvSpPr>
          <p:cNvPr id="81" name="Rectangle 80">
            <a:extLst>
              <a:ext uri="{FF2B5EF4-FFF2-40B4-BE49-F238E27FC236}">
                <a16:creationId xmlns:a16="http://schemas.microsoft.com/office/drawing/2014/main" id="{EC3FB1FD-1006-4C29-8BAA-E56666D6A5C3}"/>
              </a:ext>
            </a:extLst>
          </p:cNvPr>
          <p:cNvSpPr/>
          <p:nvPr/>
        </p:nvSpPr>
        <p:spPr>
          <a:xfrm>
            <a:off x="2003450" y="4404257"/>
            <a:ext cx="527710" cy="461665"/>
          </a:xfrm>
          <a:prstGeom prst="rect">
            <a:avLst/>
          </a:prstGeom>
          <a:ln>
            <a:noFill/>
          </a:ln>
        </p:spPr>
        <p:txBody>
          <a:bodyPr wrap="none">
            <a:spAutoFit/>
          </a:bodyPr>
          <a:lstStyle/>
          <a:p>
            <a:pPr algn="ctr"/>
            <a:r>
              <a:rPr lang="en-GB" sz="2400" b="1" dirty="0">
                <a:solidFill>
                  <a:srgbClr val="009541"/>
                </a:solidFill>
              </a:rPr>
              <a:t>24</a:t>
            </a:r>
          </a:p>
        </p:txBody>
      </p:sp>
      <p:sp>
        <p:nvSpPr>
          <p:cNvPr id="82" name="Rectangle 81">
            <a:extLst>
              <a:ext uri="{FF2B5EF4-FFF2-40B4-BE49-F238E27FC236}">
                <a16:creationId xmlns:a16="http://schemas.microsoft.com/office/drawing/2014/main" id="{BA58CE8F-2B22-4A8A-BE64-1A4861F47D8A}"/>
              </a:ext>
            </a:extLst>
          </p:cNvPr>
          <p:cNvSpPr/>
          <p:nvPr/>
        </p:nvSpPr>
        <p:spPr>
          <a:xfrm>
            <a:off x="2094822" y="5179320"/>
            <a:ext cx="344966" cy="461665"/>
          </a:xfrm>
          <a:prstGeom prst="rect">
            <a:avLst/>
          </a:prstGeom>
          <a:ln>
            <a:noFill/>
          </a:ln>
        </p:spPr>
        <p:txBody>
          <a:bodyPr wrap="none">
            <a:spAutoFit/>
          </a:bodyPr>
          <a:lstStyle/>
          <a:p>
            <a:pPr algn="ctr"/>
            <a:r>
              <a:rPr lang="en-GB" sz="2400" b="1" dirty="0">
                <a:solidFill>
                  <a:srgbClr val="009541"/>
                </a:solidFill>
              </a:rPr>
              <a:t>3</a:t>
            </a:r>
          </a:p>
        </p:txBody>
      </p:sp>
      <p:sp>
        <p:nvSpPr>
          <p:cNvPr id="7" name="Rectangle 6">
            <a:extLst>
              <a:ext uri="{FF2B5EF4-FFF2-40B4-BE49-F238E27FC236}">
                <a16:creationId xmlns:a16="http://schemas.microsoft.com/office/drawing/2014/main" id="{880887B9-D45E-4822-9221-8D61C4E2DDF7}"/>
              </a:ext>
            </a:extLst>
          </p:cNvPr>
          <p:cNvSpPr/>
          <p:nvPr/>
        </p:nvSpPr>
        <p:spPr>
          <a:xfrm>
            <a:off x="1135190" y="2822710"/>
            <a:ext cx="226423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 lots of 3</a:t>
            </a:r>
          </a:p>
        </p:txBody>
      </p:sp>
      <p:sp>
        <p:nvSpPr>
          <p:cNvPr id="51" name="Rectangle 50">
            <a:extLst>
              <a:ext uri="{FF2B5EF4-FFF2-40B4-BE49-F238E27FC236}">
                <a16:creationId xmlns:a16="http://schemas.microsoft.com/office/drawing/2014/main" id="{34ADC2E5-32D7-439B-A35B-845E20ED9BC1}"/>
              </a:ext>
            </a:extLst>
          </p:cNvPr>
          <p:cNvSpPr/>
          <p:nvPr/>
        </p:nvSpPr>
        <p:spPr>
          <a:xfrm>
            <a:off x="1135190" y="3589064"/>
            <a:ext cx="226423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11 groups of 3</a:t>
            </a:r>
          </a:p>
        </p:txBody>
      </p:sp>
      <p:sp>
        <p:nvSpPr>
          <p:cNvPr id="54" name="Rectangle 53">
            <a:extLst>
              <a:ext uri="{FF2B5EF4-FFF2-40B4-BE49-F238E27FC236}">
                <a16:creationId xmlns:a16="http://schemas.microsoft.com/office/drawing/2014/main" id="{AA5B1F1C-9C0A-4DC3-A52A-144A4E5ECC4A}"/>
              </a:ext>
            </a:extLst>
          </p:cNvPr>
          <p:cNvSpPr/>
          <p:nvPr/>
        </p:nvSpPr>
        <p:spPr>
          <a:xfrm>
            <a:off x="5744580" y="4355418"/>
            <a:ext cx="226423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8 times 6</a:t>
            </a:r>
          </a:p>
        </p:txBody>
      </p:sp>
      <p:sp>
        <p:nvSpPr>
          <p:cNvPr id="56" name="Rectangle 55">
            <a:extLst>
              <a:ext uri="{FF2B5EF4-FFF2-40B4-BE49-F238E27FC236}">
                <a16:creationId xmlns:a16="http://schemas.microsoft.com/office/drawing/2014/main" id="{62E68A4C-053F-4E3B-BD3A-A4C2D4C5BA14}"/>
              </a:ext>
            </a:extLst>
          </p:cNvPr>
          <p:cNvSpPr/>
          <p:nvPr/>
        </p:nvSpPr>
        <p:spPr>
          <a:xfrm>
            <a:off x="5744580" y="5121773"/>
            <a:ext cx="2264230" cy="5660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 multiplied by 6</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3E1777F-6912-43AB-A25E-54ACD59B524E}"/>
              </a:ext>
            </a:extLst>
          </p:cNvPr>
          <p:cNvCxnSpPr>
            <a:cxnSpLocks/>
            <a:stCxn id="12" idx="5"/>
            <a:endCxn id="62" idx="1"/>
          </p:cNvCxnSpPr>
          <p:nvPr/>
        </p:nvCxnSpPr>
        <p:spPr>
          <a:xfrm>
            <a:off x="2828199" y="2628084"/>
            <a:ext cx="487043" cy="871990"/>
          </a:xfrm>
          <a:prstGeom prst="line">
            <a:avLst/>
          </a:prstGeom>
          <a:ln w="19050">
            <a:solidFill>
              <a:srgbClr val="0095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EF6FFC-7F35-4C1F-954E-61339DB14C63}"/>
              </a:ext>
            </a:extLst>
          </p:cNvPr>
          <p:cNvCxnSpPr>
            <a:stCxn id="60" idx="0"/>
            <a:endCxn id="61" idx="7"/>
          </p:cNvCxnSpPr>
          <p:nvPr/>
        </p:nvCxnSpPr>
        <p:spPr>
          <a:xfrm flipV="1">
            <a:off x="2807218" y="2586122"/>
            <a:ext cx="549986" cy="905261"/>
          </a:xfrm>
          <a:prstGeom prst="line">
            <a:avLst/>
          </a:prstGeom>
          <a:ln w="19050">
            <a:solidFill>
              <a:srgbClr val="00954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68C61F8-6252-4794-B15E-49837570A0A5}"/>
              </a:ext>
            </a:extLst>
          </p:cNvPr>
          <p:cNvCxnSpPr>
            <a:cxnSpLocks/>
            <a:stCxn id="65" idx="5"/>
            <a:endCxn id="69" idx="1"/>
          </p:cNvCxnSpPr>
          <p:nvPr/>
        </p:nvCxnSpPr>
        <p:spPr>
          <a:xfrm>
            <a:off x="5414604" y="2628084"/>
            <a:ext cx="308558" cy="871990"/>
          </a:xfrm>
          <a:prstGeom prst="line">
            <a:avLst/>
          </a:prstGeom>
          <a:ln w="19050">
            <a:solidFill>
              <a:srgbClr val="00954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97CB8B1-7C31-4DF7-9F23-4A5CBE5E16B9}"/>
              </a:ext>
            </a:extLst>
          </p:cNvPr>
          <p:cNvCxnSpPr>
            <a:cxnSpLocks/>
            <a:stCxn id="67" idx="7"/>
            <a:endCxn id="68" idx="3"/>
          </p:cNvCxnSpPr>
          <p:nvPr/>
        </p:nvCxnSpPr>
        <p:spPr>
          <a:xfrm flipV="1">
            <a:off x="5414604" y="2628084"/>
            <a:ext cx="308558" cy="871990"/>
          </a:xfrm>
          <a:prstGeom prst="line">
            <a:avLst/>
          </a:prstGeom>
          <a:ln w="19050">
            <a:solidFill>
              <a:srgbClr val="00954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D49BFEE-02C4-4E0A-B715-26D3C3D11CEB}"/>
              </a:ext>
            </a:extLst>
          </p:cNvPr>
          <p:cNvSpPr/>
          <p:nvPr/>
        </p:nvSpPr>
        <p:spPr>
          <a:xfrm>
            <a:off x="960610" y="3176235"/>
            <a:ext cx="1846608" cy="690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D538538C-7A79-48DD-A421-A1483CC8A01A}"/>
              </a:ext>
            </a:extLst>
          </p:cNvPr>
          <p:cNvSpPr/>
          <p:nvPr/>
        </p:nvSpPr>
        <p:spPr>
          <a:xfrm>
            <a:off x="5745833" y="2261835"/>
            <a:ext cx="2423856" cy="690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BDCB913-7870-4598-8511-ED04AB3F4C22}"/>
              </a:ext>
            </a:extLst>
          </p:cNvPr>
          <p:cNvSpPr/>
          <p:nvPr/>
        </p:nvSpPr>
        <p:spPr>
          <a:xfrm>
            <a:off x="3336778" y="2261835"/>
            <a:ext cx="2054694" cy="690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5907B72A-5E84-4D63-8CAE-51E4545B257B}"/>
              </a:ext>
            </a:extLst>
          </p:cNvPr>
          <p:cNvSpPr/>
          <p:nvPr/>
        </p:nvSpPr>
        <p:spPr>
          <a:xfrm>
            <a:off x="960610" y="2261835"/>
            <a:ext cx="1846608" cy="690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88229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43486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6 Times Table and Division Facts</a:t>
            </a:r>
          </a:p>
        </p:txBody>
      </p:sp>
      <p:cxnSp>
        <p:nvCxnSpPr>
          <p:cNvPr id="103" name="Straight Connector 102"/>
          <p:cNvCxnSpPr/>
          <p:nvPr/>
        </p:nvCxnSpPr>
        <p:spPr>
          <a:xfrm>
            <a:off x="388229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700F44E-5D88-4AB0-B67B-6644BC567364}"/>
              </a:ext>
            </a:extLst>
          </p:cNvPr>
          <p:cNvSpPr txBox="1"/>
          <p:nvPr/>
        </p:nvSpPr>
        <p:spPr>
          <a:xfrm>
            <a:off x="755650" y="1341438"/>
            <a:ext cx="7632700" cy="495108"/>
          </a:xfrm>
          <a:prstGeom prst="rect">
            <a:avLst/>
          </a:prstGeom>
          <a:solidFill>
            <a:srgbClr val="A772AE"/>
          </a:solidFill>
          <a:ln w="28575">
            <a:solidFill>
              <a:srgbClr val="A772AE"/>
            </a:solidFill>
          </a:ln>
        </p:spPr>
        <p:txBody>
          <a:bodyPr wrap="square" lIns="108000" tIns="108000" rIns="108000" bIns="108000" rtlCol="0">
            <a:spAutoFit/>
          </a:bodyPr>
          <a:lstStyle/>
          <a:p>
            <a:pPr algn="ctr"/>
            <a:r>
              <a:rPr lang="en-GB" b="1" dirty="0">
                <a:solidFill>
                  <a:schemeClr val="bg1"/>
                </a:solidFill>
              </a:rPr>
              <a:t>Fill in the missing boxes in each calculation. </a:t>
            </a:r>
          </a:p>
        </p:txBody>
      </p:sp>
      <p:grpSp>
        <p:nvGrpSpPr>
          <p:cNvPr id="38" name="Group 37">
            <a:extLst>
              <a:ext uri="{FF2B5EF4-FFF2-40B4-BE49-F238E27FC236}">
                <a16:creationId xmlns:a16="http://schemas.microsoft.com/office/drawing/2014/main" id="{71A3F61A-F217-4B2D-A9D0-8F0E8A073F35}"/>
              </a:ext>
            </a:extLst>
          </p:cNvPr>
          <p:cNvGrpSpPr/>
          <p:nvPr/>
        </p:nvGrpSpPr>
        <p:grpSpPr>
          <a:xfrm>
            <a:off x="1062203" y="2344723"/>
            <a:ext cx="1510928" cy="514684"/>
            <a:chOff x="1388318" y="2575562"/>
            <a:chExt cx="1533914" cy="522514"/>
          </a:xfrm>
        </p:grpSpPr>
        <p:sp>
          <p:nvSpPr>
            <p:cNvPr id="39" name="Rectangle 38">
              <a:extLst>
                <a:ext uri="{FF2B5EF4-FFF2-40B4-BE49-F238E27FC236}">
                  <a16:creationId xmlns:a16="http://schemas.microsoft.com/office/drawing/2014/main" id="{3D4BB53A-ED1C-4214-84EA-9104EDAA8D8F}"/>
                </a:ext>
              </a:extLst>
            </p:cNvPr>
            <p:cNvSpPr/>
            <p:nvPr/>
          </p:nvSpPr>
          <p:spPr>
            <a:xfrm>
              <a:off x="1388318" y="2663828"/>
              <a:ext cx="1023953" cy="406197"/>
            </a:xfrm>
            <a:prstGeom prst="rect">
              <a:avLst/>
            </a:prstGeom>
          </p:spPr>
          <p:txBody>
            <a:bodyPr wrap="square">
              <a:spAutoFit/>
            </a:bodyPr>
            <a:lstStyle/>
            <a:p>
              <a:pPr algn="r"/>
              <a:r>
                <a:rPr lang="en-GB" sz="2000" dirty="0">
                  <a:cs typeface="Kalam" panose="02000000000000000000" pitchFamily="2" charset="0"/>
                </a:rPr>
                <a:t>4 </a:t>
              </a:r>
              <a:r>
                <a:rPr lang="en-GB" sz="2000" dirty="0"/>
                <a:t>×</a:t>
              </a:r>
              <a:r>
                <a:rPr lang="en-GB" sz="2000" dirty="0">
                  <a:cs typeface="Kalam" panose="02000000000000000000" pitchFamily="2" charset="0"/>
                </a:rPr>
                <a:t> 6 =</a:t>
              </a:r>
            </a:p>
          </p:txBody>
        </p:sp>
        <p:sp>
          <p:nvSpPr>
            <p:cNvPr id="40" name="Rectangle 39">
              <a:extLst>
                <a:ext uri="{FF2B5EF4-FFF2-40B4-BE49-F238E27FC236}">
                  <a16:creationId xmlns:a16="http://schemas.microsoft.com/office/drawing/2014/main" id="{79E3B0FE-A342-444C-B3EE-C15F291EF484}"/>
                </a:ext>
              </a:extLst>
            </p:cNvPr>
            <p:cNvSpPr/>
            <p:nvPr/>
          </p:nvSpPr>
          <p:spPr>
            <a:xfrm>
              <a:off x="2399718" y="2575562"/>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cs typeface="Kalam" panose="02000000000000000000" pitchFamily="2" charset="0"/>
              </a:endParaRPr>
            </a:p>
          </p:txBody>
        </p:sp>
      </p:grpSp>
      <p:grpSp>
        <p:nvGrpSpPr>
          <p:cNvPr id="41" name="Group 40">
            <a:extLst>
              <a:ext uri="{FF2B5EF4-FFF2-40B4-BE49-F238E27FC236}">
                <a16:creationId xmlns:a16="http://schemas.microsoft.com/office/drawing/2014/main" id="{D50C8F1B-BCDE-4A85-A30D-6FB03A8B981B}"/>
              </a:ext>
            </a:extLst>
          </p:cNvPr>
          <p:cNvGrpSpPr/>
          <p:nvPr/>
        </p:nvGrpSpPr>
        <p:grpSpPr>
          <a:xfrm>
            <a:off x="1060591" y="3253130"/>
            <a:ext cx="1615215" cy="514684"/>
            <a:chOff x="1459566" y="3620589"/>
            <a:chExt cx="1639787" cy="522514"/>
          </a:xfrm>
        </p:grpSpPr>
        <p:sp>
          <p:nvSpPr>
            <p:cNvPr id="42" name="Rectangle 41">
              <a:extLst>
                <a:ext uri="{FF2B5EF4-FFF2-40B4-BE49-F238E27FC236}">
                  <a16:creationId xmlns:a16="http://schemas.microsoft.com/office/drawing/2014/main" id="{A5048403-4C71-4D79-AA38-9487843FBFB4}"/>
                </a:ext>
              </a:extLst>
            </p:cNvPr>
            <p:cNvSpPr/>
            <p:nvPr/>
          </p:nvSpPr>
          <p:spPr>
            <a:xfrm>
              <a:off x="1459566" y="3699464"/>
              <a:ext cx="1139498" cy="406197"/>
            </a:xfrm>
            <a:prstGeom prst="rect">
              <a:avLst/>
            </a:prstGeom>
          </p:spPr>
          <p:txBody>
            <a:bodyPr wrap="none">
              <a:spAutoFit/>
            </a:bodyPr>
            <a:lstStyle/>
            <a:p>
              <a:pPr algn="r"/>
              <a:r>
                <a:rPr lang="en-GB" sz="2000" dirty="0">
                  <a:cs typeface="Kalam" panose="02000000000000000000" pitchFamily="2" charset="0"/>
                </a:rPr>
                <a:t>10 </a:t>
              </a:r>
              <a:r>
                <a:rPr lang="en-GB" sz="2000" dirty="0"/>
                <a:t>×</a:t>
              </a:r>
              <a:r>
                <a:rPr lang="en-GB" sz="2000" dirty="0">
                  <a:cs typeface="Kalam" panose="02000000000000000000" pitchFamily="2" charset="0"/>
                </a:rPr>
                <a:t> 6 =</a:t>
              </a:r>
            </a:p>
          </p:txBody>
        </p:sp>
        <p:sp>
          <p:nvSpPr>
            <p:cNvPr id="43" name="Rectangle 42">
              <a:extLst>
                <a:ext uri="{FF2B5EF4-FFF2-40B4-BE49-F238E27FC236}">
                  <a16:creationId xmlns:a16="http://schemas.microsoft.com/office/drawing/2014/main" id="{8034D066-603F-4359-9C70-1E406117A772}"/>
                </a:ext>
              </a:extLst>
            </p:cNvPr>
            <p:cNvSpPr/>
            <p:nvPr/>
          </p:nvSpPr>
          <p:spPr>
            <a:xfrm>
              <a:off x="2576839" y="3620589"/>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cs typeface="Kalam" panose="02000000000000000000" pitchFamily="2" charset="0"/>
              </a:endParaRPr>
            </a:p>
          </p:txBody>
        </p:sp>
      </p:grpSp>
      <p:grpSp>
        <p:nvGrpSpPr>
          <p:cNvPr id="44" name="Group 43">
            <a:extLst>
              <a:ext uri="{FF2B5EF4-FFF2-40B4-BE49-F238E27FC236}">
                <a16:creationId xmlns:a16="http://schemas.microsoft.com/office/drawing/2014/main" id="{2D1AA49D-5D7D-44C3-A7DE-C1D317EFDAA3}"/>
              </a:ext>
            </a:extLst>
          </p:cNvPr>
          <p:cNvGrpSpPr/>
          <p:nvPr/>
        </p:nvGrpSpPr>
        <p:grpSpPr>
          <a:xfrm>
            <a:off x="3596468" y="2344723"/>
            <a:ext cx="1642754" cy="514684"/>
            <a:chOff x="3737293" y="2575562"/>
            <a:chExt cx="1667745" cy="522514"/>
          </a:xfrm>
        </p:grpSpPr>
        <p:sp>
          <p:nvSpPr>
            <p:cNvPr id="45" name="Rectangle 44">
              <a:extLst>
                <a:ext uri="{FF2B5EF4-FFF2-40B4-BE49-F238E27FC236}">
                  <a16:creationId xmlns:a16="http://schemas.microsoft.com/office/drawing/2014/main" id="{E637DE25-DEF9-4B6E-9D9F-8E58E40824AD}"/>
                </a:ext>
              </a:extLst>
            </p:cNvPr>
            <p:cNvSpPr/>
            <p:nvPr/>
          </p:nvSpPr>
          <p:spPr>
            <a:xfrm>
              <a:off x="4224855" y="2666384"/>
              <a:ext cx="1180183" cy="406197"/>
            </a:xfrm>
            <a:prstGeom prst="rect">
              <a:avLst/>
            </a:prstGeom>
          </p:spPr>
          <p:txBody>
            <a:bodyPr wrap="none">
              <a:spAutoFit/>
            </a:bodyPr>
            <a:lstStyle/>
            <a:p>
              <a:r>
                <a:rPr lang="en-GB" sz="2000" dirty="0"/>
                <a:t>×</a:t>
              </a:r>
              <a:r>
                <a:rPr lang="en-GB" sz="2000" dirty="0">
                  <a:cs typeface="Kalam" panose="02000000000000000000" pitchFamily="2" charset="0"/>
                </a:rPr>
                <a:t> 6 = 60</a:t>
              </a:r>
            </a:p>
          </p:txBody>
        </p:sp>
        <p:sp>
          <p:nvSpPr>
            <p:cNvPr id="46" name="Rectangle 45">
              <a:extLst>
                <a:ext uri="{FF2B5EF4-FFF2-40B4-BE49-F238E27FC236}">
                  <a16:creationId xmlns:a16="http://schemas.microsoft.com/office/drawing/2014/main" id="{AB1B4302-8A2E-4DF9-BDC5-26059FA23809}"/>
                </a:ext>
              </a:extLst>
            </p:cNvPr>
            <p:cNvSpPr/>
            <p:nvPr/>
          </p:nvSpPr>
          <p:spPr>
            <a:xfrm>
              <a:off x="3737293" y="2575562"/>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cs typeface="Kalam" panose="02000000000000000000" pitchFamily="2" charset="0"/>
              </a:endParaRPr>
            </a:p>
          </p:txBody>
        </p:sp>
      </p:grpSp>
      <p:grpSp>
        <p:nvGrpSpPr>
          <p:cNvPr id="63" name="Group 62">
            <a:extLst>
              <a:ext uri="{FF2B5EF4-FFF2-40B4-BE49-F238E27FC236}">
                <a16:creationId xmlns:a16="http://schemas.microsoft.com/office/drawing/2014/main" id="{BE8AFF40-F870-4A86-B847-9946FD7C0EE3}"/>
              </a:ext>
            </a:extLst>
          </p:cNvPr>
          <p:cNvGrpSpPr/>
          <p:nvPr/>
        </p:nvGrpSpPr>
        <p:grpSpPr>
          <a:xfrm>
            <a:off x="5744024" y="2348581"/>
            <a:ext cx="2425665" cy="514684"/>
            <a:chOff x="5856114" y="2510357"/>
            <a:chExt cx="2462567" cy="522514"/>
          </a:xfrm>
        </p:grpSpPr>
        <p:sp>
          <p:nvSpPr>
            <p:cNvPr id="64" name="Rectangle 63">
              <a:extLst>
                <a:ext uri="{FF2B5EF4-FFF2-40B4-BE49-F238E27FC236}">
                  <a16:creationId xmlns:a16="http://schemas.microsoft.com/office/drawing/2014/main" id="{02504EF2-E897-4704-B24B-6CAD825D98AE}"/>
                </a:ext>
              </a:extLst>
            </p:cNvPr>
            <p:cNvSpPr/>
            <p:nvPr/>
          </p:nvSpPr>
          <p:spPr>
            <a:xfrm>
              <a:off x="5856114" y="2586648"/>
              <a:ext cx="2462567" cy="406197"/>
            </a:xfrm>
            <a:prstGeom prst="rect">
              <a:avLst/>
            </a:prstGeom>
          </p:spPr>
          <p:txBody>
            <a:bodyPr wrap="none">
              <a:spAutoFit/>
            </a:bodyPr>
            <a:lstStyle/>
            <a:p>
              <a:pPr algn="r"/>
              <a:r>
                <a:rPr lang="en-GB" sz="2000" dirty="0">
                  <a:cs typeface="Kalam" panose="02000000000000000000" pitchFamily="2" charset="0"/>
                </a:rPr>
                <a:t>600 </a:t>
              </a:r>
              <a:r>
                <a:rPr lang="en-GB" sz="2000" dirty="0"/>
                <a:t>×</a:t>
              </a:r>
              <a:r>
                <a:rPr lang="en-GB" sz="2000" dirty="0">
                  <a:cs typeface="Kalam" panose="02000000000000000000" pitchFamily="2" charset="0"/>
                </a:rPr>
                <a:t>         = 2400</a:t>
              </a:r>
            </a:p>
          </p:txBody>
        </p:sp>
        <p:sp>
          <p:nvSpPr>
            <p:cNvPr id="66" name="Rectangle 65">
              <a:extLst>
                <a:ext uri="{FF2B5EF4-FFF2-40B4-BE49-F238E27FC236}">
                  <a16:creationId xmlns:a16="http://schemas.microsoft.com/office/drawing/2014/main" id="{3D84A6CC-0CE2-4A52-9436-C992DDA94CDA}"/>
                </a:ext>
              </a:extLst>
            </p:cNvPr>
            <p:cNvSpPr/>
            <p:nvPr/>
          </p:nvSpPr>
          <p:spPr>
            <a:xfrm>
              <a:off x="6777771" y="2510357"/>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cs typeface="Kalam" panose="02000000000000000000" pitchFamily="2" charset="0"/>
              </a:endParaRPr>
            </a:p>
          </p:txBody>
        </p:sp>
      </p:grpSp>
      <p:sp>
        <p:nvSpPr>
          <p:cNvPr id="27" name="Rectangle 26">
            <a:extLst>
              <a:ext uri="{FF2B5EF4-FFF2-40B4-BE49-F238E27FC236}">
                <a16:creationId xmlns:a16="http://schemas.microsoft.com/office/drawing/2014/main" id="{255A221F-B8F6-459D-898F-99544724F61A}"/>
              </a:ext>
            </a:extLst>
          </p:cNvPr>
          <p:cNvSpPr/>
          <p:nvPr/>
        </p:nvSpPr>
        <p:spPr>
          <a:xfrm>
            <a:off x="2029306" y="2371233"/>
            <a:ext cx="542136" cy="461665"/>
          </a:xfrm>
          <a:prstGeom prst="rect">
            <a:avLst/>
          </a:prstGeom>
          <a:ln>
            <a:noFill/>
          </a:ln>
        </p:spPr>
        <p:txBody>
          <a:bodyPr wrap="none">
            <a:spAutoFit/>
          </a:bodyPr>
          <a:lstStyle/>
          <a:p>
            <a:pPr algn="ctr"/>
            <a:r>
              <a:rPr lang="en-GB" sz="2400" b="1" dirty="0">
                <a:solidFill>
                  <a:srgbClr val="009541"/>
                </a:solidFill>
                <a:cs typeface="Kalam" panose="02000000000000000000" pitchFamily="2" charset="0"/>
              </a:rPr>
              <a:t>24</a:t>
            </a:r>
          </a:p>
        </p:txBody>
      </p:sp>
      <p:sp>
        <p:nvSpPr>
          <p:cNvPr id="28" name="Rectangle 27">
            <a:extLst>
              <a:ext uri="{FF2B5EF4-FFF2-40B4-BE49-F238E27FC236}">
                <a16:creationId xmlns:a16="http://schemas.microsoft.com/office/drawing/2014/main" id="{51EA05DD-D892-4461-9B37-541B8C8C45B6}"/>
              </a:ext>
            </a:extLst>
          </p:cNvPr>
          <p:cNvSpPr/>
          <p:nvPr/>
        </p:nvSpPr>
        <p:spPr>
          <a:xfrm>
            <a:off x="3599049" y="2371233"/>
            <a:ext cx="506870" cy="461665"/>
          </a:xfrm>
          <a:prstGeom prst="rect">
            <a:avLst/>
          </a:prstGeom>
          <a:ln>
            <a:noFill/>
          </a:ln>
        </p:spPr>
        <p:txBody>
          <a:bodyPr wrap="none">
            <a:spAutoFit/>
          </a:bodyPr>
          <a:lstStyle/>
          <a:p>
            <a:pPr algn="ctr"/>
            <a:r>
              <a:rPr lang="en-GB" sz="2400" b="1" dirty="0">
                <a:solidFill>
                  <a:srgbClr val="009541"/>
                </a:solidFill>
                <a:cs typeface="Kalam" panose="02000000000000000000" pitchFamily="2" charset="0"/>
              </a:rPr>
              <a:t>10</a:t>
            </a:r>
          </a:p>
        </p:txBody>
      </p:sp>
      <p:sp>
        <p:nvSpPr>
          <p:cNvPr id="33" name="Rectangle 32">
            <a:extLst>
              <a:ext uri="{FF2B5EF4-FFF2-40B4-BE49-F238E27FC236}">
                <a16:creationId xmlns:a16="http://schemas.microsoft.com/office/drawing/2014/main" id="{F4D96FA2-9093-41EF-A359-CCDEF16561F5}"/>
              </a:ext>
            </a:extLst>
          </p:cNvPr>
          <p:cNvSpPr/>
          <p:nvPr/>
        </p:nvSpPr>
        <p:spPr>
          <a:xfrm>
            <a:off x="6728058" y="2384500"/>
            <a:ext cx="364202" cy="461665"/>
          </a:xfrm>
          <a:prstGeom prst="rect">
            <a:avLst/>
          </a:prstGeom>
          <a:ln>
            <a:noFill/>
          </a:ln>
        </p:spPr>
        <p:txBody>
          <a:bodyPr wrap="none">
            <a:spAutoFit/>
          </a:bodyPr>
          <a:lstStyle/>
          <a:p>
            <a:pPr algn="ctr"/>
            <a:r>
              <a:rPr lang="en-GB" sz="2400" b="1" dirty="0">
                <a:solidFill>
                  <a:srgbClr val="009541"/>
                </a:solidFill>
                <a:cs typeface="Kalam" panose="02000000000000000000" pitchFamily="2" charset="0"/>
              </a:rPr>
              <a:t>4</a:t>
            </a:r>
          </a:p>
        </p:txBody>
      </p:sp>
      <p:sp>
        <p:nvSpPr>
          <p:cNvPr id="49" name="Rectangle 48">
            <a:extLst>
              <a:ext uri="{FF2B5EF4-FFF2-40B4-BE49-F238E27FC236}">
                <a16:creationId xmlns:a16="http://schemas.microsoft.com/office/drawing/2014/main" id="{287A5A2D-C20D-4D9E-9102-0B883C90750D}"/>
              </a:ext>
            </a:extLst>
          </p:cNvPr>
          <p:cNvSpPr/>
          <p:nvPr/>
        </p:nvSpPr>
        <p:spPr>
          <a:xfrm>
            <a:off x="2154453" y="3288180"/>
            <a:ext cx="551754" cy="461665"/>
          </a:xfrm>
          <a:prstGeom prst="rect">
            <a:avLst/>
          </a:prstGeom>
          <a:ln>
            <a:noFill/>
          </a:ln>
        </p:spPr>
        <p:txBody>
          <a:bodyPr wrap="none">
            <a:spAutoFit/>
          </a:bodyPr>
          <a:lstStyle/>
          <a:p>
            <a:pPr algn="ctr"/>
            <a:r>
              <a:rPr lang="en-GB" sz="2400" b="1" dirty="0">
                <a:solidFill>
                  <a:srgbClr val="009541"/>
                </a:solidFill>
                <a:cs typeface="Kalam" panose="02000000000000000000" pitchFamily="2" charset="0"/>
              </a:rPr>
              <a:t>60</a:t>
            </a:r>
          </a:p>
        </p:txBody>
      </p:sp>
      <p:pic>
        <p:nvPicPr>
          <p:cNvPr id="7" name="Picture 6">
            <a:extLst>
              <a:ext uri="{FF2B5EF4-FFF2-40B4-BE49-F238E27FC236}">
                <a16:creationId xmlns:a16="http://schemas.microsoft.com/office/drawing/2014/main" id="{DEF3BC7D-3BF0-464E-96AE-6F82B5FA93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333"/>
          <a:stretch/>
        </p:blipFill>
        <p:spPr>
          <a:xfrm>
            <a:off x="658008" y="4146297"/>
            <a:ext cx="2012788" cy="2265301"/>
          </a:xfrm>
          <a:prstGeom prst="rect">
            <a:avLst/>
          </a:prstGeom>
        </p:spPr>
      </p:pic>
      <p:pic>
        <p:nvPicPr>
          <p:cNvPr id="9" name="Picture 8">
            <a:extLst>
              <a:ext uri="{FF2B5EF4-FFF2-40B4-BE49-F238E27FC236}">
                <a16:creationId xmlns:a16="http://schemas.microsoft.com/office/drawing/2014/main" id="{6C5E3837-ECE1-41D6-AE32-C5896022B9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266"/>
          <a:stretch/>
        </p:blipFill>
        <p:spPr>
          <a:xfrm>
            <a:off x="6335613" y="4209747"/>
            <a:ext cx="2268637" cy="2201852"/>
          </a:xfrm>
          <a:prstGeom prst="rect">
            <a:avLst/>
          </a:prstGeom>
        </p:spPr>
      </p:pic>
      <p:sp>
        <p:nvSpPr>
          <p:cNvPr id="83" name="TextBox 82">
            <a:extLst>
              <a:ext uri="{FF2B5EF4-FFF2-40B4-BE49-F238E27FC236}">
                <a16:creationId xmlns:a16="http://schemas.microsoft.com/office/drawing/2014/main" id="{98D7C4CF-5F55-4CC1-9B68-2E015BEAA0DF}"/>
              </a:ext>
            </a:extLst>
          </p:cNvPr>
          <p:cNvSpPr txBox="1"/>
          <p:nvPr/>
        </p:nvSpPr>
        <p:spPr>
          <a:xfrm>
            <a:off x="2670794" y="4567785"/>
            <a:ext cx="3802412" cy="772107"/>
          </a:xfrm>
          <a:prstGeom prst="rect">
            <a:avLst/>
          </a:prstGeom>
          <a:solidFill>
            <a:schemeClr val="bg1"/>
          </a:solidFill>
          <a:ln w="28575">
            <a:solidFill>
              <a:srgbClr val="A772AE"/>
            </a:solidFill>
          </a:ln>
        </p:spPr>
        <p:txBody>
          <a:bodyPr wrap="square" lIns="108000" tIns="108000" rIns="108000" bIns="108000" rtlCol="0">
            <a:spAutoFit/>
          </a:bodyPr>
          <a:lstStyle/>
          <a:p>
            <a:pPr algn="ctr"/>
            <a:r>
              <a:rPr lang="en-GB" dirty="0"/>
              <a:t>Connect each fact to another related fact in a different column.</a:t>
            </a:r>
          </a:p>
        </p:txBody>
      </p:sp>
      <p:sp>
        <p:nvSpPr>
          <p:cNvPr id="11" name="Rectangle 10">
            <a:extLst>
              <a:ext uri="{FF2B5EF4-FFF2-40B4-BE49-F238E27FC236}">
                <a16:creationId xmlns:a16="http://schemas.microsoft.com/office/drawing/2014/main" id="{9BF95E77-FDDE-4A31-8653-2C24450026F6}"/>
              </a:ext>
            </a:extLst>
          </p:cNvPr>
          <p:cNvSpPr/>
          <p:nvPr/>
        </p:nvSpPr>
        <p:spPr>
          <a:xfrm>
            <a:off x="1664402" y="1457640"/>
            <a:ext cx="184731" cy="369332"/>
          </a:xfrm>
          <a:prstGeom prst="rect">
            <a:avLst/>
          </a:prstGeom>
        </p:spPr>
        <p:txBody>
          <a:bodyPr wrap="none">
            <a:spAutoFit/>
          </a:bodyPr>
          <a:lstStyle/>
          <a:p>
            <a:endParaRPr lang="en-GB" dirty="0"/>
          </a:p>
        </p:txBody>
      </p:sp>
      <p:sp>
        <p:nvSpPr>
          <p:cNvPr id="57" name="Rectangle 56">
            <a:extLst>
              <a:ext uri="{FF2B5EF4-FFF2-40B4-BE49-F238E27FC236}">
                <a16:creationId xmlns:a16="http://schemas.microsoft.com/office/drawing/2014/main" id="{B9E145B0-D0F3-4820-99F7-E09471509E42}"/>
              </a:ext>
            </a:extLst>
          </p:cNvPr>
          <p:cNvSpPr/>
          <p:nvPr/>
        </p:nvSpPr>
        <p:spPr>
          <a:xfrm>
            <a:off x="3338070" y="3176235"/>
            <a:ext cx="2053402" cy="690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DFCD1E1E-CB71-434D-8AF1-68B90212CF24}"/>
              </a:ext>
            </a:extLst>
          </p:cNvPr>
          <p:cNvGrpSpPr/>
          <p:nvPr/>
        </p:nvGrpSpPr>
        <p:grpSpPr>
          <a:xfrm>
            <a:off x="3396260" y="3253130"/>
            <a:ext cx="1951175" cy="514684"/>
            <a:chOff x="618203" y="3620589"/>
            <a:chExt cx="1980859" cy="522514"/>
          </a:xfrm>
        </p:grpSpPr>
        <p:sp>
          <p:nvSpPr>
            <p:cNvPr id="48" name="Rectangle 47">
              <a:extLst>
                <a:ext uri="{FF2B5EF4-FFF2-40B4-BE49-F238E27FC236}">
                  <a16:creationId xmlns:a16="http://schemas.microsoft.com/office/drawing/2014/main" id="{25D39E0F-FE7F-4206-8F50-FB928C27EF2E}"/>
                </a:ext>
              </a:extLst>
            </p:cNvPr>
            <p:cNvSpPr/>
            <p:nvPr/>
          </p:nvSpPr>
          <p:spPr>
            <a:xfrm>
              <a:off x="618203" y="3681438"/>
              <a:ext cx="1980859" cy="406197"/>
            </a:xfrm>
            <a:prstGeom prst="rect">
              <a:avLst/>
            </a:prstGeom>
          </p:spPr>
          <p:txBody>
            <a:bodyPr wrap="none">
              <a:spAutoFit/>
            </a:bodyPr>
            <a:lstStyle/>
            <a:p>
              <a:pPr algn="r"/>
              <a:r>
                <a:rPr lang="en-GB" sz="2000" dirty="0">
                  <a:cs typeface="Kalam" panose="02000000000000000000" pitchFamily="2" charset="0"/>
                </a:rPr>
                <a:t>4 </a:t>
              </a:r>
              <a:r>
                <a:rPr lang="en-GB" sz="2000" dirty="0"/>
                <a:t>×</a:t>
              </a:r>
              <a:r>
                <a:rPr lang="en-GB" sz="2000" dirty="0">
                  <a:cs typeface="Kalam" panose="02000000000000000000" pitchFamily="2" charset="0"/>
                </a:rPr>
                <a:t>         = 240</a:t>
              </a:r>
            </a:p>
          </p:txBody>
        </p:sp>
        <p:sp>
          <p:nvSpPr>
            <p:cNvPr id="50" name="Rectangle 49">
              <a:extLst>
                <a:ext uri="{FF2B5EF4-FFF2-40B4-BE49-F238E27FC236}">
                  <a16:creationId xmlns:a16="http://schemas.microsoft.com/office/drawing/2014/main" id="{5284DBD4-7E35-40DD-91FB-A9D2BFD81976}"/>
                </a:ext>
              </a:extLst>
            </p:cNvPr>
            <p:cNvSpPr/>
            <p:nvPr/>
          </p:nvSpPr>
          <p:spPr>
            <a:xfrm>
              <a:off x="1248791" y="3620589"/>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cs typeface="Kalam" panose="02000000000000000000" pitchFamily="2" charset="0"/>
              </a:endParaRPr>
            </a:p>
          </p:txBody>
        </p:sp>
      </p:grpSp>
      <p:sp>
        <p:nvSpPr>
          <p:cNvPr id="51" name="Rectangle 50">
            <a:extLst>
              <a:ext uri="{FF2B5EF4-FFF2-40B4-BE49-F238E27FC236}">
                <a16:creationId xmlns:a16="http://schemas.microsoft.com/office/drawing/2014/main" id="{9A4FCE77-EEEB-4214-A4BB-19CCF1E0BF6A}"/>
              </a:ext>
            </a:extLst>
          </p:cNvPr>
          <p:cNvSpPr/>
          <p:nvPr/>
        </p:nvSpPr>
        <p:spPr>
          <a:xfrm>
            <a:off x="3993421" y="3288349"/>
            <a:ext cx="551754" cy="461665"/>
          </a:xfrm>
          <a:prstGeom prst="rect">
            <a:avLst/>
          </a:prstGeom>
          <a:ln>
            <a:noFill/>
          </a:ln>
        </p:spPr>
        <p:txBody>
          <a:bodyPr wrap="none">
            <a:spAutoFit/>
          </a:bodyPr>
          <a:lstStyle/>
          <a:p>
            <a:pPr algn="ctr"/>
            <a:r>
              <a:rPr lang="en-GB" sz="2400" b="1" dirty="0">
                <a:solidFill>
                  <a:srgbClr val="009541"/>
                </a:solidFill>
                <a:cs typeface="Kalam" panose="02000000000000000000" pitchFamily="2" charset="0"/>
              </a:rPr>
              <a:t>60</a:t>
            </a:r>
          </a:p>
        </p:txBody>
      </p:sp>
      <p:sp>
        <p:nvSpPr>
          <p:cNvPr id="59" name="Rectangle 58">
            <a:extLst>
              <a:ext uri="{FF2B5EF4-FFF2-40B4-BE49-F238E27FC236}">
                <a16:creationId xmlns:a16="http://schemas.microsoft.com/office/drawing/2014/main" id="{3678106F-A351-45E7-983E-E6E50E3F874D}"/>
              </a:ext>
            </a:extLst>
          </p:cNvPr>
          <p:cNvSpPr/>
          <p:nvPr/>
        </p:nvSpPr>
        <p:spPr>
          <a:xfrm>
            <a:off x="5745833" y="3176235"/>
            <a:ext cx="2423856" cy="6905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EFCCAD45-66B5-45E0-9905-8E30B79CFCBC}"/>
              </a:ext>
            </a:extLst>
          </p:cNvPr>
          <p:cNvGrpSpPr/>
          <p:nvPr/>
        </p:nvGrpSpPr>
        <p:grpSpPr>
          <a:xfrm>
            <a:off x="5941441" y="3270886"/>
            <a:ext cx="2093104" cy="514684"/>
            <a:chOff x="3736636" y="2575564"/>
            <a:chExt cx="2124947" cy="522514"/>
          </a:xfrm>
        </p:grpSpPr>
        <p:sp>
          <p:nvSpPr>
            <p:cNvPr id="78" name="Rectangle 77">
              <a:extLst>
                <a:ext uri="{FF2B5EF4-FFF2-40B4-BE49-F238E27FC236}">
                  <a16:creationId xmlns:a16="http://schemas.microsoft.com/office/drawing/2014/main" id="{4E616364-2329-4FD8-AB80-0E5C8CF7623E}"/>
                </a:ext>
              </a:extLst>
            </p:cNvPr>
            <p:cNvSpPr/>
            <p:nvPr/>
          </p:nvSpPr>
          <p:spPr>
            <a:xfrm>
              <a:off x="4233867" y="2627702"/>
              <a:ext cx="1627716" cy="406197"/>
            </a:xfrm>
            <a:prstGeom prst="rect">
              <a:avLst/>
            </a:prstGeom>
          </p:spPr>
          <p:txBody>
            <a:bodyPr wrap="none">
              <a:spAutoFit/>
            </a:bodyPr>
            <a:lstStyle/>
            <a:p>
              <a:r>
                <a:rPr lang="en-GB" sz="2000" dirty="0"/>
                <a:t>×</a:t>
              </a:r>
              <a:r>
                <a:rPr lang="en-GB" sz="2000" dirty="0">
                  <a:cs typeface="Kalam" panose="02000000000000000000" pitchFamily="2" charset="0"/>
                </a:rPr>
                <a:t> 10 = 6000</a:t>
              </a:r>
            </a:p>
          </p:txBody>
        </p:sp>
        <p:sp>
          <p:nvSpPr>
            <p:cNvPr id="79" name="Rectangle 78">
              <a:extLst>
                <a:ext uri="{FF2B5EF4-FFF2-40B4-BE49-F238E27FC236}">
                  <a16:creationId xmlns:a16="http://schemas.microsoft.com/office/drawing/2014/main" id="{46D14439-C54F-4F99-9A18-564A523199C5}"/>
                </a:ext>
              </a:extLst>
            </p:cNvPr>
            <p:cNvSpPr/>
            <p:nvPr/>
          </p:nvSpPr>
          <p:spPr>
            <a:xfrm>
              <a:off x="3736636" y="2575564"/>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cs typeface="Kalam" panose="02000000000000000000" pitchFamily="2" charset="0"/>
              </a:endParaRPr>
            </a:p>
          </p:txBody>
        </p:sp>
      </p:grpSp>
      <p:sp>
        <p:nvSpPr>
          <p:cNvPr id="52" name="Rectangle 51">
            <a:extLst>
              <a:ext uri="{FF2B5EF4-FFF2-40B4-BE49-F238E27FC236}">
                <a16:creationId xmlns:a16="http://schemas.microsoft.com/office/drawing/2014/main" id="{27775BA6-ABC1-47E9-864F-B815C5767DD6}"/>
              </a:ext>
            </a:extLst>
          </p:cNvPr>
          <p:cNvSpPr/>
          <p:nvPr/>
        </p:nvSpPr>
        <p:spPr>
          <a:xfrm>
            <a:off x="5868312" y="3336713"/>
            <a:ext cx="654346" cy="400110"/>
          </a:xfrm>
          <a:prstGeom prst="rect">
            <a:avLst/>
          </a:prstGeom>
          <a:ln>
            <a:noFill/>
          </a:ln>
        </p:spPr>
        <p:txBody>
          <a:bodyPr wrap="none">
            <a:spAutoFit/>
          </a:bodyPr>
          <a:lstStyle/>
          <a:p>
            <a:pPr algn="ctr"/>
            <a:r>
              <a:rPr lang="en-GB" sz="2000" b="1" dirty="0">
                <a:solidFill>
                  <a:srgbClr val="009541"/>
                </a:solidFill>
                <a:cs typeface="Kalam" panose="02000000000000000000" pitchFamily="2" charset="0"/>
              </a:rPr>
              <a:t>600</a:t>
            </a:r>
            <a:endParaRPr lang="en-GB" sz="2400" b="1" dirty="0">
              <a:solidFill>
                <a:srgbClr val="009541"/>
              </a:solidFill>
              <a:cs typeface="Kalam" panose="02000000000000000000" pitchFamily="2" charset="0"/>
            </a:endParaRPr>
          </a:p>
        </p:txBody>
      </p:sp>
      <p:sp>
        <p:nvSpPr>
          <p:cNvPr id="12" name="Oval 11">
            <a:extLst>
              <a:ext uri="{FF2B5EF4-FFF2-40B4-BE49-F238E27FC236}">
                <a16:creationId xmlns:a16="http://schemas.microsoft.com/office/drawing/2014/main" id="{BC9DA111-5F73-487F-BE4A-85CB456C7E1F}"/>
              </a:ext>
            </a:extLst>
          </p:cNvPr>
          <p:cNvSpPr/>
          <p:nvPr/>
        </p:nvSpPr>
        <p:spPr>
          <a:xfrm>
            <a:off x="2777546" y="2577431"/>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904028AC-1BA6-426D-890C-5B72AF985BD3}"/>
              </a:ext>
            </a:extLst>
          </p:cNvPr>
          <p:cNvSpPr/>
          <p:nvPr/>
        </p:nvSpPr>
        <p:spPr>
          <a:xfrm>
            <a:off x="2777546" y="3491383"/>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4FA00C9-5CEC-4D4E-98EC-9D89391AF0A4}"/>
              </a:ext>
            </a:extLst>
          </p:cNvPr>
          <p:cNvSpPr/>
          <p:nvPr/>
        </p:nvSpPr>
        <p:spPr>
          <a:xfrm>
            <a:off x="3306551" y="2577431"/>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E10A4708-8D86-4F51-8AAB-EE5A4A51B649}"/>
              </a:ext>
            </a:extLst>
          </p:cNvPr>
          <p:cNvSpPr/>
          <p:nvPr/>
        </p:nvSpPr>
        <p:spPr>
          <a:xfrm>
            <a:off x="3306551" y="3491383"/>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AD6CDDC3-9AC7-4770-910A-4BDBA0A1D52A}"/>
              </a:ext>
            </a:extLst>
          </p:cNvPr>
          <p:cNvSpPr/>
          <p:nvPr/>
        </p:nvSpPr>
        <p:spPr>
          <a:xfrm>
            <a:off x="5363951" y="2577431"/>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B3E80561-B788-4F56-B4E2-A126FBBB55EE}"/>
              </a:ext>
            </a:extLst>
          </p:cNvPr>
          <p:cNvSpPr/>
          <p:nvPr/>
        </p:nvSpPr>
        <p:spPr>
          <a:xfrm>
            <a:off x="5363951" y="3491383"/>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50F7AA2-6443-4518-AD3F-C8C76761FBF5}"/>
              </a:ext>
            </a:extLst>
          </p:cNvPr>
          <p:cNvSpPr/>
          <p:nvPr/>
        </p:nvSpPr>
        <p:spPr>
          <a:xfrm>
            <a:off x="5714471" y="2577431"/>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7630E7CF-FC48-439A-AEF5-152A8D17D79D}"/>
              </a:ext>
            </a:extLst>
          </p:cNvPr>
          <p:cNvSpPr/>
          <p:nvPr/>
        </p:nvSpPr>
        <p:spPr>
          <a:xfrm>
            <a:off x="5714471" y="3491383"/>
            <a:ext cx="59344" cy="593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88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left)">
                                      <p:cBhvr>
                                        <p:cTn id="45" dur="500"/>
                                        <p:tgtEl>
                                          <p:spTgt spid="71"/>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49" grpId="0"/>
      <p:bldP spid="83" grpId="0" animBg="1"/>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E5E1C77-806B-4FCE-A2B2-50FEF02EE808}"/>
              </a:ext>
            </a:extLst>
          </p:cNvPr>
          <p:cNvSpPr txBox="1"/>
          <p:nvPr/>
        </p:nvSpPr>
        <p:spPr>
          <a:xfrm>
            <a:off x="4629536" y="1341437"/>
            <a:ext cx="3758814" cy="4716463"/>
          </a:xfrm>
          <a:prstGeom prst="rect">
            <a:avLst/>
          </a:prstGeom>
          <a:solidFill>
            <a:schemeClr val="bg1"/>
          </a:solidFill>
          <a:ln w="28575">
            <a:solidFill>
              <a:srgbClr val="A772AE"/>
            </a:solidFill>
          </a:ln>
        </p:spPr>
        <p:txBody>
          <a:bodyPr wrap="square" lIns="108000" tIns="108000" rIns="108000" bIns="108000" rtlCol="0">
            <a:noAutofit/>
          </a:bodyPr>
          <a:lstStyle/>
          <a:p>
            <a:pPr algn="ctr"/>
            <a:endParaRPr lang="en-GB" dirty="0"/>
          </a:p>
        </p:txBody>
      </p:sp>
      <p:sp>
        <p:nvSpPr>
          <p:cNvPr id="25" name="TextBox 24">
            <a:extLst>
              <a:ext uri="{FF2B5EF4-FFF2-40B4-BE49-F238E27FC236}">
                <a16:creationId xmlns:a16="http://schemas.microsoft.com/office/drawing/2014/main" id="{B899E243-3663-4F53-A2C0-7C2991C2E027}"/>
              </a:ext>
            </a:extLst>
          </p:cNvPr>
          <p:cNvSpPr txBox="1"/>
          <p:nvPr/>
        </p:nvSpPr>
        <p:spPr>
          <a:xfrm>
            <a:off x="755650" y="1341437"/>
            <a:ext cx="3873886" cy="4716463"/>
          </a:xfrm>
          <a:prstGeom prst="rect">
            <a:avLst/>
          </a:prstGeom>
          <a:solidFill>
            <a:srgbClr val="FFECA7"/>
          </a:solidFill>
          <a:ln w="28575">
            <a:solidFill>
              <a:srgbClr val="A772AE"/>
            </a:solidFill>
          </a:ln>
        </p:spPr>
        <p:txBody>
          <a:bodyPr wrap="square" lIns="108000" tIns="108000" rIns="108000" bIns="108000" rtlCol="0">
            <a:noAutofit/>
          </a:bodyPr>
          <a:lstStyle/>
          <a:p>
            <a:pPr algn="ctr"/>
            <a:endParaRPr lang="en-GB" dirty="0"/>
          </a:p>
        </p:txBody>
      </p:sp>
      <p:sp>
        <p:nvSpPr>
          <p:cNvPr id="14" name="15">
            <a:extLst>
              <a:ext uri="{FF2B5EF4-FFF2-40B4-BE49-F238E27FC236}">
                <a16:creationId xmlns:a16="http://schemas.microsoft.com/office/drawing/2014/main" id="{DDBB9F43-DC19-40B1-A202-3D78A325E64C}"/>
              </a:ext>
            </a:extLst>
          </p:cNvPr>
          <p:cNvSpPr/>
          <p:nvPr/>
        </p:nvSpPr>
        <p:spPr>
          <a:xfrm>
            <a:off x="2319845" y="3004273"/>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15</a:t>
            </a:r>
          </a:p>
        </p:txBody>
      </p:sp>
      <p:sp>
        <p:nvSpPr>
          <p:cNvPr id="15" name="21">
            <a:extLst>
              <a:ext uri="{FF2B5EF4-FFF2-40B4-BE49-F238E27FC236}">
                <a16:creationId xmlns:a16="http://schemas.microsoft.com/office/drawing/2014/main" id="{4B5792A5-980E-48FC-B98D-AAC7FC0EBC08}"/>
              </a:ext>
            </a:extLst>
          </p:cNvPr>
          <p:cNvSpPr/>
          <p:nvPr/>
        </p:nvSpPr>
        <p:spPr>
          <a:xfrm>
            <a:off x="3046292" y="3004273"/>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21</a:t>
            </a:r>
          </a:p>
        </p:txBody>
      </p:sp>
      <p:sp>
        <p:nvSpPr>
          <p:cNvPr id="20" name="9">
            <a:extLst>
              <a:ext uri="{FF2B5EF4-FFF2-40B4-BE49-F238E27FC236}">
                <a16:creationId xmlns:a16="http://schemas.microsoft.com/office/drawing/2014/main" id="{A91D79FA-F899-49B8-BDE6-B8941ED81F17}"/>
              </a:ext>
            </a:extLst>
          </p:cNvPr>
          <p:cNvSpPr/>
          <p:nvPr/>
        </p:nvSpPr>
        <p:spPr>
          <a:xfrm>
            <a:off x="2319845" y="4457167"/>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9</a:t>
            </a:r>
          </a:p>
        </p:txBody>
      </p:sp>
      <p:sp>
        <p:nvSpPr>
          <p:cNvPr id="21" name="Rectangle 20">
            <a:extLst>
              <a:ext uri="{FF2B5EF4-FFF2-40B4-BE49-F238E27FC236}">
                <a16:creationId xmlns:a16="http://schemas.microsoft.com/office/drawing/2014/main" id="{CA6361A3-84DA-4186-8C01-D234A87EAC3E}"/>
              </a:ext>
            </a:extLst>
          </p:cNvPr>
          <p:cNvSpPr/>
          <p:nvPr/>
        </p:nvSpPr>
        <p:spPr>
          <a:xfrm>
            <a:off x="3046292" y="4457167"/>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180</a:t>
            </a:r>
          </a:p>
        </p:txBody>
      </p:sp>
      <p:sp>
        <p:nvSpPr>
          <p:cNvPr id="2" name="6">
            <a:extLst>
              <a:ext uri="{FF2B5EF4-FFF2-40B4-BE49-F238E27FC236}">
                <a16:creationId xmlns:a16="http://schemas.microsoft.com/office/drawing/2014/main" id="{64B123A0-3794-49E2-873E-00340495D7BF}"/>
              </a:ext>
            </a:extLst>
          </p:cNvPr>
          <p:cNvSpPr/>
          <p:nvPr/>
        </p:nvSpPr>
        <p:spPr>
          <a:xfrm>
            <a:off x="1593398" y="2277826"/>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6</a:t>
            </a:r>
          </a:p>
        </p:txBody>
      </p:sp>
      <p:sp>
        <p:nvSpPr>
          <p:cNvPr id="11" name="66">
            <a:extLst>
              <a:ext uri="{FF2B5EF4-FFF2-40B4-BE49-F238E27FC236}">
                <a16:creationId xmlns:a16="http://schemas.microsoft.com/office/drawing/2014/main" id="{85041C9D-768C-4270-A014-A45037602A0F}"/>
              </a:ext>
            </a:extLst>
          </p:cNvPr>
          <p:cNvSpPr/>
          <p:nvPr/>
        </p:nvSpPr>
        <p:spPr>
          <a:xfrm>
            <a:off x="2319845" y="2277826"/>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66</a:t>
            </a:r>
          </a:p>
        </p:txBody>
      </p:sp>
      <p:sp>
        <p:nvSpPr>
          <p:cNvPr id="12" name="12">
            <a:extLst>
              <a:ext uri="{FF2B5EF4-FFF2-40B4-BE49-F238E27FC236}">
                <a16:creationId xmlns:a16="http://schemas.microsoft.com/office/drawing/2014/main" id="{969A1771-7959-451D-9661-83B930D99BC0}"/>
              </a:ext>
            </a:extLst>
          </p:cNvPr>
          <p:cNvSpPr/>
          <p:nvPr/>
        </p:nvSpPr>
        <p:spPr>
          <a:xfrm>
            <a:off x="3046292" y="2277826"/>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12</a:t>
            </a:r>
          </a:p>
        </p:txBody>
      </p:sp>
      <p:sp>
        <p:nvSpPr>
          <p:cNvPr id="13" name="18">
            <a:extLst>
              <a:ext uri="{FF2B5EF4-FFF2-40B4-BE49-F238E27FC236}">
                <a16:creationId xmlns:a16="http://schemas.microsoft.com/office/drawing/2014/main" id="{4E6098FD-CD16-4B94-B13C-2F5149D45122}"/>
              </a:ext>
            </a:extLst>
          </p:cNvPr>
          <p:cNvSpPr/>
          <p:nvPr/>
        </p:nvSpPr>
        <p:spPr>
          <a:xfrm>
            <a:off x="1593398" y="3004273"/>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18</a:t>
            </a:r>
          </a:p>
        </p:txBody>
      </p:sp>
      <p:sp>
        <p:nvSpPr>
          <p:cNvPr id="16" name="5400">
            <a:extLst>
              <a:ext uri="{FF2B5EF4-FFF2-40B4-BE49-F238E27FC236}">
                <a16:creationId xmlns:a16="http://schemas.microsoft.com/office/drawing/2014/main" id="{603D541E-9A14-4FFD-9849-BD06333F6452}"/>
              </a:ext>
            </a:extLst>
          </p:cNvPr>
          <p:cNvSpPr/>
          <p:nvPr/>
        </p:nvSpPr>
        <p:spPr>
          <a:xfrm>
            <a:off x="1593398" y="3730720"/>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5400</a:t>
            </a:r>
          </a:p>
        </p:txBody>
      </p:sp>
      <p:sp>
        <p:nvSpPr>
          <p:cNvPr id="17" name="42">
            <a:extLst>
              <a:ext uri="{FF2B5EF4-FFF2-40B4-BE49-F238E27FC236}">
                <a16:creationId xmlns:a16="http://schemas.microsoft.com/office/drawing/2014/main" id="{9CA6693B-5012-41AA-A049-696DC4FFEF62}"/>
              </a:ext>
            </a:extLst>
          </p:cNvPr>
          <p:cNvSpPr/>
          <p:nvPr/>
        </p:nvSpPr>
        <p:spPr>
          <a:xfrm>
            <a:off x="2319845" y="3730720"/>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42</a:t>
            </a:r>
          </a:p>
        </p:txBody>
      </p:sp>
      <p:sp>
        <p:nvSpPr>
          <p:cNvPr id="18" name="240">
            <a:extLst>
              <a:ext uri="{FF2B5EF4-FFF2-40B4-BE49-F238E27FC236}">
                <a16:creationId xmlns:a16="http://schemas.microsoft.com/office/drawing/2014/main" id="{5016BBB3-B8EF-4D95-BF82-3653D8C018E5}"/>
              </a:ext>
            </a:extLst>
          </p:cNvPr>
          <p:cNvSpPr/>
          <p:nvPr/>
        </p:nvSpPr>
        <p:spPr>
          <a:xfrm>
            <a:off x="3046292" y="3730720"/>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240</a:t>
            </a:r>
          </a:p>
        </p:txBody>
      </p:sp>
      <p:sp>
        <p:nvSpPr>
          <p:cNvPr id="19" name="72">
            <a:extLst>
              <a:ext uri="{FF2B5EF4-FFF2-40B4-BE49-F238E27FC236}">
                <a16:creationId xmlns:a16="http://schemas.microsoft.com/office/drawing/2014/main" id="{0C13D970-1C50-4477-B2BF-6FA1E8C0CBA9}"/>
              </a:ext>
            </a:extLst>
          </p:cNvPr>
          <p:cNvSpPr/>
          <p:nvPr/>
        </p:nvSpPr>
        <p:spPr>
          <a:xfrm>
            <a:off x="1593398" y="4457167"/>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72</a:t>
            </a:r>
          </a:p>
        </p:txBody>
      </p:sp>
      <p:sp>
        <p:nvSpPr>
          <p:cNvPr id="22" name="60">
            <a:extLst>
              <a:ext uri="{FF2B5EF4-FFF2-40B4-BE49-F238E27FC236}">
                <a16:creationId xmlns:a16="http://schemas.microsoft.com/office/drawing/2014/main" id="{8ACC2BB4-F8B9-4CB3-B484-822A94483578}"/>
              </a:ext>
            </a:extLst>
          </p:cNvPr>
          <p:cNvSpPr/>
          <p:nvPr/>
        </p:nvSpPr>
        <p:spPr>
          <a:xfrm>
            <a:off x="1593398" y="5183614"/>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60</a:t>
            </a:r>
          </a:p>
        </p:txBody>
      </p:sp>
      <p:sp>
        <p:nvSpPr>
          <p:cNvPr id="23" name="7200">
            <a:extLst>
              <a:ext uri="{FF2B5EF4-FFF2-40B4-BE49-F238E27FC236}">
                <a16:creationId xmlns:a16="http://schemas.microsoft.com/office/drawing/2014/main" id="{2ABFE2C2-D63D-4EEA-BABA-2BD7D560841B}"/>
              </a:ext>
            </a:extLst>
          </p:cNvPr>
          <p:cNvSpPr/>
          <p:nvPr/>
        </p:nvSpPr>
        <p:spPr>
          <a:xfrm>
            <a:off x="2319845" y="5183614"/>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7200</a:t>
            </a:r>
          </a:p>
        </p:txBody>
      </p:sp>
      <p:sp>
        <p:nvSpPr>
          <p:cNvPr id="24" name="600">
            <a:extLst>
              <a:ext uri="{FF2B5EF4-FFF2-40B4-BE49-F238E27FC236}">
                <a16:creationId xmlns:a16="http://schemas.microsoft.com/office/drawing/2014/main" id="{38293799-D74D-4BD7-97FD-B557A30CF829}"/>
              </a:ext>
            </a:extLst>
          </p:cNvPr>
          <p:cNvSpPr/>
          <p:nvPr/>
        </p:nvSpPr>
        <p:spPr>
          <a:xfrm>
            <a:off x="3046292" y="5183614"/>
            <a:ext cx="726447" cy="726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600</a:t>
            </a:r>
          </a:p>
        </p:txBody>
      </p:sp>
      <p:sp>
        <p:nvSpPr>
          <p:cNvPr id="3" name="Rectangle 2">
            <a:extLst>
              <a:ext uri="{FF2B5EF4-FFF2-40B4-BE49-F238E27FC236}">
                <a16:creationId xmlns:a16="http://schemas.microsoft.com/office/drawing/2014/main" id="{566FC86D-F750-4133-9629-301BFB998BD3}"/>
              </a:ext>
            </a:extLst>
          </p:cNvPr>
          <p:cNvSpPr/>
          <p:nvPr/>
        </p:nvSpPr>
        <p:spPr>
          <a:xfrm>
            <a:off x="1593398" y="2277826"/>
            <a:ext cx="2179341" cy="36322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998D75F-D430-42C0-B15E-834394E7FC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536" y="2385460"/>
            <a:ext cx="3758814" cy="3672440"/>
          </a:xfrm>
          <a:prstGeom prst="rect">
            <a:avLst/>
          </a:prstGeom>
        </p:spPr>
      </p:pic>
      <p:sp>
        <p:nvSpPr>
          <p:cNvPr id="97" name="Rectangle 96"/>
          <p:cNvSpPr/>
          <p:nvPr/>
        </p:nvSpPr>
        <p:spPr>
          <a:xfrm>
            <a:off x="388229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43486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6 Times Table and Division Facts</a:t>
            </a:r>
          </a:p>
        </p:txBody>
      </p:sp>
      <p:cxnSp>
        <p:nvCxnSpPr>
          <p:cNvPr id="103" name="Straight Connector 102"/>
          <p:cNvCxnSpPr/>
          <p:nvPr/>
        </p:nvCxnSpPr>
        <p:spPr>
          <a:xfrm>
            <a:off x="388229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F5B820-C7CB-4A61-8A6F-2B005D71C76F}"/>
              </a:ext>
            </a:extLst>
          </p:cNvPr>
          <p:cNvSpPr txBox="1"/>
          <p:nvPr/>
        </p:nvSpPr>
        <p:spPr>
          <a:xfrm>
            <a:off x="4629535" y="1341437"/>
            <a:ext cx="3758815" cy="4716463"/>
          </a:xfrm>
          <a:prstGeom prst="rect">
            <a:avLst/>
          </a:prstGeom>
          <a:noFill/>
          <a:ln w="28575">
            <a:solidFill>
              <a:srgbClr val="A772AE"/>
            </a:solidFill>
          </a:ln>
        </p:spPr>
        <p:txBody>
          <a:bodyPr wrap="square" lIns="108000" tIns="108000" rIns="108000" bIns="108000" rtlCol="0">
            <a:noAutofit/>
          </a:bodyPr>
          <a:lstStyle/>
          <a:p>
            <a:pPr algn="ctr"/>
            <a:endParaRPr lang="en-GB" dirty="0"/>
          </a:p>
        </p:txBody>
      </p:sp>
      <p:sp>
        <p:nvSpPr>
          <p:cNvPr id="37" name="TextBox 36">
            <a:extLst>
              <a:ext uri="{FF2B5EF4-FFF2-40B4-BE49-F238E27FC236}">
                <a16:creationId xmlns:a16="http://schemas.microsoft.com/office/drawing/2014/main" id="{F700F44E-5D88-4AB0-B67B-6644BC567364}"/>
              </a:ext>
            </a:extLst>
          </p:cNvPr>
          <p:cNvSpPr txBox="1"/>
          <p:nvPr/>
        </p:nvSpPr>
        <p:spPr>
          <a:xfrm>
            <a:off x="755650" y="1341438"/>
            <a:ext cx="7632700" cy="772107"/>
          </a:xfrm>
          <a:prstGeom prst="rect">
            <a:avLst/>
          </a:prstGeom>
          <a:solidFill>
            <a:srgbClr val="A772AE"/>
          </a:solidFill>
          <a:ln w="28575">
            <a:solidFill>
              <a:srgbClr val="A772AE"/>
            </a:solidFill>
          </a:ln>
        </p:spPr>
        <p:txBody>
          <a:bodyPr wrap="square" lIns="108000" tIns="108000" rIns="108000" bIns="108000" rtlCol="0">
            <a:spAutoFit/>
          </a:bodyPr>
          <a:lstStyle/>
          <a:p>
            <a:pPr algn="ctr"/>
            <a:r>
              <a:rPr lang="en-GB" b="1" dirty="0">
                <a:solidFill>
                  <a:schemeClr val="bg1"/>
                </a:solidFill>
              </a:rPr>
              <a:t>Colour the multiples of 6 and associated multiples from the 60×</a:t>
            </a:r>
            <a:br>
              <a:rPr lang="en-GB" b="1" dirty="0">
                <a:solidFill>
                  <a:schemeClr val="bg1"/>
                </a:solidFill>
              </a:rPr>
            </a:br>
            <a:r>
              <a:rPr lang="en-GB" b="1" dirty="0">
                <a:solidFill>
                  <a:schemeClr val="bg1"/>
                </a:solidFill>
              </a:rPr>
              <a:t>or 600× tables to reveal a number. What is the number? </a:t>
            </a:r>
          </a:p>
        </p:txBody>
      </p:sp>
    </p:spTree>
    <p:extLst>
      <p:ext uri="{BB962C8B-B14F-4D97-AF65-F5344CB8AC3E}">
        <p14:creationId xmlns:p14="http://schemas.microsoft.com/office/powerpoint/2010/main" val="3040873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iterate type="lt">
                                    <p:tmPct val="0"/>
                                  </p:iterate>
                                  <p:childTnLst>
                                    <p:animEffect transition="out" filter="fade">
                                      <p:cBhvr>
                                        <p:cTn id="6" dur="250" tmFilter="0, 0; .2, .5; .8, .5; 1, 0"/>
                                        <p:tgtEl>
                                          <p:spTgt spid="2"/>
                                        </p:tgtEl>
                                      </p:cBhvr>
                                    </p:animEffect>
                                    <p:animScale>
                                      <p:cBhvr>
                                        <p:cTn id="7" dur="125" autoRev="1" fill="hold"/>
                                        <p:tgtEl>
                                          <p:spTgt spid="2"/>
                                        </p:tgtEl>
                                      </p:cBhvr>
                                      <p:by x="105000" y="105000"/>
                                    </p:animScale>
                                  </p:childTnLst>
                                </p:cTn>
                              </p:par>
                              <p:par>
                                <p:cTn id="8" presetID="1" presetClass="emph" presetSubtype="2" fill="hold" nodeType="withEffect">
                                  <p:stCondLst>
                                    <p:cond delay="0"/>
                                  </p:stCondLst>
                                  <p:iterate type="lt">
                                    <p:tmPct val="0"/>
                                  </p:iterate>
                                  <p:childTnLst>
                                    <p:animClr clrSpc="rgb" dir="cw">
                                      <p:cBhvr>
                                        <p:cTn id="9" dur="250" fill="hold"/>
                                        <p:tgtEl>
                                          <p:spTgt spid="2"/>
                                        </p:tgtEl>
                                        <p:attrNameLst>
                                          <p:attrName>fillcolor</p:attrName>
                                        </p:attrNameLst>
                                      </p:cBhvr>
                                      <p:to>
                                        <a:srgbClr val="009541"/>
                                      </p:to>
                                    </p:animClr>
                                    <p:set>
                                      <p:cBhvr>
                                        <p:cTn id="10" dur="250" fill="hold"/>
                                        <p:tgtEl>
                                          <p:spTgt spid="2"/>
                                        </p:tgtEl>
                                        <p:attrNameLst>
                                          <p:attrName>fill.type</p:attrName>
                                        </p:attrNameLst>
                                      </p:cBhvr>
                                      <p:to>
                                        <p:strVal val="solid"/>
                                      </p:to>
                                    </p:set>
                                    <p:set>
                                      <p:cBhvr>
                                        <p:cTn id="11" dur="250" fill="hold"/>
                                        <p:tgtEl>
                                          <p:spTgt spid="2"/>
                                        </p:tgtEl>
                                        <p:attrNameLst>
                                          <p:attrName>fill.on</p:attrName>
                                        </p:attrNameLst>
                                      </p:cBhvr>
                                      <p:to>
                                        <p:strVal val="true"/>
                                      </p:to>
                                    </p:set>
                                  </p:childTnLst>
                                </p:cTn>
                              </p:par>
                              <p:par>
                                <p:cTn id="12" presetID="3" presetClass="emph" presetSubtype="2" fill="hold" grpId="1" nodeType="withEffect">
                                  <p:stCondLst>
                                    <p:cond delay="0"/>
                                  </p:stCondLst>
                                  <p:iterate type="lt">
                                    <p:tmPct val="0"/>
                                  </p:iterate>
                                  <p:childTnLst>
                                    <p:animClr clrSpc="rgb" dir="cw">
                                      <p:cBhvr override="childStyle">
                                        <p:cTn id="13" dur="250" fill="hold"/>
                                        <p:tgtEl>
                                          <p:spTgt spid="2"/>
                                        </p:tgtEl>
                                        <p:attrNameLst>
                                          <p:attrName>style.color</p:attrName>
                                        </p:attrNameLst>
                                      </p:cBhvr>
                                      <p:to>
                                        <a:srgbClr val="FFFFFF"/>
                                      </p:to>
                                    </p:animClr>
                                  </p:childTnLst>
                                </p:cTn>
                              </p:par>
                              <p:par>
                                <p:cTn id="14" presetID="15" presetClass="emph" presetSubtype="0" grpId="2" nodeType="withEffect">
                                  <p:stCondLst>
                                    <p:cond delay="0"/>
                                  </p:stCondLst>
                                  <p:iterate type="lt">
                                    <p:tmAbs val="25"/>
                                  </p:iterate>
                                  <p:childTnLst>
                                    <p:set>
                                      <p:cBhvr override="childStyle">
                                        <p:cTn id="15" dur="indefinite"/>
                                        <p:tgtEl>
                                          <p:spTgt spid="2"/>
                                        </p:tgtEl>
                                        <p:attrNameLst>
                                          <p:attrName>style.fontWeight</p:attrName>
                                        </p:attrNameLst>
                                      </p:cBhvr>
                                      <p:to>
                                        <p:strVal val="bold"/>
                                      </p:to>
                                    </p:set>
                                  </p:child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iterate type="lt">
                                    <p:tmPct val="0"/>
                                  </p:iterate>
                                  <p:childTnLst>
                                    <p:animEffect transition="out" filter="fade">
                                      <p:cBhvr>
                                        <p:cTn id="20" dur="250" tmFilter="0, 0; .2, .5; .8, .5; 1, 0"/>
                                        <p:tgtEl>
                                          <p:spTgt spid="11"/>
                                        </p:tgtEl>
                                      </p:cBhvr>
                                    </p:animEffect>
                                    <p:animScale>
                                      <p:cBhvr>
                                        <p:cTn id="21" dur="125" autoRev="1" fill="hold"/>
                                        <p:tgtEl>
                                          <p:spTgt spid="11"/>
                                        </p:tgtEl>
                                      </p:cBhvr>
                                      <p:by x="105000" y="105000"/>
                                    </p:animScale>
                                  </p:childTnLst>
                                </p:cTn>
                              </p:par>
                              <p:par>
                                <p:cTn id="22" presetID="1" presetClass="emph" presetSubtype="2" fill="hold" nodeType="withEffect">
                                  <p:stCondLst>
                                    <p:cond delay="0"/>
                                  </p:stCondLst>
                                  <p:iterate type="lt">
                                    <p:tmPct val="0"/>
                                  </p:iterate>
                                  <p:childTnLst>
                                    <p:animClr clrSpc="rgb" dir="cw">
                                      <p:cBhvr>
                                        <p:cTn id="23" dur="250" fill="hold"/>
                                        <p:tgtEl>
                                          <p:spTgt spid="11"/>
                                        </p:tgtEl>
                                        <p:attrNameLst>
                                          <p:attrName>fillcolor</p:attrName>
                                        </p:attrNameLst>
                                      </p:cBhvr>
                                      <p:to>
                                        <a:srgbClr val="009541"/>
                                      </p:to>
                                    </p:animClr>
                                    <p:set>
                                      <p:cBhvr>
                                        <p:cTn id="24" dur="250" fill="hold"/>
                                        <p:tgtEl>
                                          <p:spTgt spid="11"/>
                                        </p:tgtEl>
                                        <p:attrNameLst>
                                          <p:attrName>fill.type</p:attrName>
                                        </p:attrNameLst>
                                      </p:cBhvr>
                                      <p:to>
                                        <p:strVal val="solid"/>
                                      </p:to>
                                    </p:set>
                                    <p:set>
                                      <p:cBhvr>
                                        <p:cTn id="25" dur="250" fill="hold"/>
                                        <p:tgtEl>
                                          <p:spTgt spid="11"/>
                                        </p:tgtEl>
                                        <p:attrNameLst>
                                          <p:attrName>fill.on</p:attrName>
                                        </p:attrNameLst>
                                      </p:cBhvr>
                                      <p:to>
                                        <p:strVal val="true"/>
                                      </p:to>
                                    </p:set>
                                  </p:childTnLst>
                                </p:cTn>
                              </p:par>
                              <p:par>
                                <p:cTn id="26" presetID="3" presetClass="emph" presetSubtype="2" fill="hold" grpId="1" nodeType="withEffect">
                                  <p:stCondLst>
                                    <p:cond delay="0"/>
                                  </p:stCondLst>
                                  <p:iterate type="lt">
                                    <p:tmPct val="0"/>
                                  </p:iterate>
                                  <p:childTnLst>
                                    <p:animClr clrSpc="rgb" dir="cw">
                                      <p:cBhvr override="childStyle">
                                        <p:cTn id="27" dur="250" fill="hold"/>
                                        <p:tgtEl>
                                          <p:spTgt spid="11"/>
                                        </p:tgtEl>
                                        <p:attrNameLst>
                                          <p:attrName>style.color</p:attrName>
                                        </p:attrNameLst>
                                      </p:cBhvr>
                                      <p:to>
                                        <a:srgbClr val="FFFFFF"/>
                                      </p:to>
                                    </p:animClr>
                                  </p:childTnLst>
                                </p:cTn>
                              </p:par>
                              <p:par>
                                <p:cTn id="28" presetID="15" presetClass="emph" presetSubtype="0" grpId="2" nodeType="withEffect">
                                  <p:stCondLst>
                                    <p:cond delay="0"/>
                                  </p:stCondLst>
                                  <p:iterate type="lt">
                                    <p:tmAbs val="25"/>
                                  </p:iterate>
                                  <p:childTnLst>
                                    <p:set>
                                      <p:cBhvr override="childStyle">
                                        <p:cTn id="29" dur="indefinite"/>
                                        <p:tgtEl>
                                          <p:spTgt spid="11"/>
                                        </p:tgtEl>
                                        <p:attrNameLst>
                                          <p:attrName>style.fontWeight</p:attrName>
                                        </p:attrNameLst>
                                      </p:cBhvr>
                                      <p:to>
                                        <p:strVal val="bold"/>
                                      </p:to>
                                    </p:se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iterate type="lt">
                                    <p:tmPct val="0"/>
                                  </p:iterate>
                                  <p:childTnLst>
                                    <p:animEffect transition="out" filter="fade">
                                      <p:cBhvr>
                                        <p:cTn id="34" dur="250" tmFilter="0, 0; .2, .5; .8, .5; 1, 0"/>
                                        <p:tgtEl>
                                          <p:spTgt spid="12"/>
                                        </p:tgtEl>
                                      </p:cBhvr>
                                    </p:animEffect>
                                    <p:animScale>
                                      <p:cBhvr>
                                        <p:cTn id="35" dur="125" autoRev="1" fill="hold"/>
                                        <p:tgtEl>
                                          <p:spTgt spid="12"/>
                                        </p:tgtEl>
                                      </p:cBhvr>
                                      <p:by x="105000" y="105000"/>
                                    </p:animScale>
                                  </p:childTnLst>
                                </p:cTn>
                              </p:par>
                              <p:par>
                                <p:cTn id="36" presetID="1" presetClass="emph" presetSubtype="2" fill="hold" nodeType="withEffect">
                                  <p:stCondLst>
                                    <p:cond delay="0"/>
                                  </p:stCondLst>
                                  <p:iterate type="lt">
                                    <p:tmPct val="0"/>
                                  </p:iterate>
                                  <p:childTnLst>
                                    <p:animClr clrSpc="rgb" dir="cw">
                                      <p:cBhvr>
                                        <p:cTn id="37" dur="250" fill="hold"/>
                                        <p:tgtEl>
                                          <p:spTgt spid="12"/>
                                        </p:tgtEl>
                                        <p:attrNameLst>
                                          <p:attrName>fillcolor</p:attrName>
                                        </p:attrNameLst>
                                      </p:cBhvr>
                                      <p:to>
                                        <a:srgbClr val="009541"/>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par>
                                <p:cTn id="40" presetID="3" presetClass="emph" presetSubtype="2" fill="hold" grpId="1" nodeType="withEffect">
                                  <p:stCondLst>
                                    <p:cond delay="0"/>
                                  </p:stCondLst>
                                  <p:iterate type="lt">
                                    <p:tmPct val="0"/>
                                  </p:iterate>
                                  <p:childTnLst>
                                    <p:animClr clrSpc="rgb" dir="cw">
                                      <p:cBhvr override="childStyle">
                                        <p:cTn id="41" dur="250" fill="hold"/>
                                        <p:tgtEl>
                                          <p:spTgt spid="12"/>
                                        </p:tgtEl>
                                        <p:attrNameLst>
                                          <p:attrName>style.color</p:attrName>
                                        </p:attrNameLst>
                                      </p:cBhvr>
                                      <p:to>
                                        <a:srgbClr val="FFFFFF"/>
                                      </p:to>
                                    </p:animClr>
                                  </p:childTnLst>
                                </p:cTn>
                              </p:par>
                              <p:par>
                                <p:cTn id="42" presetID="15" presetClass="emph" presetSubtype="0" grpId="2" nodeType="withEffect">
                                  <p:stCondLst>
                                    <p:cond delay="0"/>
                                  </p:stCondLst>
                                  <p:iterate type="lt">
                                    <p:tmAbs val="25"/>
                                  </p:iterate>
                                  <p:childTnLst>
                                    <p:set>
                                      <p:cBhvr override="childStyle">
                                        <p:cTn id="43" dur="indefinite"/>
                                        <p:tgtEl>
                                          <p:spTgt spid="12"/>
                                        </p:tgtEl>
                                        <p:attrNameLst>
                                          <p:attrName>style.fontWeight</p:attrName>
                                        </p:attrNameLst>
                                      </p:cBhvr>
                                      <p:to>
                                        <p:strVal val="bold"/>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grpId="0" nodeType="clickEffect">
                                  <p:stCondLst>
                                    <p:cond delay="0"/>
                                  </p:stCondLst>
                                  <p:iterate type="lt">
                                    <p:tmPct val="0"/>
                                  </p:iterate>
                                  <p:childTnLst>
                                    <p:animEffect transition="out" filter="fade">
                                      <p:cBhvr>
                                        <p:cTn id="48" dur="250" tmFilter="0, 0; .2, .5; .8, .5; 1, 0"/>
                                        <p:tgtEl>
                                          <p:spTgt spid="13"/>
                                        </p:tgtEl>
                                      </p:cBhvr>
                                    </p:animEffect>
                                    <p:animScale>
                                      <p:cBhvr>
                                        <p:cTn id="49" dur="125" autoRev="1" fill="hold"/>
                                        <p:tgtEl>
                                          <p:spTgt spid="13"/>
                                        </p:tgtEl>
                                      </p:cBhvr>
                                      <p:by x="105000" y="105000"/>
                                    </p:animScale>
                                  </p:childTnLst>
                                </p:cTn>
                              </p:par>
                              <p:par>
                                <p:cTn id="50" presetID="1" presetClass="emph" presetSubtype="2" fill="hold" nodeType="withEffect">
                                  <p:stCondLst>
                                    <p:cond delay="0"/>
                                  </p:stCondLst>
                                  <p:iterate type="lt">
                                    <p:tmPct val="0"/>
                                  </p:iterate>
                                  <p:childTnLst>
                                    <p:animClr clrSpc="rgb" dir="cw">
                                      <p:cBhvr>
                                        <p:cTn id="51" dur="250" fill="hold"/>
                                        <p:tgtEl>
                                          <p:spTgt spid="13"/>
                                        </p:tgtEl>
                                        <p:attrNameLst>
                                          <p:attrName>fillcolor</p:attrName>
                                        </p:attrNameLst>
                                      </p:cBhvr>
                                      <p:to>
                                        <a:srgbClr val="009541"/>
                                      </p:to>
                                    </p:animClr>
                                    <p:set>
                                      <p:cBhvr>
                                        <p:cTn id="52" dur="250" fill="hold"/>
                                        <p:tgtEl>
                                          <p:spTgt spid="13"/>
                                        </p:tgtEl>
                                        <p:attrNameLst>
                                          <p:attrName>fill.type</p:attrName>
                                        </p:attrNameLst>
                                      </p:cBhvr>
                                      <p:to>
                                        <p:strVal val="solid"/>
                                      </p:to>
                                    </p:set>
                                    <p:set>
                                      <p:cBhvr>
                                        <p:cTn id="53" dur="250" fill="hold"/>
                                        <p:tgtEl>
                                          <p:spTgt spid="13"/>
                                        </p:tgtEl>
                                        <p:attrNameLst>
                                          <p:attrName>fill.on</p:attrName>
                                        </p:attrNameLst>
                                      </p:cBhvr>
                                      <p:to>
                                        <p:strVal val="true"/>
                                      </p:to>
                                    </p:set>
                                  </p:childTnLst>
                                </p:cTn>
                              </p:par>
                              <p:par>
                                <p:cTn id="54" presetID="3" presetClass="emph" presetSubtype="2" fill="hold" grpId="1" nodeType="withEffect">
                                  <p:stCondLst>
                                    <p:cond delay="0"/>
                                  </p:stCondLst>
                                  <p:iterate type="lt">
                                    <p:tmPct val="0"/>
                                  </p:iterate>
                                  <p:childTnLst>
                                    <p:animClr clrSpc="rgb" dir="cw">
                                      <p:cBhvr override="childStyle">
                                        <p:cTn id="55" dur="250" fill="hold"/>
                                        <p:tgtEl>
                                          <p:spTgt spid="13"/>
                                        </p:tgtEl>
                                        <p:attrNameLst>
                                          <p:attrName>style.color</p:attrName>
                                        </p:attrNameLst>
                                      </p:cBhvr>
                                      <p:to>
                                        <a:srgbClr val="FFFFFF"/>
                                      </p:to>
                                    </p:animClr>
                                  </p:childTnLst>
                                </p:cTn>
                              </p:par>
                              <p:par>
                                <p:cTn id="56" presetID="15" presetClass="emph" presetSubtype="0" grpId="2" nodeType="withEffect">
                                  <p:stCondLst>
                                    <p:cond delay="0"/>
                                  </p:stCondLst>
                                  <p:iterate type="lt">
                                    <p:tmAbs val="25"/>
                                  </p:iterate>
                                  <p:childTnLst>
                                    <p:set>
                                      <p:cBhvr override="childStyle">
                                        <p:cTn id="57" dur="indefinite"/>
                                        <p:tgtEl>
                                          <p:spTgt spid="13"/>
                                        </p:tgtEl>
                                        <p:attrNameLst>
                                          <p:attrName>style.fontWeight</p:attrName>
                                        </p:attrNameLst>
                                      </p:cBhvr>
                                      <p:to>
                                        <p:strVal val="bold"/>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grpId="0" nodeType="clickEffect">
                                  <p:stCondLst>
                                    <p:cond delay="0"/>
                                  </p:stCondLst>
                                  <p:iterate type="lt">
                                    <p:tmPct val="0"/>
                                  </p:iterate>
                                  <p:childTnLst>
                                    <p:animEffect transition="out" filter="fade">
                                      <p:cBhvr>
                                        <p:cTn id="62" dur="250" tmFilter="0, 0; .2, .5; .8, .5; 1, 0"/>
                                        <p:tgtEl>
                                          <p:spTgt spid="16"/>
                                        </p:tgtEl>
                                      </p:cBhvr>
                                    </p:animEffect>
                                    <p:animScale>
                                      <p:cBhvr>
                                        <p:cTn id="63" dur="125" autoRev="1" fill="hold"/>
                                        <p:tgtEl>
                                          <p:spTgt spid="16"/>
                                        </p:tgtEl>
                                      </p:cBhvr>
                                      <p:by x="105000" y="105000"/>
                                    </p:animScale>
                                  </p:childTnLst>
                                </p:cTn>
                              </p:par>
                              <p:par>
                                <p:cTn id="64" presetID="1" presetClass="emph" presetSubtype="2" fill="hold" nodeType="withEffect">
                                  <p:stCondLst>
                                    <p:cond delay="0"/>
                                  </p:stCondLst>
                                  <p:iterate type="lt">
                                    <p:tmPct val="0"/>
                                  </p:iterate>
                                  <p:childTnLst>
                                    <p:animClr clrSpc="rgb" dir="cw">
                                      <p:cBhvr>
                                        <p:cTn id="65" dur="250" fill="hold"/>
                                        <p:tgtEl>
                                          <p:spTgt spid="16"/>
                                        </p:tgtEl>
                                        <p:attrNameLst>
                                          <p:attrName>fillcolor</p:attrName>
                                        </p:attrNameLst>
                                      </p:cBhvr>
                                      <p:to>
                                        <a:srgbClr val="009541"/>
                                      </p:to>
                                    </p:animClr>
                                    <p:set>
                                      <p:cBhvr>
                                        <p:cTn id="66" dur="250" fill="hold"/>
                                        <p:tgtEl>
                                          <p:spTgt spid="16"/>
                                        </p:tgtEl>
                                        <p:attrNameLst>
                                          <p:attrName>fill.type</p:attrName>
                                        </p:attrNameLst>
                                      </p:cBhvr>
                                      <p:to>
                                        <p:strVal val="solid"/>
                                      </p:to>
                                    </p:set>
                                    <p:set>
                                      <p:cBhvr>
                                        <p:cTn id="67" dur="250" fill="hold"/>
                                        <p:tgtEl>
                                          <p:spTgt spid="16"/>
                                        </p:tgtEl>
                                        <p:attrNameLst>
                                          <p:attrName>fill.on</p:attrName>
                                        </p:attrNameLst>
                                      </p:cBhvr>
                                      <p:to>
                                        <p:strVal val="true"/>
                                      </p:to>
                                    </p:set>
                                  </p:childTnLst>
                                </p:cTn>
                              </p:par>
                              <p:par>
                                <p:cTn id="68" presetID="3" presetClass="emph" presetSubtype="2" fill="hold" grpId="1" nodeType="withEffect">
                                  <p:stCondLst>
                                    <p:cond delay="0"/>
                                  </p:stCondLst>
                                  <p:iterate type="lt">
                                    <p:tmPct val="0"/>
                                  </p:iterate>
                                  <p:childTnLst>
                                    <p:animClr clrSpc="rgb" dir="cw">
                                      <p:cBhvr override="childStyle">
                                        <p:cTn id="69" dur="250" fill="hold"/>
                                        <p:tgtEl>
                                          <p:spTgt spid="16"/>
                                        </p:tgtEl>
                                        <p:attrNameLst>
                                          <p:attrName>style.color</p:attrName>
                                        </p:attrNameLst>
                                      </p:cBhvr>
                                      <p:to>
                                        <a:srgbClr val="FFFFFF"/>
                                      </p:to>
                                    </p:animClr>
                                  </p:childTnLst>
                                </p:cTn>
                              </p:par>
                              <p:par>
                                <p:cTn id="70" presetID="15" presetClass="emph" presetSubtype="0" grpId="2" nodeType="withEffect">
                                  <p:stCondLst>
                                    <p:cond delay="0"/>
                                  </p:stCondLst>
                                  <p:iterate type="lt">
                                    <p:tmAbs val="25"/>
                                  </p:iterate>
                                  <p:childTnLst>
                                    <p:set>
                                      <p:cBhvr override="childStyle">
                                        <p:cTn id="71" dur="indefinite"/>
                                        <p:tgtEl>
                                          <p:spTgt spid="16"/>
                                        </p:tgtEl>
                                        <p:attrNameLst>
                                          <p:attrName>style.fontWeight</p:attrName>
                                        </p:attrNameLst>
                                      </p:cBhvr>
                                      <p:to>
                                        <p:strVal val="bold"/>
                                      </p:to>
                                    </p:set>
                                  </p:childTnLst>
                                </p:cTn>
                              </p:par>
                            </p:childTnLst>
                          </p:cTn>
                        </p:par>
                      </p:childTnLst>
                    </p:cTn>
                  </p:par>
                </p:childTnLst>
              </p:cTn>
              <p:nextCondLst>
                <p:cond evt="onClick" delay="0">
                  <p:tgtEl>
                    <p:spTgt spid="16"/>
                  </p:tgtEl>
                </p:cond>
              </p:nextCondLst>
            </p:seq>
            <p:seq concurrent="1" nextAc="seek">
              <p:cTn id="72" restart="whenNotActive" fill="hold" evtFilter="cancelBubble" nodeType="interactiveSeq">
                <p:stCondLst>
                  <p:cond evt="onClick" delay="0">
                    <p:tgtEl>
                      <p:spTgt spid="17"/>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grpId="0" nodeType="clickEffect">
                                  <p:stCondLst>
                                    <p:cond delay="0"/>
                                  </p:stCondLst>
                                  <p:iterate type="lt">
                                    <p:tmPct val="0"/>
                                  </p:iterate>
                                  <p:childTnLst>
                                    <p:animEffect transition="out" filter="fade">
                                      <p:cBhvr>
                                        <p:cTn id="76" dur="250" tmFilter="0, 0; .2, .5; .8, .5; 1, 0"/>
                                        <p:tgtEl>
                                          <p:spTgt spid="17"/>
                                        </p:tgtEl>
                                      </p:cBhvr>
                                    </p:animEffect>
                                    <p:animScale>
                                      <p:cBhvr>
                                        <p:cTn id="77" dur="125" autoRev="1" fill="hold"/>
                                        <p:tgtEl>
                                          <p:spTgt spid="17"/>
                                        </p:tgtEl>
                                      </p:cBhvr>
                                      <p:by x="105000" y="105000"/>
                                    </p:animScale>
                                  </p:childTnLst>
                                </p:cTn>
                              </p:par>
                              <p:par>
                                <p:cTn id="78" presetID="1" presetClass="emph" presetSubtype="2" fill="hold" nodeType="withEffect">
                                  <p:stCondLst>
                                    <p:cond delay="0"/>
                                  </p:stCondLst>
                                  <p:iterate type="lt">
                                    <p:tmPct val="0"/>
                                  </p:iterate>
                                  <p:childTnLst>
                                    <p:animClr clrSpc="rgb" dir="cw">
                                      <p:cBhvr>
                                        <p:cTn id="79" dur="250" fill="hold"/>
                                        <p:tgtEl>
                                          <p:spTgt spid="17"/>
                                        </p:tgtEl>
                                        <p:attrNameLst>
                                          <p:attrName>fillcolor</p:attrName>
                                        </p:attrNameLst>
                                      </p:cBhvr>
                                      <p:to>
                                        <a:srgbClr val="009541"/>
                                      </p:to>
                                    </p:animClr>
                                    <p:set>
                                      <p:cBhvr>
                                        <p:cTn id="80" dur="250" fill="hold"/>
                                        <p:tgtEl>
                                          <p:spTgt spid="17"/>
                                        </p:tgtEl>
                                        <p:attrNameLst>
                                          <p:attrName>fill.type</p:attrName>
                                        </p:attrNameLst>
                                      </p:cBhvr>
                                      <p:to>
                                        <p:strVal val="solid"/>
                                      </p:to>
                                    </p:set>
                                    <p:set>
                                      <p:cBhvr>
                                        <p:cTn id="81" dur="250" fill="hold"/>
                                        <p:tgtEl>
                                          <p:spTgt spid="17"/>
                                        </p:tgtEl>
                                        <p:attrNameLst>
                                          <p:attrName>fill.on</p:attrName>
                                        </p:attrNameLst>
                                      </p:cBhvr>
                                      <p:to>
                                        <p:strVal val="true"/>
                                      </p:to>
                                    </p:set>
                                  </p:childTnLst>
                                </p:cTn>
                              </p:par>
                              <p:par>
                                <p:cTn id="82" presetID="3" presetClass="emph" presetSubtype="2" fill="hold" grpId="1" nodeType="withEffect">
                                  <p:stCondLst>
                                    <p:cond delay="0"/>
                                  </p:stCondLst>
                                  <p:iterate type="lt">
                                    <p:tmPct val="0"/>
                                  </p:iterate>
                                  <p:childTnLst>
                                    <p:animClr clrSpc="rgb" dir="cw">
                                      <p:cBhvr override="childStyle">
                                        <p:cTn id="83" dur="250" fill="hold"/>
                                        <p:tgtEl>
                                          <p:spTgt spid="17"/>
                                        </p:tgtEl>
                                        <p:attrNameLst>
                                          <p:attrName>style.color</p:attrName>
                                        </p:attrNameLst>
                                      </p:cBhvr>
                                      <p:to>
                                        <a:srgbClr val="FFFFFF"/>
                                      </p:to>
                                    </p:animClr>
                                  </p:childTnLst>
                                </p:cTn>
                              </p:par>
                              <p:par>
                                <p:cTn id="84" presetID="15" presetClass="emph" presetSubtype="0" grpId="2" nodeType="withEffect">
                                  <p:stCondLst>
                                    <p:cond delay="0"/>
                                  </p:stCondLst>
                                  <p:iterate type="lt">
                                    <p:tmAbs val="25"/>
                                  </p:iterate>
                                  <p:childTnLst>
                                    <p:set>
                                      <p:cBhvr override="childStyle">
                                        <p:cTn id="85" dur="indefinite"/>
                                        <p:tgtEl>
                                          <p:spTgt spid="17"/>
                                        </p:tgtEl>
                                        <p:attrNameLst>
                                          <p:attrName>style.fontWeight</p:attrName>
                                        </p:attrNameLst>
                                      </p:cBhvr>
                                      <p:to>
                                        <p:strVal val="bold"/>
                                      </p:to>
                                    </p:set>
                                  </p:childTnLst>
                                </p:cTn>
                              </p:par>
                            </p:childTnLst>
                          </p:cTn>
                        </p:par>
                      </p:childTnLst>
                    </p:cTn>
                  </p:par>
                </p:childTnLst>
              </p:cTn>
              <p:nextCondLst>
                <p:cond evt="onClick" delay="0">
                  <p:tgtEl>
                    <p:spTgt spid="17"/>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26" presetClass="emph" presetSubtype="0" fill="hold" grpId="0" nodeType="clickEffect">
                                  <p:stCondLst>
                                    <p:cond delay="0"/>
                                  </p:stCondLst>
                                  <p:iterate type="lt">
                                    <p:tmPct val="0"/>
                                  </p:iterate>
                                  <p:childTnLst>
                                    <p:animEffect transition="out" filter="fade">
                                      <p:cBhvr>
                                        <p:cTn id="90" dur="250" tmFilter="0, 0; .2, .5; .8, .5; 1, 0"/>
                                        <p:tgtEl>
                                          <p:spTgt spid="18"/>
                                        </p:tgtEl>
                                      </p:cBhvr>
                                    </p:animEffect>
                                    <p:animScale>
                                      <p:cBhvr>
                                        <p:cTn id="91" dur="125" autoRev="1" fill="hold"/>
                                        <p:tgtEl>
                                          <p:spTgt spid="18"/>
                                        </p:tgtEl>
                                      </p:cBhvr>
                                      <p:by x="105000" y="105000"/>
                                    </p:animScale>
                                  </p:childTnLst>
                                </p:cTn>
                              </p:par>
                              <p:par>
                                <p:cTn id="92" presetID="1" presetClass="emph" presetSubtype="2" fill="hold" nodeType="withEffect">
                                  <p:stCondLst>
                                    <p:cond delay="0"/>
                                  </p:stCondLst>
                                  <p:iterate type="lt">
                                    <p:tmPct val="0"/>
                                  </p:iterate>
                                  <p:childTnLst>
                                    <p:animClr clrSpc="rgb" dir="cw">
                                      <p:cBhvr>
                                        <p:cTn id="93" dur="250" fill="hold"/>
                                        <p:tgtEl>
                                          <p:spTgt spid="18"/>
                                        </p:tgtEl>
                                        <p:attrNameLst>
                                          <p:attrName>fillcolor</p:attrName>
                                        </p:attrNameLst>
                                      </p:cBhvr>
                                      <p:to>
                                        <a:srgbClr val="009541"/>
                                      </p:to>
                                    </p:animClr>
                                    <p:set>
                                      <p:cBhvr>
                                        <p:cTn id="94" dur="250" fill="hold"/>
                                        <p:tgtEl>
                                          <p:spTgt spid="18"/>
                                        </p:tgtEl>
                                        <p:attrNameLst>
                                          <p:attrName>fill.type</p:attrName>
                                        </p:attrNameLst>
                                      </p:cBhvr>
                                      <p:to>
                                        <p:strVal val="solid"/>
                                      </p:to>
                                    </p:set>
                                    <p:set>
                                      <p:cBhvr>
                                        <p:cTn id="95" dur="250" fill="hold"/>
                                        <p:tgtEl>
                                          <p:spTgt spid="18"/>
                                        </p:tgtEl>
                                        <p:attrNameLst>
                                          <p:attrName>fill.on</p:attrName>
                                        </p:attrNameLst>
                                      </p:cBhvr>
                                      <p:to>
                                        <p:strVal val="true"/>
                                      </p:to>
                                    </p:set>
                                  </p:childTnLst>
                                </p:cTn>
                              </p:par>
                              <p:par>
                                <p:cTn id="96" presetID="3" presetClass="emph" presetSubtype="2" fill="hold" grpId="1" nodeType="withEffect">
                                  <p:stCondLst>
                                    <p:cond delay="0"/>
                                  </p:stCondLst>
                                  <p:iterate type="lt">
                                    <p:tmPct val="0"/>
                                  </p:iterate>
                                  <p:childTnLst>
                                    <p:animClr clrSpc="rgb" dir="cw">
                                      <p:cBhvr override="childStyle">
                                        <p:cTn id="97" dur="250" fill="hold"/>
                                        <p:tgtEl>
                                          <p:spTgt spid="18"/>
                                        </p:tgtEl>
                                        <p:attrNameLst>
                                          <p:attrName>style.color</p:attrName>
                                        </p:attrNameLst>
                                      </p:cBhvr>
                                      <p:to>
                                        <a:srgbClr val="FFFFFF"/>
                                      </p:to>
                                    </p:animClr>
                                  </p:childTnLst>
                                </p:cTn>
                              </p:par>
                              <p:par>
                                <p:cTn id="98" presetID="15" presetClass="emph" presetSubtype="0" grpId="2" nodeType="withEffect">
                                  <p:stCondLst>
                                    <p:cond delay="0"/>
                                  </p:stCondLst>
                                  <p:iterate type="lt">
                                    <p:tmAbs val="25"/>
                                  </p:iterate>
                                  <p:childTnLst>
                                    <p:set>
                                      <p:cBhvr override="childStyle">
                                        <p:cTn id="99" dur="indefinite"/>
                                        <p:tgtEl>
                                          <p:spTgt spid="18"/>
                                        </p:tgtEl>
                                        <p:attrNameLst>
                                          <p:attrName>style.fontWeight</p:attrName>
                                        </p:attrNameLst>
                                      </p:cBhvr>
                                      <p:to>
                                        <p:strVal val="bold"/>
                                      </p:to>
                                    </p:set>
                                  </p:childTnLst>
                                </p:cTn>
                              </p:par>
                            </p:childTnLst>
                          </p:cTn>
                        </p:par>
                      </p:childTnLst>
                    </p:cTn>
                  </p:par>
                </p:childTnLst>
              </p:cTn>
              <p:nextCondLst>
                <p:cond evt="onClick" delay="0">
                  <p:tgtEl>
                    <p:spTgt spid="18"/>
                  </p:tgtEl>
                </p:cond>
              </p:nextCondLst>
            </p:seq>
            <p:seq concurrent="1" nextAc="seek">
              <p:cTn id="100" restart="whenNotActive" fill="hold" evtFilter="cancelBubble" nodeType="interactiveSeq">
                <p:stCondLst>
                  <p:cond evt="onClick" delay="0">
                    <p:tgtEl>
                      <p:spTgt spid="21"/>
                    </p:tgtEl>
                  </p:cond>
                </p:stCondLst>
                <p:endSync evt="end" delay="0">
                  <p:rtn val="all"/>
                </p:endSync>
                <p:childTnLst>
                  <p:par>
                    <p:cTn id="101" fill="hold">
                      <p:stCondLst>
                        <p:cond delay="0"/>
                      </p:stCondLst>
                      <p:childTnLst>
                        <p:par>
                          <p:cTn id="102" fill="hold">
                            <p:stCondLst>
                              <p:cond delay="0"/>
                            </p:stCondLst>
                            <p:childTnLst>
                              <p:par>
                                <p:cTn id="103" presetID="26" presetClass="emph" presetSubtype="0" fill="hold" grpId="0" nodeType="clickEffect">
                                  <p:stCondLst>
                                    <p:cond delay="0"/>
                                  </p:stCondLst>
                                  <p:iterate type="lt">
                                    <p:tmPct val="0"/>
                                  </p:iterate>
                                  <p:childTnLst>
                                    <p:animEffect transition="out" filter="fade">
                                      <p:cBhvr>
                                        <p:cTn id="104" dur="250" tmFilter="0, 0; .2, .5; .8, .5; 1, 0"/>
                                        <p:tgtEl>
                                          <p:spTgt spid="21"/>
                                        </p:tgtEl>
                                      </p:cBhvr>
                                    </p:animEffect>
                                    <p:animScale>
                                      <p:cBhvr>
                                        <p:cTn id="105" dur="125" autoRev="1" fill="hold"/>
                                        <p:tgtEl>
                                          <p:spTgt spid="21"/>
                                        </p:tgtEl>
                                      </p:cBhvr>
                                      <p:by x="105000" y="105000"/>
                                    </p:animScale>
                                  </p:childTnLst>
                                </p:cTn>
                              </p:par>
                              <p:par>
                                <p:cTn id="106" presetID="1" presetClass="emph" presetSubtype="2" fill="hold" nodeType="withEffect">
                                  <p:stCondLst>
                                    <p:cond delay="0"/>
                                  </p:stCondLst>
                                  <p:iterate type="lt">
                                    <p:tmPct val="0"/>
                                  </p:iterate>
                                  <p:childTnLst>
                                    <p:animClr clrSpc="rgb" dir="cw">
                                      <p:cBhvr>
                                        <p:cTn id="107" dur="250" fill="hold"/>
                                        <p:tgtEl>
                                          <p:spTgt spid="21"/>
                                        </p:tgtEl>
                                        <p:attrNameLst>
                                          <p:attrName>fillcolor</p:attrName>
                                        </p:attrNameLst>
                                      </p:cBhvr>
                                      <p:to>
                                        <a:srgbClr val="009541"/>
                                      </p:to>
                                    </p:animClr>
                                    <p:set>
                                      <p:cBhvr>
                                        <p:cTn id="108" dur="250" fill="hold"/>
                                        <p:tgtEl>
                                          <p:spTgt spid="21"/>
                                        </p:tgtEl>
                                        <p:attrNameLst>
                                          <p:attrName>fill.type</p:attrName>
                                        </p:attrNameLst>
                                      </p:cBhvr>
                                      <p:to>
                                        <p:strVal val="solid"/>
                                      </p:to>
                                    </p:set>
                                    <p:set>
                                      <p:cBhvr>
                                        <p:cTn id="109" dur="250" fill="hold"/>
                                        <p:tgtEl>
                                          <p:spTgt spid="21"/>
                                        </p:tgtEl>
                                        <p:attrNameLst>
                                          <p:attrName>fill.on</p:attrName>
                                        </p:attrNameLst>
                                      </p:cBhvr>
                                      <p:to>
                                        <p:strVal val="true"/>
                                      </p:to>
                                    </p:set>
                                  </p:childTnLst>
                                </p:cTn>
                              </p:par>
                              <p:par>
                                <p:cTn id="110" presetID="3" presetClass="emph" presetSubtype="2" fill="hold" grpId="1" nodeType="withEffect">
                                  <p:stCondLst>
                                    <p:cond delay="0"/>
                                  </p:stCondLst>
                                  <p:iterate type="lt">
                                    <p:tmPct val="0"/>
                                  </p:iterate>
                                  <p:childTnLst>
                                    <p:animClr clrSpc="rgb" dir="cw">
                                      <p:cBhvr override="childStyle">
                                        <p:cTn id="111" dur="250" fill="hold"/>
                                        <p:tgtEl>
                                          <p:spTgt spid="21"/>
                                        </p:tgtEl>
                                        <p:attrNameLst>
                                          <p:attrName>style.color</p:attrName>
                                        </p:attrNameLst>
                                      </p:cBhvr>
                                      <p:to>
                                        <a:srgbClr val="FFFFFF"/>
                                      </p:to>
                                    </p:animClr>
                                  </p:childTnLst>
                                </p:cTn>
                              </p:par>
                              <p:par>
                                <p:cTn id="112" presetID="15" presetClass="emph" presetSubtype="0" grpId="2" nodeType="withEffect">
                                  <p:stCondLst>
                                    <p:cond delay="0"/>
                                  </p:stCondLst>
                                  <p:iterate type="lt">
                                    <p:tmAbs val="25"/>
                                  </p:iterate>
                                  <p:childTnLst>
                                    <p:set>
                                      <p:cBhvr override="childStyle">
                                        <p:cTn id="113" dur="indefinite"/>
                                        <p:tgtEl>
                                          <p:spTgt spid="21"/>
                                        </p:tgtEl>
                                        <p:attrNameLst>
                                          <p:attrName>style.fontWeight</p:attrName>
                                        </p:attrNameLst>
                                      </p:cBhvr>
                                      <p:to>
                                        <p:strVal val="bold"/>
                                      </p:to>
                                    </p:set>
                                  </p:childTnLst>
                                </p:cTn>
                              </p:par>
                            </p:childTnLst>
                          </p:cTn>
                        </p:par>
                      </p:childTnLst>
                    </p:cTn>
                  </p:par>
                </p:childTnLst>
              </p:cTn>
              <p:nextCondLst>
                <p:cond evt="onClick" delay="0">
                  <p:tgtEl>
                    <p:spTgt spid="21"/>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26" presetClass="emph" presetSubtype="0" fill="hold" grpId="0" nodeType="clickEffect">
                                  <p:stCondLst>
                                    <p:cond delay="0"/>
                                  </p:stCondLst>
                                  <p:iterate type="lt">
                                    <p:tmPct val="0"/>
                                  </p:iterate>
                                  <p:childTnLst>
                                    <p:animEffect transition="out" filter="fade">
                                      <p:cBhvr>
                                        <p:cTn id="118" dur="250" tmFilter="0, 0; .2, .5; .8, .5; 1, 0"/>
                                        <p:tgtEl>
                                          <p:spTgt spid="24"/>
                                        </p:tgtEl>
                                      </p:cBhvr>
                                    </p:animEffect>
                                    <p:animScale>
                                      <p:cBhvr>
                                        <p:cTn id="119" dur="125" autoRev="1" fill="hold"/>
                                        <p:tgtEl>
                                          <p:spTgt spid="24"/>
                                        </p:tgtEl>
                                      </p:cBhvr>
                                      <p:by x="105000" y="105000"/>
                                    </p:animScale>
                                  </p:childTnLst>
                                </p:cTn>
                              </p:par>
                              <p:par>
                                <p:cTn id="120" presetID="1" presetClass="emph" presetSubtype="2" fill="hold" nodeType="withEffect">
                                  <p:stCondLst>
                                    <p:cond delay="0"/>
                                  </p:stCondLst>
                                  <p:iterate type="lt">
                                    <p:tmPct val="0"/>
                                  </p:iterate>
                                  <p:childTnLst>
                                    <p:animClr clrSpc="rgb" dir="cw">
                                      <p:cBhvr>
                                        <p:cTn id="121" dur="250" fill="hold"/>
                                        <p:tgtEl>
                                          <p:spTgt spid="24"/>
                                        </p:tgtEl>
                                        <p:attrNameLst>
                                          <p:attrName>fillcolor</p:attrName>
                                        </p:attrNameLst>
                                      </p:cBhvr>
                                      <p:to>
                                        <a:srgbClr val="009541"/>
                                      </p:to>
                                    </p:animClr>
                                    <p:set>
                                      <p:cBhvr>
                                        <p:cTn id="122" dur="250" fill="hold"/>
                                        <p:tgtEl>
                                          <p:spTgt spid="24"/>
                                        </p:tgtEl>
                                        <p:attrNameLst>
                                          <p:attrName>fill.type</p:attrName>
                                        </p:attrNameLst>
                                      </p:cBhvr>
                                      <p:to>
                                        <p:strVal val="solid"/>
                                      </p:to>
                                    </p:set>
                                    <p:set>
                                      <p:cBhvr>
                                        <p:cTn id="123" dur="250" fill="hold"/>
                                        <p:tgtEl>
                                          <p:spTgt spid="24"/>
                                        </p:tgtEl>
                                        <p:attrNameLst>
                                          <p:attrName>fill.on</p:attrName>
                                        </p:attrNameLst>
                                      </p:cBhvr>
                                      <p:to>
                                        <p:strVal val="true"/>
                                      </p:to>
                                    </p:set>
                                  </p:childTnLst>
                                </p:cTn>
                              </p:par>
                              <p:par>
                                <p:cTn id="124" presetID="3" presetClass="emph" presetSubtype="2" fill="hold" grpId="1" nodeType="withEffect">
                                  <p:stCondLst>
                                    <p:cond delay="0"/>
                                  </p:stCondLst>
                                  <p:iterate type="lt">
                                    <p:tmPct val="0"/>
                                  </p:iterate>
                                  <p:childTnLst>
                                    <p:animClr clrSpc="rgb" dir="cw">
                                      <p:cBhvr override="childStyle">
                                        <p:cTn id="125" dur="250" fill="hold"/>
                                        <p:tgtEl>
                                          <p:spTgt spid="24"/>
                                        </p:tgtEl>
                                        <p:attrNameLst>
                                          <p:attrName>style.color</p:attrName>
                                        </p:attrNameLst>
                                      </p:cBhvr>
                                      <p:to>
                                        <a:srgbClr val="FFFFFF"/>
                                      </p:to>
                                    </p:animClr>
                                  </p:childTnLst>
                                </p:cTn>
                              </p:par>
                              <p:par>
                                <p:cTn id="126" presetID="15" presetClass="emph" presetSubtype="0" grpId="2" nodeType="withEffect">
                                  <p:stCondLst>
                                    <p:cond delay="0"/>
                                  </p:stCondLst>
                                  <p:iterate type="lt">
                                    <p:tmAbs val="25"/>
                                  </p:iterate>
                                  <p:childTnLst>
                                    <p:set>
                                      <p:cBhvr override="childStyle">
                                        <p:cTn id="127" dur="indefinite"/>
                                        <p:tgtEl>
                                          <p:spTgt spid="24"/>
                                        </p:tgtEl>
                                        <p:attrNameLst>
                                          <p:attrName>style.fontWeight</p:attrName>
                                        </p:attrNameLst>
                                      </p:cBhvr>
                                      <p:to>
                                        <p:strVal val="bold"/>
                                      </p:to>
                                    </p:set>
                                  </p:childTnLst>
                                </p:cTn>
                              </p:par>
                            </p:childTnLst>
                          </p:cTn>
                        </p:par>
                      </p:childTnLst>
                    </p:cTn>
                  </p:par>
                </p:childTnLst>
              </p:cTn>
              <p:nextCondLst>
                <p:cond evt="onClick" delay="0">
                  <p:tgtEl>
                    <p:spTgt spid="24"/>
                  </p:tgtEl>
                </p:cond>
              </p:nextCondLst>
            </p:seq>
            <p:seq concurrent="1" nextAc="seek">
              <p:cTn id="128" restart="whenNotActive" fill="hold" evtFilter="cancelBubble" nodeType="interactiveSeq">
                <p:stCondLst>
                  <p:cond evt="onClick" delay="0">
                    <p:tgtEl>
                      <p:spTgt spid="23"/>
                    </p:tgtEl>
                  </p:cond>
                </p:stCondLst>
                <p:endSync evt="end" delay="0">
                  <p:rtn val="all"/>
                </p:endSync>
                <p:childTnLst>
                  <p:par>
                    <p:cTn id="129" fill="hold">
                      <p:stCondLst>
                        <p:cond delay="0"/>
                      </p:stCondLst>
                      <p:childTnLst>
                        <p:par>
                          <p:cTn id="130" fill="hold">
                            <p:stCondLst>
                              <p:cond delay="0"/>
                            </p:stCondLst>
                            <p:childTnLst>
                              <p:par>
                                <p:cTn id="131" presetID="26" presetClass="emph" presetSubtype="0" fill="hold" grpId="0" nodeType="clickEffect">
                                  <p:stCondLst>
                                    <p:cond delay="0"/>
                                  </p:stCondLst>
                                  <p:iterate type="lt">
                                    <p:tmPct val="0"/>
                                  </p:iterate>
                                  <p:childTnLst>
                                    <p:animEffect transition="out" filter="fade">
                                      <p:cBhvr>
                                        <p:cTn id="132" dur="250" tmFilter="0, 0; .2, .5; .8, .5; 1, 0"/>
                                        <p:tgtEl>
                                          <p:spTgt spid="23"/>
                                        </p:tgtEl>
                                      </p:cBhvr>
                                    </p:animEffect>
                                    <p:animScale>
                                      <p:cBhvr>
                                        <p:cTn id="133" dur="125" autoRev="1" fill="hold"/>
                                        <p:tgtEl>
                                          <p:spTgt spid="23"/>
                                        </p:tgtEl>
                                      </p:cBhvr>
                                      <p:by x="105000" y="105000"/>
                                    </p:animScale>
                                  </p:childTnLst>
                                </p:cTn>
                              </p:par>
                              <p:par>
                                <p:cTn id="134" presetID="1" presetClass="emph" presetSubtype="2" fill="hold" nodeType="withEffect">
                                  <p:stCondLst>
                                    <p:cond delay="0"/>
                                  </p:stCondLst>
                                  <p:iterate type="lt">
                                    <p:tmPct val="0"/>
                                  </p:iterate>
                                  <p:childTnLst>
                                    <p:animClr clrSpc="rgb" dir="cw">
                                      <p:cBhvr>
                                        <p:cTn id="135" dur="250" fill="hold"/>
                                        <p:tgtEl>
                                          <p:spTgt spid="23"/>
                                        </p:tgtEl>
                                        <p:attrNameLst>
                                          <p:attrName>fillcolor</p:attrName>
                                        </p:attrNameLst>
                                      </p:cBhvr>
                                      <p:to>
                                        <a:srgbClr val="009541"/>
                                      </p:to>
                                    </p:animClr>
                                    <p:set>
                                      <p:cBhvr>
                                        <p:cTn id="136" dur="250" fill="hold"/>
                                        <p:tgtEl>
                                          <p:spTgt spid="23"/>
                                        </p:tgtEl>
                                        <p:attrNameLst>
                                          <p:attrName>fill.type</p:attrName>
                                        </p:attrNameLst>
                                      </p:cBhvr>
                                      <p:to>
                                        <p:strVal val="solid"/>
                                      </p:to>
                                    </p:set>
                                    <p:set>
                                      <p:cBhvr>
                                        <p:cTn id="137" dur="250" fill="hold"/>
                                        <p:tgtEl>
                                          <p:spTgt spid="23"/>
                                        </p:tgtEl>
                                        <p:attrNameLst>
                                          <p:attrName>fill.on</p:attrName>
                                        </p:attrNameLst>
                                      </p:cBhvr>
                                      <p:to>
                                        <p:strVal val="true"/>
                                      </p:to>
                                    </p:set>
                                  </p:childTnLst>
                                </p:cTn>
                              </p:par>
                              <p:par>
                                <p:cTn id="138" presetID="3" presetClass="emph" presetSubtype="2" fill="hold" grpId="1" nodeType="withEffect">
                                  <p:stCondLst>
                                    <p:cond delay="0"/>
                                  </p:stCondLst>
                                  <p:iterate type="lt">
                                    <p:tmPct val="0"/>
                                  </p:iterate>
                                  <p:childTnLst>
                                    <p:animClr clrSpc="rgb" dir="cw">
                                      <p:cBhvr override="childStyle">
                                        <p:cTn id="139" dur="250" fill="hold"/>
                                        <p:tgtEl>
                                          <p:spTgt spid="23"/>
                                        </p:tgtEl>
                                        <p:attrNameLst>
                                          <p:attrName>style.color</p:attrName>
                                        </p:attrNameLst>
                                      </p:cBhvr>
                                      <p:to>
                                        <a:srgbClr val="FFFFFF"/>
                                      </p:to>
                                    </p:animClr>
                                  </p:childTnLst>
                                </p:cTn>
                              </p:par>
                              <p:par>
                                <p:cTn id="140" presetID="15" presetClass="emph" presetSubtype="0" grpId="2" nodeType="withEffect">
                                  <p:stCondLst>
                                    <p:cond delay="0"/>
                                  </p:stCondLst>
                                  <p:iterate type="lt">
                                    <p:tmAbs val="25"/>
                                  </p:iterate>
                                  <p:childTnLst>
                                    <p:set>
                                      <p:cBhvr override="childStyle">
                                        <p:cTn id="141" dur="indefinite"/>
                                        <p:tgtEl>
                                          <p:spTgt spid="23"/>
                                        </p:tgtEl>
                                        <p:attrNameLst>
                                          <p:attrName>style.fontWeight</p:attrName>
                                        </p:attrNameLst>
                                      </p:cBhvr>
                                      <p:to>
                                        <p:strVal val="bold"/>
                                      </p:to>
                                    </p:set>
                                  </p:childTnLst>
                                </p:cTn>
                              </p:par>
                            </p:childTnLst>
                          </p:cTn>
                        </p:par>
                      </p:childTnLst>
                    </p:cTn>
                  </p:par>
                </p:childTnLst>
              </p:cTn>
              <p:nextCondLst>
                <p:cond evt="onClick" delay="0">
                  <p:tgtEl>
                    <p:spTgt spid="23"/>
                  </p:tgtEl>
                </p:cond>
              </p:nextCondLst>
            </p:seq>
            <p:seq concurrent="1" nextAc="seek">
              <p:cTn id="142" restart="whenNotActive" fill="hold" evtFilter="cancelBubble" nodeType="interactiveSeq">
                <p:stCondLst>
                  <p:cond evt="onClick" delay="0">
                    <p:tgtEl>
                      <p:spTgt spid="22"/>
                    </p:tgtEl>
                  </p:cond>
                </p:stCondLst>
                <p:endSync evt="end" delay="0">
                  <p:rtn val="all"/>
                </p:endSync>
                <p:childTnLst>
                  <p:par>
                    <p:cTn id="143" fill="hold">
                      <p:stCondLst>
                        <p:cond delay="0"/>
                      </p:stCondLst>
                      <p:childTnLst>
                        <p:par>
                          <p:cTn id="144" fill="hold">
                            <p:stCondLst>
                              <p:cond delay="0"/>
                            </p:stCondLst>
                            <p:childTnLst>
                              <p:par>
                                <p:cTn id="145" presetID="26" presetClass="emph" presetSubtype="0" fill="hold" grpId="0" nodeType="clickEffect">
                                  <p:stCondLst>
                                    <p:cond delay="0"/>
                                  </p:stCondLst>
                                  <p:iterate type="lt">
                                    <p:tmPct val="0"/>
                                  </p:iterate>
                                  <p:childTnLst>
                                    <p:animEffect transition="out" filter="fade">
                                      <p:cBhvr>
                                        <p:cTn id="146" dur="250" tmFilter="0, 0; .2, .5; .8, .5; 1, 0"/>
                                        <p:tgtEl>
                                          <p:spTgt spid="22"/>
                                        </p:tgtEl>
                                      </p:cBhvr>
                                    </p:animEffect>
                                    <p:animScale>
                                      <p:cBhvr>
                                        <p:cTn id="147" dur="125" autoRev="1" fill="hold"/>
                                        <p:tgtEl>
                                          <p:spTgt spid="22"/>
                                        </p:tgtEl>
                                      </p:cBhvr>
                                      <p:by x="105000" y="105000"/>
                                    </p:animScale>
                                  </p:childTnLst>
                                </p:cTn>
                              </p:par>
                              <p:par>
                                <p:cTn id="148" presetID="1" presetClass="emph" presetSubtype="2" fill="hold" nodeType="withEffect">
                                  <p:stCondLst>
                                    <p:cond delay="0"/>
                                  </p:stCondLst>
                                  <p:iterate type="lt">
                                    <p:tmPct val="0"/>
                                  </p:iterate>
                                  <p:childTnLst>
                                    <p:animClr clrSpc="rgb" dir="cw">
                                      <p:cBhvr>
                                        <p:cTn id="149" dur="250" fill="hold"/>
                                        <p:tgtEl>
                                          <p:spTgt spid="22"/>
                                        </p:tgtEl>
                                        <p:attrNameLst>
                                          <p:attrName>fillcolor</p:attrName>
                                        </p:attrNameLst>
                                      </p:cBhvr>
                                      <p:to>
                                        <a:srgbClr val="009541"/>
                                      </p:to>
                                    </p:animClr>
                                    <p:set>
                                      <p:cBhvr>
                                        <p:cTn id="150" dur="250" fill="hold"/>
                                        <p:tgtEl>
                                          <p:spTgt spid="22"/>
                                        </p:tgtEl>
                                        <p:attrNameLst>
                                          <p:attrName>fill.type</p:attrName>
                                        </p:attrNameLst>
                                      </p:cBhvr>
                                      <p:to>
                                        <p:strVal val="solid"/>
                                      </p:to>
                                    </p:set>
                                    <p:set>
                                      <p:cBhvr>
                                        <p:cTn id="151" dur="250" fill="hold"/>
                                        <p:tgtEl>
                                          <p:spTgt spid="22"/>
                                        </p:tgtEl>
                                        <p:attrNameLst>
                                          <p:attrName>fill.on</p:attrName>
                                        </p:attrNameLst>
                                      </p:cBhvr>
                                      <p:to>
                                        <p:strVal val="true"/>
                                      </p:to>
                                    </p:set>
                                  </p:childTnLst>
                                </p:cTn>
                              </p:par>
                              <p:par>
                                <p:cTn id="152" presetID="3" presetClass="emph" presetSubtype="2" fill="hold" grpId="1" nodeType="withEffect">
                                  <p:stCondLst>
                                    <p:cond delay="0"/>
                                  </p:stCondLst>
                                  <p:iterate type="lt">
                                    <p:tmPct val="0"/>
                                  </p:iterate>
                                  <p:childTnLst>
                                    <p:animClr clrSpc="rgb" dir="cw">
                                      <p:cBhvr override="childStyle">
                                        <p:cTn id="153" dur="250" fill="hold"/>
                                        <p:tgtEl>
                                          <p:spTgt spid="22"/>
                                        </p:tgtEl>
                                        <p:attrNameLst>
                                          <p:attrName>style.color</p:attrName>
                                        </p:attrNameLst>
                                      </p:cBhvr>
                                      <p:to>
                                        <a:srgbClr val="FFFFFF"/>
                                      </p:to>
                                    </p:animClr>
                                  </p:childTnLst>
                                </p:cTn>
                              </p:par>
                              <p:par>
                                <p:cTn id="154" presetID="15" presetClass="emph" presetSubtype="0" grpId="2" nodeType="withEffect">
                                  <p:stCondLst>
                                    <p:cond delay="0"/>
                                  </p:stCondLst>
                                  <p:iterate type="lt">
                                    <p:tmAbs val="25"/>
                                  </p:iterate>
                                  <p:childTnLst>
                                    <p:set>
                                      <p:cBhvr override="childStyle">
                                        <p:cTn id="155" dur="indefinite"/>
                                        <p:tgtEl>
                                          <p:spTgt spid="22"/>
                                        </p:tgtEl>
                                        <p:attrNameLst>
                                          <p:attrName>style.fontWeight</p:attrName>
                                        </p:attrNameLst>
                                      </p:cBhvr>
                                      <p:to>
                                        <p:strVal val="bold"/>
                                      </p:to>
                                    </p:set>
                                  </p:childTnLst>
                                </p:cTn>
                              </p:par>
                            </p:childTnLst>
                          </p:cTn>
                        </p:par>
                      </p:childTnLst>
                    </p:cTn>
                  </p:par>
                </p:childTnLst>
              </p:cTn>
              <p:nextCondLst>
                <p:cond evt="onClick" delay="0">
                  <p:tgtEl>
                    <p:spTgt spid="22"/>
                  </p:tgtEl>
                </p:cond>
              </p:nextCondLst>
            </p:seq>
            <p:seq concurrent="1" nextAc="seek">
              <p:cTn id="156" restart="whenNotActive" fill="hold" evtFilter="cancelBubble" nodeType="interactiveSeq">
                <p:stCondLst>
                  <p:cond evt="onClick" delay="0">
                    <p:tgtEl>
                      <p:spTgt spid="19"/>
                    </p:tgtEl>
                  </p:cond>
                </p:stCondLst>
                <p:endSync evt="end" delay="0">
                  <p:rtn val="all"/>
                </p:endSync>
                <p:childTnLst>
                  <p:par>
                    <p:cTn id="157" fill="hold">
                      <p:stCondLst>
                        <p:cond delay="0"/>
                      </p:stCondLst>
                      <p:childTnLst>
                        <p:par>
                          <p:cTn id="158" fill="hold">
                            <p:stCondLst>
                              <p:cond delay="0"/>
                            </p:stCondLst>
                            <p:childTnLst>
                              <p:par>
                                <p:cTn id="159" presetID="26" presetClass="emph" presetSubtype="0" fill="hold" grpId="0" nodeType="clickEffect">
                                  <p:stCondLst>
                                    <p:cond delay="0"/>
                                  </p:stCondLst>
                                  <p:iterate type="lt">
                                    <p:tmPct val="0"/>
                                  </p:iterate>
                                  <p:childTnLst>
                                    <p:animEffect transition="out" filter="fade">
                                      <p:cBhvr>
                                        <p:cTn id="160" dur="250" tmFilter="0, 0; .2, .5; .8, .5; 1, 0"/>
                                        <p:tgtEl>
                                          <p:spTgt spid="19"/>
                                        </p:tgtEl>
                                      </p:cBhvr>
                                    </p:animEffect>
                                    <p:animScale>
                                      <p:cBhvr>
                                        <p:cTn id="161" dur="125" autoRev="1" fill="hold"/>
                                        <p:tgtEl>
                                          <p:spTgt spid="19"/>
                                        </p:tgtEl>
                                      </p:cBhvr>
                                      <p:by x="105000" y="105000"/>
                                    </p:animScale>
                                  </p:childTnLst>
                                </p:cTn>
                              </p:par>
                              <p:par>
                                <p:cTn id="162" presetID="1" presetClass="emph" presetSubtype="2" fill="hold" nodeType="withEffect">
                                  <p:stCondLst>
                                    <p:cond delay="0"/>
                                  </p:stCondLst>
                                  <p:iterate type="lt">
                                    <p:tmPct val="0"/>
                                  </p:iterate>
                                  <p:childTnLst>
                                    <p:animClr clrSpc="rgb" dir="cw">
                                      <p:cBhvr>
                                        <p:cTn id="163" dur="250" fill="hold"/>
                                        <p:tgtEl>
                                          <p:spTgt spid="19"/>
                                        </p:tgtEl>
                                        <p:attrNameLst>
                                          <p:attrName>fillcolor</p:attrName>
                                        </p:attrNameLst>
                                      </p:cBhvr>
                                      <p:to>
                                        <a:srgbClr val="009541"/>
                                      </p:to>
                                    </p:animClr>
                                    <p:set>
                                      <p:cBhvr>
                                        <p:cTn id="164" dur="250" fill="hold"/>
                                        <p:tgtEl>
                                          <p:spTgt spid="19"/>
                                        </p:tgtEl>
                                        <p:attrNameLst>
                                          <p:attrName>fill.type</p:attrName>
                                        </p:attrNameLst>
                                      </p:cBhvr>
                                      <p:to>
                                        <p:strVal val="solid"/>
                                      </p:to>
                                    </p:set>
                                    <p:set>
                                      <p:cBhvr>
                                        <p:cTn id="165" dur="250" fill="hold"/>
                                        <p:tgtEl>
                                          <p:spTgt spid="19"/>
                                        </p:tgtEl>
                                        <p:attrNameLst>
                                          <p:attrName>fill.on</p:attrName>
                                        </p:attrNameLst>
                                      </p:cBhvr>
                                      <p:to>
                                        <p:strVal val="true"/>
                                      </p:to>
                                    </p:set>
                                  </p:childTnLst>
                                </p:cTn>
                              </p:par>
                              <p:par>
                                <p:cTn id="166" presetID="3" presetClass="emph" presetSubtype="2" fill="hold" grpId="1" nodeType="withEffect">
                                  <p:stCondLst>
                                    <p:cond delay="0"/>
                                  </p:stCondLst>
                                  <p:iterate type="lt">
                                    <p:tmPct val="0"/>
                                  </p:iterate>
                                  <p:childTnLst>
                                    <p:animClr clrSpc="rgb" dir="cw">
                                      <p:cBhvr override="childStyle">
                                        <p:cTn id="167" dur="250" fill="hold"/>
                                        <p:tgtEl>
                                          <p:spTgt spid="19"/>
                                        </p:tgtEl>
                                        <p:attrNameLst>
                                          <p:attrName>style.color</p:attrName>
                                        </p:attrNameLst>
                                      </p:cBhvr>
                                      <p:to>
                                        <a:srgbClr val="FFFFFF"/>
                                      </p:to>
                                    </p:animClr>
                                  </p:childTnLst>
                                </p:cTn>
                              </p:par>
                              <p:par>
                                <p:cTn id="168" presetID="15" presetClass="emph" presetSubtype="0" grpId="2" nodeType="withEffect">
                                  <p:stCondLst>
                                    <p:cond delay="0"/>
                                  </p:stCondLst>
                                  <p:iterate type="lt">
                                    <p:tmAbs val="25"/>
                                  </p:iterate>
                                  <p:childTnLst>
                                    <p:set>
                                      <p:cBhvr override="childStyle">
                                        <p:cTn id="169" dur="indefinite"/>
                                        <p:tgtEl>
                                          <p:spTgt spid="19"/>
                                        </p:tgtEl>
                                        <p:attrNameLst>
                                          <p:attrName>style.fontWeight</p:attrName>
                                        </p:attrNameLst>
                                      </p:cBhvr>
                                      <p:to>
                                        <p:strVal val="bold"/>
                                      </p:to>
                                    </p:set>
                                  </p:childTnLst>
                                </p:cTn>
                              </p:par>
                            </p:childTnLst>
                          </p:cTn>
                        </p:par>
                      </p:childTnLst>
                    </p:cTn>
                  </p:par>
                </p:childTnLst>
              </p:cTn>
              <p:nextCondLst>
                <p:cond evt="onClick" delay="0">
                  <p:tgtEl>
                    <p:spTgt spid="19"/>
                  </p:tgtEl>
                </p:cond>
              </p:nextCondLst>
            </p:seq>
            <p:seq concurrent="1" nextAc="seek">
              <p:cTn id="170" restart="whenNotActive" fill="hold" evtFilter="cancelBubble" nodeType="interactiveSeq">
                <p:stCondLst>
                  <p:cond evt="onClick" delay="0">
                    <p:tgtEl>
                      <p:spTgt spid="15"/>
                    </p:tgtEl>
                  </p:cond>
                </p:stCondLst>
                <p:endSync evt="end" delay="0">
                  <p:rtn val="all"/>
                </p:endSync>
                <p:childTnLst>
                  <p:par>
                    <p:cTn id="171" fill="hold">
                      <p:stCondLst>
                        <p:cond delay="0"/>
                      </p:stCondLst>
                      <p:childTnLst>
                        <p:par>
                          <p:cTn id="172" fill="hold">
                            <p:stCondLst>
                              <p:cond delay="0"/>
                            </p:stCondLst>
                            <p:childTnLst>
                              <p:par>
                                <p:cTn id="173" presetID="32" presetClass="emph" presetSubtype="0" fill="hold" grpId="0" nodeType="clickEffect">
                                  <p:stCondLst>
                                    <p:cond delay="0"/>
                                  </p:stCondLst>
                                  <p:childTnLst>
                                    <p:animRot by="120000">
                                      <p:cBhvr>
                                        <p:cTn id="174" dur="50" fill="hold">
                                          <p:stCondLst>
                                            <p:cond delay="0"/>
                                          </p:stCondLst>
                                        </p:cTn>
                                        <p:tgtEl>
                                          <p:spTgt spid="15"/>
                                        </p:tgtEl>
                                        <p:attrNameLst>
                                          <p:attrName>r</p:attrName>
                                        </p:attrNameLst>
                                      </p:cBhvr>
                                    </p:animRot>
                                    <p:animRot by="-240000">
                                      <p:cBhvr>
                                        <p:cTn id="175" dur="100" fill="hold">
                                          <p:stCondLst>
                                            <p:cond delay="100"/>
                                          </p:stCondLst>
                                        </p:cTn>
                                        <p:tgtEl>
                                          <p:spTgt spid="15"/>
                                        </p:tgtEl>
                                        <p:attrNameLst>
                                          <p:attrName>r</p:attrName>
                                        </p:attrNameLst>
                                      </p:cBhvr>
                                    </p:animRot>
                                    <p:animRot by="240000">
                                      <p:cBhvr>
                                        <p:cTn id="176" dur="100" fill="hold">
                                          <p:stCondLst>
                                            <p:cond delay="200"/>
                                          </p:stCondLst>
                                        </p:cTn>
                                        <p:tgtEl>
                                          <p:spTgt spid="15"/>
                                        </p:tgtEl>
                                        <p:attrNameLst>
                                          <p:attrName>r</p:attrName>
                                        </p:attrNameLst>
                                      </p:cBhvr>
                                    </p:animRot>
                                    <p:animRot by="-240000">
                                      <p:cBhvr>
                                        <p:cTn id="177" dur="100" fill="hold">
                                          <p:stCondLst>
                                            <p:cond delay="300"/>
                                          </p:stCondLst>
                                        </p:cTn>
                                        <p:tgtEl>
                                          <p:spTgt spid="15"/>
                                        </p:tgtEl>
                                        <p:attrNameLst>
                                          <p:attrName>r</p:attrName>
                                        </p:attrNameLst>
                                      </p:cBhvr>
                                    </p:animRot>
                                    <p:animRot by="120000">
                                      <p:cBhvr>
                                        <p:cTn id="178" dur="100" fill="hold">
                                          <p:stCondLst>
                                            <p:cond delay="4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179" restart="whenNotActive" fill="hold" evtFilter="cancelBubble" nodeType="interactiveSeq">
                <p:stCondLst>
                  <p:cond evt="onClick" delay="0">
                    <p:tgtEl>
                      <p:spTgt spid="14"/>
                    </p:tgtEl>
                  </p:cond>
                </p:stCondLst>
                <p:endSync evt="end" delay="0">
                  <p:rtn val="all"/>
                </p:endSync>
                <p:childTnLst>
                  <p:par>
                    <p:cTn id="180" fill="hold">
                      <p:stCondLst>
                        <p:cond delay="0"/>
                      </p:stCondLst>
                      <p:childTnLst>
                        <p:par>
                          <p:cTn id="181" fill="hold">
                            <p:stCondLst>
                              <p:cond delay="0"/>
                            </p:stCondLst>
                            <p:childTnLst>
                              <p:par>
                                <p:cTn id="182" presetID="32" presetClass="emph" presetSubtype="0" fill="hold" grpId="0" nodeType="clickEffect">
                                  <p:stCondLst>
                                    <p:cond delay="0"/>
                                  </p:stCondLst>
                                  <p:childTnLst>
                                    <p:animRot by="120000">
                                      <p:cBhvr>
                                        <p:cTn id="183" dur="50" fill="hold">
                                          <p:stCondLst>
                                            <p:cond delay="0"/>
                                          </p:stCondLst>
                                        </p:cTn>
                                        <p:tgtEl>
                                          <p:spTgt spid="14"/>
                                        </p:tgtEl>
                                        <p:attrNameLst>
                                          <p:attrName>r</p:attrName>
                                        </p:attrNameLst>
                                      </p:cBhvr>
                                    </p:animRot>
                                    <p:animRot by="-240000">
                                      <p:cBhvr>
                                        <p:cTn id="184" dur="100" fill="hold">
                                          <p:stCondLst>
                                            <p:cond delay="100"/>
                                          </p:stCondLst>
                                        </p:cTn>
                                        <p:tgtEl>
                                          <p:spTgt spid="14"/>
                                        </p:tgtEl>
                                        <p:attrNameLst>
                                          <p:attrName>r</p:attrName>
                                        </p:attrNameLst>
                                      </p:cBhvr>
                                    </p:animRot>
                                    <p:animRot by="240000">
                                      <p:cBhvr>
                                        <p:cTn id="185" dur="100" fill="hold">
                                          <p:stCondLst>
                                            <p:cond delay="200"/>
                                          </p:stCondLst>
                                        </p:cTn>
                                        <p:tgtEl>
                                          <p:spTgt spid="14"/>
                                        </p:tgtEl>
                                        <p:attrNameLst>
                                          <p:attrName>r</p:attrName>
                                        </p:attrNameLst>
                                      </p:cBhvr>
                                    </p:animRot>
                                    <p:animRot by="-240000">
                                      <p:cBhvr>
                                        <p:cTn id="186" dur="100" fill="hold">
                                          <p:stCondLst>
                                            <p:cond delay="300"/>
                                          </p:stCondLst>
                                        </p:cTn>
                                        <p:tgtEl>
                                          <p:spTgt spid="14"/>
                                        </p:tgtEl>
                                        <p:attrNameLst>
                                          <p:attrName>r</p:attrName>
                                        </p:attrNameLst>
                                      </p:cBhvr>
                                    </p:animRot>
                                    <p:animRot by="120000">
                                      <p:cBhvr>
                                        <p:cTn id="187" dur="100" fill="hold">
                                          <p:stCondLst>
                                            <p:cond delay="4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188" restart="whenNotActive" fill="hold" evtFilter="cancelBubble" nodeType="interactiveSeq">
                <p:stCondLst>
                  <p:cond evt="onClick" delay="0">
                    <p:tgtEl>
                      <p:spTgt spid="20"/>
                    </p:tgtEl>
                  </p:cond>
                </p:stCondLst>
                <p:endSync evt="end" delay="0">
                  <p:rtn val="all"/>
                </p:endSync>
                <p:childTnLst>
                  <p:par>
                    <p:cTn id="189" fill="hold">
                      <p:stCondLst>
                        <p:cond delay="0"/>
                      </p:stCondLst>
                      <p:childTnLst>
                        <p:par>
                          <p:cTn id="190" fill="hold">
                            <p:stCondLst>
                              <p:cond delay="0"/>
                            </p:stCondLst>
                            <p:childTnLst>
                              <p:par>
                                <p:cTn id="191" presetID="32" presetClass="emph" presetSubtype="0" fill="hold" grpId="0" nodeType="clickEffect">
                                  <p:stCondLst>
                                    <p:cond delay="0"/>
                                  </p:stCondLst>
                                  <p:childTnLst>
                                    <p:animRot by="120000">
                                      <p:cBhvr>
                                        <p:cTn id="192" dur="50" fill="hold">
                                          <p:stCondLst>
                                            <p:cond delay="0"/>
                                          </p:stCondLst>
                                        </p:cTn>
                                        <p:tgtEl>
                                          <p:spTgt spid="20"/>
                                        </p:tgtEl>
                                        <p:attrNameLst>
                                          <p:attrName>r</p:attrName>
                                        </p:attrNameLst>
                                      </p:cBhvr>
                                    </p:animRot>
                                    <p:animRot by="-240000">
                                      <p:cBhvr>
                                        <p:cTn id="193" dur="100" fill="hold">
                                          <p:stCondLst>
                                            <p:cond delay="100"/>
                                          </p:stCondLst>
                                        </p:cTn>
                                        <p:tgtEl>
                                          <p:spTgt spid="20"/>
                                        </p:tgtEl>
                                        <p:attrNameLst>
                                          <p:attrName>r</p:attrName>
                                        </p:attrNameLst>
                                      </p:cBhvr>
                                    </p:animRot>
                                    <p:animRot by="240000">
                                      <p:cBhvr>
                                        <p:cTn id="194" dur="100" fill="hold">
                                          <p:stCondLst>
                                            <p:cond delay="200"/>
                                          </p:stCondLst>
                                        </p:cTn>
                                        <p:tgtEl>
                                          <p:spTgt spid="20"/>
                                        </p:tgtEl>
                                        <p:attrNameLst>
                                          <p:attrName>r</p:attrName>
                                        </p:attrNameLst>
                                      </p:cBhvr>
                                    </p:animRot>
                                    <p:animRot by="-240000">
                                      <p:cBhvr>
                                        <p:cTn id="195" dur="100" fill="hold">
                                          <p:stCondLst>
                                            <p:cond delay="300"/>
                                          </p:stCondLst>
                                        </p:cTn>
                                        <p:tgtEl>
                                          <p:spTgt spid="20"/>
                                        </p:tgtEl>
                                        <p:attrNameLst>
                                          <p:attrName>r</p:attrName>
                                        </p:attrNameLst>
                                      </p:cBhvr>
                                    </p:animRot>
                                    <p:animRot by="120000">
                                      <p:cBhvr>
                                        <p:cTn id="196" dur="100" fill="hold">
                                          <p:stCondLst>
                                            <p:cond delay="400"/>
                                          </p:stCondLst>
                                        </p:cTn>
                                        <p:tgtEl>
                                          <p:spTgt spid="20"/>
                                        </p:tgtEl>
                                        <p:attrNameLst>
                                          <p:attrName>r</p:attrName>
                                        </p:attrNameLst>
                                      </p:cBhvr>
                                    </p:animRot>
                                  </p:childTnLst>
                                </p:cTn>
                              </p:par>
                            </p:childTnLst>
                          </p:cTn>
                        </p:par>
                      </p:childTnLst>
                    </p:cTn>
                  </p:par>
                </p:childTnLst>
              </p:cTn>
              <p:nextCondLst>
                <p:cond evt="onClick" delay="0">
                  <p:tgtEl>
                    <p:spTgt spid="20"/>
                  </p:tgtEl>
                </p:cond>
              </p:nextCondLst>
            </p:seq>
          </p:childTnLst>
        </p:cTn>
      </p:par>
    </p:tnLst>
    <p:bldLst>
      <p:bldP spid="14" grpId="0" animBg="1"/>
      <p:bldP spid="15" grpId="0" animBg="1"/>
      <p:bldP spid="20" grpId="0" animBg="1"/>
      <p:bldP spid="21" grpId="0" animBg="1"/>
      <p:bldP spid="21" grpId="1" animBg="1"/>
      <p:bldP spid="21" grpId="2" animBg="1"/>
      <p:bldP spid="2" grpId="0" animBg="1"/>
      <p:bldP spid="2" grpId="1" animBg="1"/>
      <p:bldP spid="2" grpId="2" animBg="1"/>
      <p:bldP spid="11" grpId="0" animBg="1"/>
      <p:bldP spid="11" grpId="1" animBg="1"/>
      <p:bldP spid="11" grpId="2" animBg="1"/>
      <p:bldP spid="12" grpId="0" animBg="1"/>
      <p:bldP spid="12" grpId="1" animBg="1"/>
      <p:bldP spid="12" grpId="2" animBg="1"/>
      <p:bldP spid="13" grpId="0" animBg="1"/>
      <p:bldP spid="13" grpId="1" animBg="1"/>
      <p:bldP spid="13"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2" grpId="0" animBg="1"/>
      <p:bldP spid="22" grpId="1" animBg="1"/>
      <p:bldP spid="22" grpId="2" animBg="1"/>
      <p:bldP spid="23" grpId="0" animBg="1"/>
      <p:bldP spid="23" grpId="1" animBg="1"/>
      <p:bldP spid="23" grpId="2" animBg="1"/>
      <p:bldP spid="24" grpId="0" animBg="1"/>
      <p:bldP spid="24" grpId="1" animBg="1"/>
      <p:bldP spid="2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A7A2062-3D79-4C4A-9DA6-57DA975BC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204" y="2077598"/>
            <a:ext cx="4596703" cy="2800620"/>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343486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6 Times Table and Division Facts</a:t>
            </a:r>
          </a:p>
        </p:txBody>
      </p:sp>
      <p:sp>
        <p:nvSpPr>
          <p:cNvPr id="10" name="Rectangle 9"/>
          <p:cNvSpPr/>
          <p:nvPr/>
        </p:nvSpPr>
        <p:spPr>
          <a:xfrm>
            <a:off x="3882298"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88229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167AB9A-090F-498C-B489-DFED3A3ADA34}"/>
              </a:ext>
            </a:extLst>
          </p:cNvPr>
          <p:cNvSpPr txBox="1"/>
          <p:nvPr/>
        </p:nvSpPr>
        <p:spPr>
          <a:xfrm>
            <a:off x="755650" y="1341438"/>
            <a:ext cx="7632700" cy="495108"/>
          </a:xfrm>
          <a:prstGeom prst="rect">
            <a:avLst/>
          </a:prstGeom>
          <a:solidFill>
            <a:srgbClr val="A772AE"/>
          </a:solidFill>
          <a:ln w="28575">
            <a:solidFill>
              <a:srgbClr val="A772AE"/>
            </a:solidFill>
          </a:ln>
        </p:spPr>
        <p:txBody>
          <a:bodyPr wrap="square" lIns="108000" tIns="108000" rIns="108000" bIns="108000" rtlCol="0">
            <a:spAutoFit/>
          </a:bodyPr>
          <a:lstStyle/>
          <a:p>
            <a:pPr algn="ctr"/>
            <a:r>
              <a:rPr lang="en-GB" b="1" dirty="0">
                <a:solidFill>
                  <a:schemeClr val="bg1"/>
                </a:solidFill>
              </a:rPr>
              <a:t>Explain which one is the odd one out.</a:t>
            </a:r>
          </a:p>
        </p:txBody>
      </p:sp>
      <p:grpSp>
        <p:nvGrpSpPr>
          <p:cNvPr id="33" name="Group 32">
            <a:extLst>
              <a:ext uri="{FF2B5EF4-FFF2-40B4-BE49-F238E27FC236}">
                <a16:creationId xmlns:a16="http://schemas.microsoft.com/office/drawing/2014/main" id="{A6D5553B-2D50-4FDE-8853-2E15B06F11E4}"/>
              </a:ext>
            </a:extLst>
          </p:cNvPr>
          <p:cNvGrpSpPr/>
          <p:nvPr/>
        </p:nvGrpSpPr>
        <p:grpSpPr>
          <a:xfrm>
            <a:off x="1405606" y="2451340"/>
            <a:ext cx="1962986" cy="618861"/>
            <a:chOff x="1303533" y="2575562"/>
            <a:chExt cx="1657379" cy="522514"/>
          </a:xfrm>
        </p:grpSpPr>
        <p:sp>
          <p:nvSpPr>
            <p:cNvPr id="34" name="Rectangle 33">
              <a:extLst>
                <a:ext uri="{FF2B5EF4-FFF2-40B4-BE49-F238E27FC236}">
                  <a16:creationId xmlns:a16="http://schemas.microsoft.com/office/drawing/2014/main" id="{702E4137-70D3-4D5E-9757-E1964512D7B5}"/>
                </a:ext>
              </a:extLst>
            </p:cNvPr>
            <p:cNvSpPr/>
            <p:nvPr/>
          </p:nvSpPr>
          <p:spPr>
            <a:xfrm>
              <a:off x="1303533" y="2627702"/>
              <a:ext cx="1108738" cy="441763"/>
            </a:xfrm>
            <a:prstGeom prst="rect">
              <a:avLst/>
            </a:prstGeom>
          </p:spPr>
          <p:txBody>
            <a:bodyPr wrap="none">
              <a:spAutoFit/>
            </a:bodyPr>
            <a:lstStyle/>
            <a:p>
              <a:pPr algn="r"/>
              <a:r>
                <a:rPr lang="en-GB" sz="2800" dirty="0">
                  <a:latin typeface="Kalam" panose="02000000000000000000" pitchFamily="2" charset="0"/>
                  <a:cs typeface="Kalam" panose="02000000000000000000" pitchFamily="2" charset="0"/>
                </a:rPr>
                <a:t>2 × 6 =</a:t>
              </a:r>
            </a:p>
          </p:txBody>
        </p:sp>
        <p:sp>
          <p:nvSpPr>
            <p:cNvPr id="35" name="Rectangle 34">
              <a:extLst>
                <a:ext uri="{FF2B5EF4-FFF2-40B4-BE49-F238E27FC236}">
                  <a16:creationId xmlns:a16="http://schemas.microsoft.com/office/drawing/2014/main" id="{79477799-7CFF-46B8-98DB-24975447C03E}"/>
                </a:ext>
              </a:extLst>
            </p:cNvPr>
            <p:cNvSpPr/>
            <p:nvPr/>
          </p:nvSpPr>
          <p:spPr>
            <a:xfrm>
              <a:off x="2438398" y="2575562"/>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Kalam" panose="02000000000000000000" pitchFamily="2" charset="0"/>
                <a:cs typeface="Kalam" panose="02000000000000000000" pitchFamily="2" charset="0"/>
              </a:endParaRPr>
            </a:p>
          </p:txBody>
        </p:sp>
      </p:grpSp>
      <p:grpSp>
        <p:nvGrpSpPr>
          <p:cNvPr id="36" name="Group 35">
            <a:extLst>
              <a:ext uri="{FF2B5EF4-FFF2-40B4-BE49-F238E27FC236}">
                <a16:creationId xmlns:a16="http://schemas.microsoft.com/office/drawing/2014/main" id="{DEE41E10-33F6-40C9-A10E-853782E4B31C}"/>
              </a:ext>
            </a:extLst>
          </p:cNvPr>
          <p:cNvGrpSpPr/>
          <p:nvPr/>
        </p:nvGrpSpPr>
        <p:grpSpPr>
          <a:xfrm>
            <a:off x="3595771" y="2451340"/>
            <a:ext cx="1956575" cy="618861"/>
            <a:chOff x="1308946" y="2575562"/>
            <a:chExt cx="1651966" cy="522514"/>
          </a:xfrm>
        </p:grpSpPr>
        <p:sp>
          <p:nvSpPr>
            <p:cNvPr id="37" name="Rectangle 36">
              <a:extLst>
                <a:ext uri="{FF2B5EF4-FFF2-40B4-BE49-F238E27FC236}">
                  <a16:creationId xmlns:a16="http://schemas.microsoft.com/office/drawing/2014/main" id="{43902259-648E-4FC1-971B-446D15A776FB}"/>
                </a:ext>
              </a:extLst>
            </p:cNvPr>
            <p:cNvSpPr/>
            <p:nvPr/>
          </p:nvSpPr>
          <p:spPr>
            <a:xfrm>
              <a:off x="1308946" y="2627702"/>
              <a:ext cx="1103325" cy="441763"/>
            </a:xfrm>
            <a:prstGeom prst="rect">
              <a:avLst/>
            </a:prstGeom>
          </p:spPr>
          <p:txBody>
            <a:bodyPr wrap="none">
              <a:spAutoFit/>
            </a:bodyPr>
            <a:lstStyle/>
            <a:p>
              <a:pPr algn="r"/>
              <a:r>
                <a:rPr lang="en-GB" sz="2800" dirty="0">
                  <a:latin typeface="Kalam" panose="02000000000000000000" pitchFamily="2" charset="0"/>
                  <a:cs typeface="Kalam" panose="02000000000000000000" pitchFamily="2" charset="0"/>
                </a:rPr>
                <a:t>5 × 6 =</a:t>
              </a:r>
            </a:p>
          </p:txBody>
        </p:sp>
        <p:sp>
          <p:nvSpPr>
            <p:cNvPr id="38" name="Rectangle 37">
              <a:extLst>
                <a:ext uri="{FF2B5EF4-FFF2-40B4-BE49-F238E27FC236}">
                  <a16:creationId xmlns:a16="http://schemas.microsoft.com/office/drawing/2014/main" id="{E424972A-554E-47BA-B280-AD377841CD5B}"/>
                </a:ext>
              </a:extLst>
            </p:cNvPr>
            <p:cNvSpPr/>
            <p:nvPr/>
          </p:nvSpPr>
          <p:spPr>
            <a:xfrm>
              <a:off x="2438398" y="2575562"/>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Kalam" panose="02000000000000000000" pitchFamily="2" charset="0"/>
                <a:cs typeface="Kalam" panose="02000000000000000000" pitchFamily="2" charset="0"/>
              </a:endParaRPr>
            </a:p>
          </p:txBody>
        </p:sp>
      </p:grpSp>
      <p:grpSp>
        <p:nvGrpSpPr>
          <p:cNvPr id="39" name="Group 38">
            <a:extLst>
              <a:ext uri="{FF2B5EF4-FFF2-40B4-BE49-F238E27FC236}">
                <a16:creationId xmlns:a16="http://schemas.microsoft.com/office/drawing/2014/main" id="{CF04448A-AC9C-4791-91CA-A7491851AA2D}"/>
              </a:ext>
            </a:extLst>
          </p:cNvPr>
          <p:cNvGrpSpPr/>
          <p:nvPr/>
        </p:nvGrpSpPr>
        <p:grpSpPr>
          <a:xfrm>
            <a:off x="1306240" y="3686217"/>
            <a:ext cx="2071988" cy="618861"/>
            <a:chOff x="1211500" y="2575562"/>
            <a:chExt cx="1749412" cy="522514"/>
          </a:xfrm>
        </p:grpSpPr>
        <p:sp>
          <p:nvSpPr>
            <p:cNvPr id="40" name="Rectangle 39">
              <a:extLst>
                <a:ext uri="{FF2B5EF4-FFF2-40B4-BE49-F238E27FC236}">
                  <a16:creationId xmlns:a16="http://schemas.microsoft.com/office/drawing/2014/main" id="{DFA47C4F-35A5-4D61-A1F2-EF7AF82AB578}"/>
                </a:ext>
              </a:extLst>
            </p:cNvPr>
            <p:cNvSpPr/>
            <p:nvPr/>
          </p:nvSpPr>
          <p:spPr>
            <a:xfrm>
              <a:off x="1211500" y="2627702"/>
              <a:ext cx="1200772" cy="441763"/>
            </a:xfrm>
            <a:prstGeom prst="rect">
              <a:avLst/>
            </a:prstGeom>
          </p:spPr>
          <p:txBody>
            <a:bodyPr wrap="none">
              <a:spAutoFit/>
            </a:bodyPr>
            <a:lstStyle/>
            <a:p>
              <a:pPr algn="r"/>
              <a:r>
                <a:rPr lang="en-GB" sz="2800" dirty="0">
                  <a:latin typeface="Kalam" panose="02000000000000000000" pitchFamily="2" charset="0"/>
                  <a:cs typeface="Kalam" panose="02000000000000000000" pitchFamily="2" charset="0"/>
                </a:rPr>
                <a:t>12 × 6 =</a:t>
              </a:r>
            </a:p>
          </p:txBody>
        </p:sp>
        <p:sp>
          <p:nvSpPr>
            <p:cNvPr id="41" name="Rectangle 40">
              <a:extLst>
                <a:ext uri="{FF2B5EF4-FFF2-40B4-BE49-F238E27FC236}">
                  <a16:creationId xmlns:a16="http://schemas.microsoft.com/office/drawing/2014/main" id="{A581F374-89BA-4AC4-BC5A-FEFA07B9E1FF}"/>
                </a:ext>
              </a:extLst>
            </p:cNvPr>
            <p:cNvSpPr/>
            <p:nvPr/>
          </p:nvSpPr>
          <p:spPr>
            <a:xfrm>
              <a:off x="2438398" y="2575562"/>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Kalam" panose="02000000000000000000" pitchFamily="2" charset="0"/>
                <a:cs typeface="Kalam" panose="02000000000000000000" pitchFamily="2" charset="0"/>
              </a:endParaRPr>
            </a:p>
          </p:txBody>
        </p:sp>
      </p:grpSp>
      <p:grpSp>
        <p:nvGrpSpPr>
          <p:cNvPr id="42" name="Group 41">
            <a:extLst>
              <a:ext uri="{FF2B5EF4-FFF2-40B4-BE49-F238E27FC236}">
                <a16:creationId xmlns:a16="http://schemas.microsoft.com/office/drawing/2014/main" id="{5A2A8800-D4FE-4ED3-864C-470392B03800}"/>
              </a:ext>
            </a:extLst>
          </p:cNvPr>
          <p:cNvGrpSpPr/>
          <p:nvPr/>
        </p:nvGrpSpPr>
        <p:grpSpPr>
          <a:xfrm>
            <a:off x="3615024" y="3686217"/>
            <a:ext cx="1946958" cy="618861"/>
            <a:chOff x="1317065" y="2575562"/>
            <a:chExt cx="1643847" cy="522514"/>
          </a:xfrm>
        </p:grpSpPr>
        <p:sp>
          <p:nvSpPr>
            <p:cNvPr id="43" name="Rectangle 42">
              <a:extLst>
                <a:ext uri="{FF2B5EF4-FFF2-40B4-BE49-F238E27FC236}">
                  <a16:creationId xmlns:a16="http://schemas.microsoft.com/office/drawing/2014/main" id="{A63D2AB9-D96A-4595-8724-EB8CE47A0318}"/>
                </a:ext>
              </a:extLst>
            </p:cNvPr>
            <p:cNvSpPr/>
            <p:nvPr/>
          </p:nvSpPr>
          <p:spPr>
            <a:xfrm>
              <a:off x="1317065" y="2627702"/>
              <a:ext cx="1095205" cy="441763"/>
            </a:xfrm>
            <a:prstGeom prst="rect">
              <a:avLst/>
            </a:prstGeom>
          </p:spPr>
          <p:txBody>
            <a:bodyPr wrap="none">
              <a:spAutoFit/>
            </a:bodyPr>
            <a:lstStyle/>
            <a:p>
              <a:pPr algn="r"/>
              <a:r>
                <a:rPr lang="en-GB" sz="2800" dirty="0">
                  <a:latin typeface="Kalam" panose="02000000000000000000" pitchFamily="2" charset="0"/>
                  <a:cs typeface="Kalam" panose="02000000000000000000" pitchFamily="2" charset="0"/>
                </a:rPr>
                <a:t>6 × 6 =</a:t>
              </a:r>
            </a:p>
          </p:txBody>
        </p:sp>
        <p:sp>
          <p:nvSpPr>
            <p:cNvPr id="44" name="Rectangle 43">
              <a:extLst>
                <a:ext uri="{FF2B5EF4-FFF2-40B4-BE49-F238E27FC236}">
                  <a16:creationId xmlns:a16="http://schemas.microsoft.com/office/drawing/2014/main" id="{6C4FEF6C-D93C-4D21-A695-2051E27A5F31}"/>
                </a:ext>
              </a:extLst>
            </p:cNvPr>
            <p:cNvSpPr/>
            <p:nvPr/>
          </p:nvSpPr>
          <p:spPr>
            <a:xfrm>
              <a:off x="2438398" y="2575562"/>
              <a:ext cx="522514" cy="5225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Kalam" panose="02000000000000000000" pitchFamily="2" charset="0"/>
                <a:cs typeface="Kalam" panose="02000000000000000000" pitchFamily="2" charset="0"/>
              </a:endParaRPr>
            </a:p>
          </p:txBody>
        </p:sp>
      </p:grpSp>
      <p:sp>
        <p:nvSpPr>
          <p:cNvPr id="30" name="Rectangle 29">
            <a:extLst>
              <a:ext uri="{FF2B5EF4-FFF2-40B4-BE49-F238E27FC236}">
                <a16:creationId xmlns:a16="http://schemas.microsoft.com/office/drawing/2014/main" id="{4605441D-9952-4786-B4C4-B24F489955F2}"/>
              </a:ext>
            </a:extLst>
          </p:cNvPr>
          <p:cNvSpPr/>
          <p:nvPr/>
        </p:nvSpPr>
        <p:spPr>
          <a:xfrm>
            <a:off x="2741024" y="2522436"/>
            <a:ext cx="618859" cy="523220"/>
          </a:xfrm>
          <a:prstGeom prst="rect">
            <a:avLst/>
          </a:prstGeom>
        </p:spPr>
        <p:txBody>
          <a:bodyPr wrap="square">
            <a:spAutoFit/>
          </a:bodyPr>
          <a:lstStyle/>
          <a:p>
            <a:pPr algn="ctr"/>
            <a:r>
              <a:rPr lang="en-GB" sz="2800" b="1" dirty="0">
                <a:solidFill>
                  <a:srgbClr val="009541"/>
                </a:solidFill>
                <a:latin typeface="Kalam" panose="02000000000000000000" pitchFamily="2" charset="0"/>
                <a:cs typeface="Kalam" panose="02000000000000000000" pitchFamily="2" charset="0"/>
              </a:rPr>
              <a:t>12</a:t>
            </a:r>
          </a:p>
        </p:txBody>
      </p:sp>
      <p:sp>
        <p:nvSpPr>
          <p:cNvPr id="46" name="Rectangle 45">
            <a:extLst>
              <a:ext uri="{FF2B5EF4-FFF2-40B4-BE49-F238E27FC236}">
                <a16:creationId xmlns:a16="http://schemas.microsoft.com/office/drawing/2014/main" id="{2123317B-3682-4693-BA52-B60CBD682382}"/>
              </a:ext>
            </a:extLst>
          </p:cNvPr>
          <p:cNvSpPr/>
          <p:nvPr/>
        </p:nvSpPr>
        <p:spPr>
          <a:xfrm>
            <a:off x="4921989" y="2522436"/>
            <a:ext cx="618859" cy="523220"/>
          </a:xfrm>
          <a:prstGeom prst="rect">
            <a:avLst/>
          </a:prstGeom>
        </p:spPr>
        <p:txBody>
          <a:bodyPr wrap="square">
            <a:spAutoFit/>
          </a:bodyPr>
          <a:lstStyle/>
          <a:p>
            <a:pPr algn="ctr"/>
            <a:r>
              <a:rPr lang="en-GB" sz="2800" b="1" dirty="0">
                <a:solidFill>
                  <a:srgbClr val="009541"/>
                </a:solidFill>
                <a:latin typeface="Kalam" panose="02000000000000000000" pitchFamily="2" charset="0"/>
                <a:cs typeface="Kalam" panose="02000000000000000000" pitchFamily="2" charset="0"/>
              </a:rPr>
              <a:t>30</a:t>
            </a:r>
          </a:p>
        </p:txBody>
      </p:sp>
      <p:sp>
        <p:nvSpPr>
          <p:cNvPr id="51" name="Rectangle 50">
            <a:extLst>
              <a:ext uri="{FF2B5EF4-FFF2-40B4-BE49-F238E27FC236}">
                <a16:creationId xmlns:a16="http://schemas.microsoft.com/office/drawing/2014/main" id="{DCB29018-99FF-447B-83E2-6BFB305454D1}"/>
              </a:ext>
            </a:extLst>
          </p:cNvPr>
          <p:cNvSpPr/>
          <p:nvPr/>
        </p:nvSpPr>
        <p:spPr>
          <a:xfrm>
            <a:off x="2760097" y="3757313"/>
            <a:ext cx="618859" cy="523220"/>
          </a:xfrm>
          <a:prstGeom prst="rect">
            <a:avLst/>
          </a:prstGeom>
        </p:spPr>
        <p:txBody>
          <a:bodyPr wrap="square">
            <a:spAutoFit/>
          </a:bodyPr>
          <a:lstStyle/>
          <a:p>
            <a:pPr algn="ctr"/>
            <a:r>
              <a:rPr lang="en-GB" sz="2800" b="1" dirty="0">
                <a:solidFill>
                  <a:srgbClr val="009541"/>
                </a:solidFill>
                <a:latin typeface="Kalam" panose="02000000000000000000" pitchFamily="2" charset="0"/>
                <a:cs typeface="Kalam" panose="02000000000000000000" pitchFamily="2" charset="0"/>
              </a:rPr>
              <a:t>72</a:t>
            </a:r>
          </a:p>
        </p:txBody>
      </p:sp>
      <p:sp>
        <p:nvSpPr>
          <p:cNvPr id="52" name="Rectangle 51">
            <a:extLst>
              <a:ext uri="{FF2B5EF4-FFF2-40B4-BE49-F238E27FC236}">
                <a16:creationId xmlns:a16="http://schemas.microsoft.com/office/drawing/2014/main" id="{282AC4EC-B950-42A5-AD92-B53B8C276EFB}"/>
              </a:ext>
            </a:extLst>
          </p:cNvPr>
          <p:cNvSpPr/>
          <p:nvPr/>
        </p:nvSpPr>
        <p:spPr>
          <a:xfrm>
            <a:off x="4943533" y="3757313"/>
            <a:ext cx="618859" cy="523220"/>
          </a:xfrm>
          <a:prstGeom prst="rect">
            <a:avLst/>
          </a:prstGeom>
        </p:spPr>
        <p:txBody>
          <a:bodyPr wrap="square">
            <a:spAutoFit/>
          </a:bodyPr>
          <a:lstStyle/>
          <a:p>
            <a:pPr algn="ctr"/>
            <a:r>
              <a:rPr lang="en-GB" sz="2800" b="1" dirty="0">
                <a:solidFill>
                  <a:srgbClr val="009541"/>
                </a:solidFill>
                <a:latin typeface="Kalam" panose="02000000000000000000" pitchFamily="2" charset="0"/>
                <a:cs typeface="Kalam" panose="02000000000000000000" pitchFamily="2" charset="0"/>
              </a:rPr>
              <a:t>36</a:t>
            </a:r>
          </a:p>
        </p:txBody>
      </p:sp>
      <p:pic>
        <p:nvPicPr>
          <p:cNvPr id="29" name="Picture 28">
            <a:extLst>
              <a:ext uri="{FF2B5EF4-FFF2-40B4-BE49-F238E27FC236}">
                <a16:creationId xmlns:a16="http://schemas.microsoft.com/office/drawing/2014/main" id="{697132DB-E7E7-4D25-B9FC-8AD37B33A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6259" y="2244121"/>
            <a:ext cx="1441621" cy="2439053"/>
          </a:xfrm>
          <a:prstGeom prst="rect">
            <a:avLst/>
          </a:prstGeom>
          <a:solidFill>
            <a:srgbClr val="CBB5D9"/>
          </a:solidFill>
          <a:ln w="19050">
            <a:solidFill>
              <a:srgbClr val="64196B"/>
            </a:solidFill>
          </a:ln>
        </p:spPr>
      </p:pic>
      <p:sp>
        <p:nvSpPr>
          <p:cNvPr id="53" name="TextBox 52">
            <a:extLst>
              <a:ext uri="{FF2B5EF4-FFF2-40B4-BE49-F238E27FC236}">
                <a16:creationId xmlns:a16="http://schemas.microsoft.com/office/drawing/2014/main" id="{B2B70946-1A9F-415D-8F86-27222843E156}"/>
              </a:ext>
            </a:extLst>
          </p:cNvPr>
          <p:cNvSpPr txBox="1"/>
          <p:nvPr/>
        </p:nvSpPr>
        <p:spPr>
          <a:xfrm>
            <a:off x="4267200" y="5008794"/>
            <a:ext cx="4120543" cy="1049106"/>
          </a:xfrm>
          <a:prstGeom prst="wedgeRectCallout">
            <a:avLst>
              <a:gd name="adj1" fmla="val 22749"/>
              <a:gd name="adj2" fmla="val -112954"/>
            </a:avLst>
          </a:prstGeom>
          <a:solidFill>
            <a:schemeClr val="bg1"/>
          </a:solidFill>
          <a:ln w="28575">
            <a:solidFill>
              <a:srgbClr val="009541"/>
            </a:solidFill>
          </a:ln>
        </p:spPr>
        <p:txBody>
          <a:bodyPr wrap="square" lIns="108000" tIns="108000" rIns="108000" bIns="108000" rtlCol="0">
            <a:spAutoFit/>
          </a:bodyPr>
          <a:lstStyle/>
          <a:p>
            <a:pPr algn="ctr"/>
            <a:r>
              <a:rPr lang="en-GB" b="1" dirty="0"/>
              <a:t>5 × 6 = 30 is the odd one out because it is the only answer that is in the 10× table as well as the 6× table.</a:t>
            </a:r>
          </a:p>
        </p:txBody>
      </p:sp>
      <p:sp>
        <p:nvSpPr>
          <p:cNvPr id="26" name="TextBox 25">
            <a:extLst>
              <a:ext uri="{FF2B5EF4-FFF2-40B4-BE49-F238E27FC236}">
                <a16:creationId xmlns:a16="http://schemas.microsoft.com/office/drawing/2014/main" id="{9B4D6229-B937-410E-811D-574382427A05}"/>
              </a:ext>
            </a:extLst>
          </p:cNvPr>
          <p:cNvSpPr txBox="1"/>
          <p:nvPr/>
        </p:nvSpPr>
        <p:spPr>
          <a:xfrm>
            <a:off x="755650" y="5008794"/>
            <a:ext cx="3346087" cy="1049106"/>
          </a:xfrm>
          <a:prstGeom prst="rect">
            <a:avLst/>
          </a:prstGeom>
          <a:solidFill>
            <a:srgbClr val="A772AE"/>
          </a:solidFill>
          <a:ln w="28575">
            <a:solidFill>
              <a:srgbClr val="A772AE"/>
            </a:solidFill>
          </a:ln>
        </p:spPr>
        <p:txBody>
          <a:bodyPr wrap="square" lIns="108000" tIns="108000" rIns="108000" bIns="108000" rtlCol="0">
            <a:spAutoFit/>
          </a:bodyPr>
          <a:lstStyle/>
          <a:p>
            <a:pPr algn="ctr"/>
            <a:r>
              <a:rPr lang="en-GB" b="1" dirty="0">
                <a:solidFill>
                  <a:schemeClr val="bg1"/>
                </a:solidFill>
              </a:rPr>
              <a:t>Did you come up with another way of explaining which is the odd one out?</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P spid="51" grpId="0"/>
      <p:bldP spid="52" grpId="0"/>
      <p:bldP spid="5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4011F4-4111-4C84-A436-7795BAFB06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501" y="2628899"/>
            <a:ext cx="2970425" cy="3797301"/>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343486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6 Times Table and Division Facts</a:t>
            </a:r>
          </a:p>
        </p:txBody>
      </p:sp>
      <p:sp>
        <p:nvSpPr>
          <p:cNvPr id="10" name="Rectangle 9"/>
          <p:cNvSpPr/>
          <p:nvPr/>
        </p:nvSpPr>
        <p:spPr>
          <a:xfrm>
            <a:off x="3882298"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88229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167AB9A-090F-498C-B489-DFED3A3ADA34}"/>
              </a:ext>
            </a:extLst>
          </p:cNvPr>
          <p:cNvSpPr txBox="1"/>
          <p:nvPr/>
        </p:nvSpPr>
        <p:spPr>
          <a:xfrm>
            <a:off x="755650" y="1341438"/>
            <a:ext cx="7632700" cy="495108"/>
          </a:xfrm>
          <a:prstGeom prst="rect">
            <a:avLst/>
          </a:prstGeom>
          <a:solidFill>
            <a:srgbClr val="A772AE"/>
          </a:solidFill>
          <a:ln w="28575">
            <a:solidFill>
              <a:srgbClr val="A772AE"/>
            </a:solidFill>
          </a:ln>
        </p:spPr>
        <p:txBody>
          <a:bodyPr wrap="square" lIns="108000" tIns="108000" rIns="108000" bIns="108000" rtlCol="0">
            <a:spAutoFit/>
          </a:bodyPr>
          <a:lstStyle/>
          <a:p>
            <a:pPr algn="ctr"/>
            <a:r>
              <a:rPr lang="en-GB" b="1" dirty="0">
                <a:solidFill>
                  <a:schemeClr val="bg1"/>
                </a:solidFill>
              </a:rPr>
              <a:t>Read the statement below. Is it true or false? Explain your answer.</a:t>
            </a:r>
          </a:p>
        </p:txBody>
      </p:sp>
      <p:sp>
        <p:nvSpPr>
          <p:cNvPr id="53" name="TextBox 52">
            <a:extLst>
              <a:ext uri="{FF2B5EF4-FFF2-40B4-BE49-F238E27FC236}">
                <a16:creationId xmlns:a16="http://schemas.microsoft.com/office/drawing/2014/main" id="{B2B70946-1A9F-415D-8F86-27222843E156}"/>
              </a:ext>
            </a:extLst>
          </p:cNvPr>
          <p:cNvSpPr txBox="1"/>
          <p:nvPr/>
        </p:nvSpPr>
        <p:spPr>
          <a:xfrm>
            <a:off x="755650" y="5008794"/>
            <a:ext cx="7632700" cy="1049106"/>
          </a:xfrm>
          <a:prstGeom prst="rect">
            <a:avLst/>
          </a:prstGeom>
          <a:solidFill>
            <a:schemeClr val="bg1"/>
          </a:solidFill>
          <a:ln w="28575">
            <a:solidFill>
              <a:srgbClr val="009541"/>
            </a:solidFill>
          </a:ln>
        </p:spPr>
        <p:txBody>
          <a:bodyPr wrap="square" lIns="108000" tIns="108000" rIns="108000" bIns="108000" rtlCol="0">
            <a:spAutoFit/>
          </a:bodyPr>
          <a:lstStyle/>
          <a:p>
            <a:pPr algn="ctr"/>
            <a:r>
              <a:rPr lang="en-GB" b="1" dirty="0"/>
              <a:t>This is false because, if we wanted, we could continue to 13 × 6 and beyond: 13 × 6 = 78, 14 × 6 = 84, 15 × 6 = 90. Times table are endless; we just choose to stop at 12 × because these are the most used facts. </a:t>
            </a:r>
          </a:p>
        </p:txBody>
      </p:sp>
      <p:sp>
        <p:nvSpPr>
          <p:cNvPr id="2" name="Speech Bubble: Rectangle 1">
            <a:extLst>
              <a:ext uri="{FF2B5EF4-FFF2-40B4-BE49-F238E27FC236}">
                <a16:creationId xmlns:a16="http://schemas.microsoft.com/office/drawing/2014/main" id="{E108B59F-EEFF-45B4-A022-24BC340A5E57}"/>
              </a:ext>
            </a:extLst>
          </p:cNvPr>
          <p:cNvSpPr/>
          <p:nvPr/>
        </p:nvSpPr>
        <p:spPr>
          <a:xfrm>
            <a:off x="4490148" y="2058508"/>
            <a:ext cx="2912202" cy="1381624"/>
          </a:xfrm>
          <a:prstGeom prst="wedgeRectCallout">
            <a:avLst>
              <a:gd name="adj1" fmla="val -53098"/>
              <a:gd name="adj2" fmla="val 761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tx1"/>
                </a:solidFill>
              </a:rPr>
              <a:t>The greatest number in the 6 times table is 72 because 12 </a:t>
            </a:r>
            <a:r>
              <a:rPr lang="en-GB" dirty="0">
                <a:solidFill>
                  <a:schemeClr val="tx1"/>
                </a:solidFill>
                <a:ea typeface="Calibri" panose="020F0502020204030204" pitchFamily="34" charset="0"/>
                <a:cs typeface="Times New Roman" panose="02020603050405020304" pitchFamily="18" charset="0"/>
              </a:rPr>
              <a:t>× 6 = 72.</a:t>
            </a:r>
            <a:r>
              <a:rPr lang="en-GB" dirty="0">
                <a:solidFill>
                  <a:schemeClr val="tx1"/>
                </a:solidFill>
              </a:rPr>
              <a:t> </a:t>
            </a:r>
          </a:p>
        </p:txBody>
      </p:sp>
    </p:spTree>
    <p:extLst>
      <p:ext uri="{BB962C8B-B14F-4D97-AF65-F5344CB8AC3E}">
        <p14:creationId xmlns:p14="http://schemas.microsoft.com/office/powerpoint/2010/main" val="36869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3434869"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6 Times Table and Division Facts</a:t>
            </a:r>
          </a:p>
        </p:txBody>
      </p:sp>
      <p:sp>
        <p:nvSpPr>
          <p:cNvPr id="75" name="Rectangle 74"/>
          <p:cNvSpPr/>
          <p:nvPr/>
        </p:nvSpPr>
        <p:spPr>
          <a:xfrm>
            <a:off x="3882298"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882298"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80DFBFA-0B98-4B28-A3F6-D2AC96333FFC}"/>
              </a:ext>
            </a:extLst>
          </p:cNvPr>
          <p:cNvGrpSpPr/>
          <p:nvPr/>
        </p:nvGrpSpPr>
        <p:grpSpPr>
          <a:xfrm>
            <a:off x="755650" y="1341438"/>
            <a:ext cx="7632700" cy="1673758"/>
            <a:chOff x="755650" y="1341438"/>
            <a:chExt cx="7632700" cy="1673758"/>
          </a:xfrm>
        </p:grpSpPr>
        <p:sp>
          <p:nvSpPr>
            <p:cNvPr id="6" name="TextBox 5">
              <a:extLst>
                <a:ext uri="{FF2B5EF4-FFF2-40B4-BE49-F238E27FC236}">
                  <a16:creationId xmlns:a16="http://schemas.microsoft.com/office/drawing/2014/main" id="{0378BF6C-7C21-4EA6-9556-B64531FE539A}"/>
                </a:ext>
              </a:extLst>
            </p:cNvPr>
            <p:cNvSpPr txBox="1"/>
            <p:nvPr/>
          </p:nvSpPr>
          <p:spPr>
            <a:xfrm>
              <a:off x="755650" y="1341438"/>
              <a:ext cx="7632700" cy="956773"/>
            </a:xfrm>
            <a:prstGeom prst="rect">
              <a:avLst/>
            </a:prstGeom>
            <a:solidFill>
              <a:schemeClr val="bg1"/>
            </a:solidFill>
            <a:ln w="28575">
              <a:solidFill>
                <a:srgbClr val="A772AE"/>
              </a:solidFill>
            </a:ln>
          </p:spPr>
          <p:txBody>
            <a:bodyPr wrap="square" lIns="108000" tIns="108000" rIns="108000" bIns="108000" rtlCol="0">
              <a:spAutoFit/>
            </a:bodyPr>
            <a:lstStyle/>
            <a:p>
              <a:pPr algn="just"/>
              <a:r>
                <a:rPr lang="en-GB" sz="1600" dirty="0"/>
                <a:t>Use the numbers in the target board to create the target number 6 from</a:t>
              </a:r>
              <a:br>
                <a:rPr lang="en-GB" sz="1600" dirty="0"/>
              </a:br>
              <a:r>
                <a:rPr lang="en-GB" sz="1600" dirty="0"/>
                <a:t>division and multiplication calculations that contain 3× and 6× table facts</a:t>
              </a:r>
              <a:br>
                <a:rPr lang="en-GB" sz="1600" dirty="0"/>
              </a:br>
              <a:r>
                <a:rPr lang="en-GB" sz="1600" dirty="0"/>
                <a:t>and related facts.</a:t>
              </a:r>
            </a:p>
          </p:txBody>
        </p:sp>
        <p:sp>
          <p:nvSpPr>
            <p:cNvPr id="7" name="TextBox 6">
              <a:extLst>
                <a:ext uri="{FF2B5EF4-FFF2-40B4-BE49-F238E27FC236}">
                  <a16:creationId xmlns:a16="http://schemas.microsoft.com/office/drawing/2014/main" id="{EB5C9883-B781-40F1-A8E5-CFEEF31E5C6E}"/>
                </a:ext>
              </a:extLst>
            </p:cNvPr>
            <p:cNvSpPr txBox="1"/>
            <p:nvPr/>
          </p:nvSpPr>
          <p:spPr>
            <a:xfrm>
              <a:off x="755650" y="2304644"/>
              <a:ext cx="7632700" cy="710552"/>
            </a:xfrm>
            <a:prstGeom prst="rect">
              <a:avLst/>
            </a:prstGeom>
            <a:solidFill>
              <a:srgbClr val="A772AE"/>
            </a:solidFill>
            <a:ln w="28575">
              <a:solidFill>
                <a:srgbClr val="A772AE"/>
              </a:solidFill>
            </a:ln>
          </p:spPr>
          <p:txBody>
            <a:bodyPr wrap="square" lIns="108000" tIns="108000" rIns="108000" bIns="108000" rtlCol="0">
              <a:spAutoFit/>
            </a:bodyPr>
            <a:lstStyle/>
            <a:p>
              <a:r>
                <a:rPr lang="en-GB" sz="1600" b="1" dirty="0">
                  <a:solidFill>
                    <a:schemeClr val="bg1"/>
                  </a:solidFill>
                </a:rPr>
                <a:t>The numbers on the board may be used more than once per calculation. Find as many solutions as you can.</a:t>
              </a:r>
            </a:p>
          </p:txBody>
        </p:sp>
      </p:grpSp>
      <p:grpSp>
        <p:nvGrpSpPr>
          <p:cNvPr id="21" name="Group 20">
            <a:extLst>
              <a:ext uri="{FF2B5EF4-FFF2-40B4-BE49-F238E27FC236}">
                <a16:creationId xmlns:a16="http://schemas.microsoft.com/office/drawing/2014/main" id="{31319B62-6ACB-4D26-9309-C39C9F16115D}"/>
              </a:ext>
            </a:extLst>
          </p:cNvPr>
          <p:cNvGrpSpPr/>
          <p:nvPr/>
        </p:nvGrpSpPr>
        <p:grpSpPr>
          <a:xfrm>
            <a:off x="5389522" y="3178957"/>
            <a:ext cx="2805244" cy="2877734"/>
            <a:chOff x="5389522" y="2922025"/>
            <a:chExt cx="2998828" cy="3076320"/>
          </a:xfrm>
        </p:grpSpPr>
        <p:sp>
          <p:nvSpPr>
            <p:cNvPr id="10" name="Oval 9">
              <a:extLst>
                <a:ext uri="{FF2B5EF4-FFF2-40B4-BE49-F238E27FC236}">
                  <a16:creationId xmlns:a16="http://schemas.microsoft.com/office/drawing/2014/main" id="{8D7F6272-8137-4FD7-9883-5AB0DE56BF37}"/>
                </a:ext>
              </a:extLst>
            </p:cNvPr>
            <p:cNvSpPr/>
            <p:nvPr/>
          </p:nvSpPr>
          <p:spPr>
            <a:xfrm>
              <a:off x="5389522" y="2922025"/>
              <a:ext cx="2998828" cy="3076320"/>
            </a:xfrm>
            <a:prstGeom prst="ellipse">
              <a:avLst/>
            </a:prstGeom>
            <a:solidFill>
              <a:srgbClr val="FFE0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2FCD0A02-3F96-43E7-A886-ED06F67EA6BB}"/>
                </a:ext>
              </a:extLst>
            </p:cNvPr>
            <p:cNvCxnSpPr>
              <a:cxnSpLocks/>
              <a:endCxn id="10" idx="0"/>
            </p:cNvCxnSpPr>
            <p:nvPr/>
          </p:nvCxnSpPr>
          <p:spPr>
            <a:xfrm flipH="1" flipV="1">
              <a:off x="6888936" y="2922025"/>
              <a:ext cx="2" cy="1303038"/>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AA7C7E5-5DB7-41C7-B390-B8CF803F4E54}"/>
                </a:ext>
              </a:extLst>
            </p:cNvPr>
            <p:cNvCxnSpPr>
              <a:cxnSpLocks/>
              <a:endCxn id="10" idx="4"/>
            </p:cNvCxnSpPr>
            <p:nvPr/>
          </p:nvCxnSpPr>
          <p:spPr>
            <a:xfrm>
              <a:off x="6888933" y="5032636"/>
              <a:ext cx="3" cy="96570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D8B97593-8331-4255-9A54-38F4CBF6D564}"/>
                </a:ext>
              </a:extLst>
            </p:cNvPr>
            <p:cNvCxnSpPr>
              <a:cxnSpLocks/>
              <a:endCxn id="10" idx="6"/>
            </p:cNvCxnSpPr>
            <p:nvPr/>
          </p:nvCxnSpPr>
          <p:spPr>
            <a:xfrm>
              <a:off x="7340651" y="4460185"/>
              <a:ext cx="1047699"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155E07A4-B5C9-48CC-B24E-9674FFF1441E}"/>
                </a:ext>
              </a:extLst>
            </p:cNvPr>
            <p:cNvCxnSpPr>
              <a:cxnSpLocks/>
              <a:endCxn id="10" idx="2"/>
            </p:cNvCxnSpPr>
            <p:nvPr/>
          </p:nvCxnSpPr>
          <p:spPr>
            <a:xfrm flipH="1">
              <a:off x="5389522" y="4460185"/>
              <a:ext cx="1168488" cy="0"/>
            </a:xfrm>
            <a:prstGeom prst="line">
              <a:avLst/>
            </a:prstGeom>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61E258BB-C5BA-429D-A1E1-79C6076044CE}"/>
                </a:ext>
              </a:extLst>
            </p:cNvPr>
            <p:cNvSpPr txBox="1"/>
            <p:nvPr/>
          </p:nvSpPr>
          <p:spPr>
            <a:xfrm>
              <a:off x="7393683" y="3439867"/>
              <a:ext cx="595136" cy="461665"/>
            </a:xfrm>
            <a:prstGeom prst="rect">
              <a:avLst/>
            </a:prstGeom>
            <a:noFill/>
          </p:spPr>
          <p:txBody>
            <a:bodyPr wrap="square" rtlCol="0" anchor="ctr">
              <a:spAutoFit/>
            </a:bodyPr>
            <a:lstStyle/>
            <a:p>
              <a:pPr algn="ctr"/>
              <a:r>
                <a:rPr lang="en-GB" sz="2400" b="1" dirty="0"/>
                <a:t>2</a:t>
              </a:r>
            </a:p>
          </p:txBody>
        </p:sp>
        <p:sp>
          <p:nvSpPr>
            <p:cNvPr id="17" name="TextBox 16">
              <a:extLst>
                <a:ext uri="{FF2B5EF4-FFF2-40B4-BE49-F238E27FC236}">
                  <a16:creationId xmlns:a16="http://schemas.microsoft.com/office/drawing/2014/main" id="{E36DB541-51BB-41DA-A799-8778811E0E74}"/>
                </a:ext>
              </a:extLst>
            </p:cNvPr>
            <p:cNvSpPr txBox="1"/>
            <p:nvPr/>
          </p:nvSpPr>
          <p:spPr>
            <a:xfrm>
              <a:off x="7144556" y="5068550"/>
              <a:ext cx="1009497" cy="461665"/>
            </a:xfrm>
            <a:prstGeom prst="rect">
              <a:avLst/>
            </a:prstGeom>
            <a:noFill/>
          </p:spPr>
          <p:txBody>
            <a:bodyPr wrap="square" rtlCol="0" anchor="ctr">
              <a:spAutoFit/>
            </a:bodyPr>
            <a:lstStyle/>
            <a:p>
              <a:pPr algn="ctr"/>
              <a:r>
                <a:rPr lang="en-GB" sz="2400" b="1" dirty="0"/>
                <a:t>12</a:t>
              </a:r>
            </a:p>
          </p:txBody>
        </p:sp>
        <p:sp>
          <p:nvSpPr>
            <p:cNvPr id="18" name="TextBox 17">
              <a:extLst>
                <a:ext uri="{FF2B5EF4-FFF2-40B4-BE49-F238E27FC236}">
                  <a16:creationId xmlns:a16="http://schemas.microsoft.com/office/drawing/2014/main" id="{18547C0A-CC58-4850-81D7-8CCE69B390CD}"/>
                </a:ext>
              </a:extLst>
            </p:cNvPr>
            <p:cNvSpPr txBox="1"/>
            <p:nvPr/>
          </p:nvSpPr>
          <p:spPr>
            <a:xfrm>
              <a:off x="5581870" y="3439867"/>
              <a:ext cx="1009493" cy="461665"/>
            </a:xfrm>
            <a:prstGeom prst="rect">
              <a:avLst/>
            </a:prstGeom>
            <a:noFill/>
          </p:spPr>
          <p:txBody>
            <a:bodyPr wrap="square" rtlCol="0" anchor="ctr">
              <a:spAutoFit/>
            </a:bodyPr>
            <a:lstStyle/>
            <a:p>
              <a:pPr algn="ctr"/>
              <a:r>
                <a:rPr lang="en-GB" sz="2400" b="1" dirty="0"/>
                <a:t>24</a:t>
              </a:r>
            </a:p>
          </p:txBody>
        </p:sp>
        <p:sp>
          <p:nvSpPr>
            <p:cNvPr id="19" name="TextBox 18">
              <a:extLst>
                <a:ext uri="{FF2B5EF4-FFF2-40B4-BE49-F238E27FC236}">
                  <a16:creationId xmlns:a16="http://schemas.microsoft.com/office/drawing/2014/main" id="{39EA8986-9B2B-4D3F-922C-DFBA5D55D202}"/>
                </a:ext>
              </a:extLst>
            </p:cNvPr>
            <p:cNvSpPr txBox="1"/>
            <p:nvPr/>
          </p:nvSpPr>
          <p:spPr>
            <a:xfrm>
              <a:off x="5622090" y="5068550"/>
              <a:ext cx="1009493" cy="461665"/>
            </a:xfrm>
            <a:prstGeom prst="rect">
              <a:avLst/>
            </a:prstGeom>
            <a:noFill/>
          </p:spPr>
          <p:txBody>
            <a:bodyPr wrap="square" rtlCol="0" anchor="ctr">
              <a:spAutoFit/>
            </a:bodyPr>
            <a:lstStyle/>
            <a:p>
              <a:pPr algn="ctr"/>
              <a:r>
                <a:rPr lang="en-GB" sz="2400" b="1" dirty="0"/>
                <a:t>3</a:t>
              </a:r>
            </a:p>
          </p:txBody>
        </p:sp>
        <p:sp>
          <p:nvSpPr>
            <p:cNvPr id="11" name="Oval 10">
              <a:extLst>
                <a:ext uri="{FF2B5EF4-FFF2-40B4-BE49-F238E27FC236}">
                  <a16:creationId xmlns:a16="http://schemas.microsoft.com/office/drawing/2014/main" id="{3A558D8A-BFC3-41D7-8E6B-04EFE3E02B48}"/>
                </a:ext>
              </a:extLst>
            </p:cNvPr>
            <p:cNvSpPr/>
            <p:nvPr/>
          </p:nvSpPr>
          <p:spPr>
            <a:xfrm>
              <a:off x="6086617" y="3670235"/>
              <a:ext cx="1604634" cy="1579898"/>
            </a:xfrm>
            <a:prstGeom prst="ellipse">
              <a:avLst/>
            </a:prstGeom>
            <a:solidFill>
              <a:srgbClr val="E5212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rPr>
                <a:t>6</a:t>
              </a:r>
            </a:p>
          </p:txBody>
        </p:sp>
      </p:grpSp>
      <p:sp>
        <p:nvSpPr>
          <p:cNvPr id="26" name="TextBox 25">
            <a:extLst>
              <a:ext uri="{FF2B5EF4-FFF2-40B4-BE49-F238E27FC236}">
                <a16:creationId xmlns:a16="http://schemas.microsoft.com/office/drawing/2014/main" id="{C5020196-7A5F-4AB2-AC0B-927220520893}"/>
              </a:ext>
            </a:extLst>
          </p:cNvPr>
          <p:cNvSpPr txBox="1"/>
          <p:nvPr/>
        </p:nvSpPr>
        <p:spPr>
          <a:xfrm>
            <a:off x="2966084" y="3429000"/>
            <a:ext cx="2080156" cy="2466071"/>
          </a:xfrm>
          <a:prstGeom prst="wedgeRectCallout">
            <a:avLst>
              <a:gd name="adj1" fmla="val -78226"/>
              <a:gd name="adj2" fmla="val 6243"/>
            </a:avLst>
          </a:prstGeom>
          <a:solidFill>
            <a:schemeClr val="bg1"/>
          </a:solidFill>
          <a:ln w="28575">
            <a:solidFill>
              <a:srgbClr val="009541"/>
            </a:solidFill>
          </a:ln>
        </p:spPr>
        <p:txBody>
          <a:bodyPr wrap="square" lIns="108000" tIns="108000" rIns="108000" bIns="108000" rtlCol="0">
            <a:noAutofit/>
          </a:bodyPr>
          <a:lstStyle/>
          <a:p>
            <a:pPr algn="ctr">
              <a:spcAft>
                <a:spcPts val="600"/>
              </a:spcAft>
            </a:pPr>
            <a:r>
              <a:rPr lang="en-GB" sz="2000" b="1" dirty="0"/>
              <a:t>Some possible answers:</a:t>
            </a:r>
          </a:p>
          <a:p>
            <a:pPr algn="ctr">
              <a:spcAft>
                <a:spcPts val="600"/>
              </a:spcAft>
            </a:pPr>
            <a:r>
              <a:rPr lang="en-GB" sz="2000" b="1" dirty="0"/>
              <a:t>3 × 2 = 6</a:t>
            </a:r>
          </a:p>
          <a:p>
            <a:pPr algn="ctr">
              <a:spcAft>
                <a:spcPts val="600"/>
              </a:spcAft>
            </a:pPr>
            <a:r>
              <a:rPr lang="en-GB" sz="2000" b="1" dirty="0"/>
              <a:t>2 × 3 = 6</a:t>
            </a:r>
          </a:p>
          <a:p>
            <a:pPr algn="ctr">
              <a:spcAft>
                <a:spcPts val="600"/>
              </a:spcAft>
            </a:pPr>
            <a:r>
              <a:rPr lang="en-GB" sz="2000" b="1" dirty="0"/>
              <a:t>12 ÷ 2 = 6</a:t>
            </a:r>
          </a:p>
          <a:p>
            <a:pPr algn="ctr">
              <a:spcAft>
                <a:spcPts val="600"/>
              </a:spcAft>
            </a:pPr>
            <a:r>
              <a:rPr lang="en-GB" sz="2000" b="1" dirty="0"/>
              <a:t>24 ÷ 2 ÷ 2 = 6</a:t>
            </a:r>
          </a:p>
        </p:txBody>
      </p:sp>
      <p:pic>
        <p:nvPicPr>
          <p:cNvPr id="24" name="Picture 23">
            <a:extLst>
              <a:ext uri="{FF2B5EF4-FFF2-40B4-BE49-F238E27FC236}">
                <a16:creationId xmlns:a16="http://schemas.microsoft.com/office/drawing/2014/main" id="{1D2F68BE-92DA-474D-9C0D-1F8A63D659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824"/>
          <a:stretch/>
        </p:blipFill>
        <p:spPr>
          <a:xfrm>
            <a:off x="599119" y="3588558"/>
            <a:ext cx="2204053" cy="2819388"/>
          </a:xfrm>
          <a:prstGeom prst="rect">
            <a:avLst/>
          </a:prstGeom>
        </p:spPr>
      </p:pic>
      <p:pic>
        <p:nvPicPr>
          <p:cNvPr id="28" name="Picture 27">
            <a:extLst>
              <a:ext uri="{FF2B5EF4-FFF2-40B4-BE49-F238E27FC236}">
                <a16:creationId xmlns:a16="http://schemas.microsoft.com/office/drawing/2014/main" id="{AA89F9D1-E7FA-46AA-86CE-AF1CBE121F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824"/>
          <a:stretch/>
        </p:blipFill>
        <p:spPr>
          <a:xfrm>
            <a:off x="662134" y="3588558"/>
            <a:ext cx="2141038" cy="2819388"/>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500"/>
                                        <p:tgtEl>
                                          <p:spTgt spid="26">
                                            <p:bg/>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2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fade">
                                      <p:cBhvr>
                                        <p:cTn id="18" dur="500"/>
                                        <p:tgtEl>
                                          <p:spTgt spid="26">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6">
                                            <p:txEl>
                                              <p:pRg st="4" end="4"/>
                                            </p:txEl>
                                          </p:spTgt>
                                        </p:tgtEl>
                                        <p:attrNameLst>
                                          <p:attrName>style.visibility</p:attrName>
                                        </p:attrNameLst>
                                      </p:cBhvr>
                                      <p:to>
                                        <p:strVal val="visible"/>
                                      </p:to>
                                    </p:set>
                                    <p:animEffect transition="in" filter="fade">
                                      <p:cBhvr>
                                        <p:cTn id="30"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D8821FCC-5609-4D2B-94A4-DB9C8C344581}" vid="{64831898-ACBB-4AB0-BC6A-2D4D1F7CE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237</TotalTime>
  <Words>639</Words>
  <Application>Microsoft Office PowerPoint</Application>
  <PresentationFormat>On-screen Show (4:3)</PresentationFormat>
  <Paragraphs>102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Kalam</vt:lpstr>
      <vt:lpstr>Arial</vt:lpstr>
      <vt:lpstr>Calibri</vt:lpstr>
      <vt:lpstr>Tuffy-TTF</vt:lpstr>
      <vt:lpstr>Twinkl</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Christopher Wood</cp:lastModifiedBy>
  <cp:revision>279</cp:revision>
  <dcterms:created xsi:type="dcterms:W3CDTF">2019-10-25T15:40:49Z</dcterms:created>
  <dcterms:modified xsi:type="dcterms:W3CDTF">2021-02-23T16:46:33Z</dcterms:modified>
</cp:coreProperties>
</file>