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Relationship Id="rId4" Type="http://schemas.openxmlformats.org/officeDocument/2006/relationships/image" Target="../media/image14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7" Type="http://schemas.openxmlformats.org/officeDocument/2006/relationships/image" Target="../media/image87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4" Type="http://schemas.openxmlformats.org/officeDocument/2006/relationships/image" Target="../media/image10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CB96E-A8CF-4C24-953B-9F06081A214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8F0B7-A71B-4F8F-A655-4DF6414A0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727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me one-sixth.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show me four lots of one-sixth.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09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 the stem sentence: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has been divided into ____ equal parts.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 of the whole parts are shaded; that is ____ of the whole.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think we could write five-sixths?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92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the ‘6’ represent?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the ‘5’ represent?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has been divided into six equal parts.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Five of the parts are shaded.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five-sixths of the whole.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79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the ‘3’ represent?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the ‘2’ represent?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142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has been divided into four equal parts. 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of the equal parts have been shaded.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the ‘4’ represent?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the ‘3’ represent?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080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has been divided into two equal parts. 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of the equal parts have been shaded.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572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the fraction of the whole that is shaded.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643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the fraction of the whole that is shaded.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66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 has made this model using building bricks.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equal parts make up the whole?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fraction of the whole is blue?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fraction of the whole is red?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22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Ameera is measuring a plant she has grown.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 uses a metre stick.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fraction of one metre does the plant measure?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527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Pawel is sharing his orange with Dominika.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fraction does Pawel have?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fraction does Dominika have?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041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have three one-tenths. I have three-tenths.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022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each non-unit fraction that is shaded.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266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else can I express the fraction that I have circled? </a:t>
                </a:r>
                <a:endParaRPr lang="en-GB" i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Circle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4/5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flowers.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else can I express the fraction that I have circled?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23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fraction of the line is highlighted?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7345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767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notice about the numerators and the denominators?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549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 in the missing numerators, so that each fraction is equivalent to one whole.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000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9482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the fraction that is represented, then use &lt; or &gt; to compare each pair.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3509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8640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87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one-tenths of a metre does the ribbon measure?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1418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12358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7045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Sally has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her juice left.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Freddy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has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lang="en-GB" sz="1200" b="0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his juice left.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So, Sally has more juice left.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Sally has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her juice left.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Freddy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has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1/5 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his juice left.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1/3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&gt;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1/5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So, Sally has more juice left.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C8E8A-85C7-47BD-AFEA-C0DF946DDB8F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406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Hannah has 1 kg of rice in total.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 has circled the amount of rice she needs for her recipe.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tenths of the whole kilogram does Hannah need?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20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eight equal parts in the whole.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three parts shaded.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Three-eighths is shaded.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283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five equal parts in the whole.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four parts shaded.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Four-fifths is shaded.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98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16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Carly was playing football and accidentally broke some panes of glass in a window.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fraction of the whole window will need new window panes?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824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9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etm.org.uk/masterypd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7A8E8-90F7-425A-8A1B-A50E6D0BD61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01DA-E145-455E-9CEB-C1863A21D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23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7A8E8-90F7-425A-8A1B-A50E6D0BD61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01DA-E145-455E-9CEB-C1863A21D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250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7A8E8-90F7-425A-8A1B-A50E6D0BD61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01DA-E145-455E-9CEB-C1863A21D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566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925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016214" y="6500874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© Crown Copyright 2019 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23034" y="6487841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  <a:hlinkClick r:id="rId2"/>
              </a:rPr>
              <a:t>www.ncetm.org.uk/masterypd</a:t>
            </a: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 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12192000" cy="630000"/>
          </a:xfrm>
          <a:solidFill>
            <a:srgbClr val="82CBDD"/>
          </a:solidFill>
        </p:spPr>
        <p:txBody>
          <a:bodyPr lIns="180000" rIns="180000" anchor="ctr" anchorCtr="0"/>
          <a:lstStyle>
            <a:lvl1pPr algn="r">
              <a:defRPr sz="28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en-US" dirty="0"/>
              <a:t>Short Segment Title – Steps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221617" y="6487840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effectLst/>
                <a:latin typeface="Myriad Pro" charset="0"/>
              </a:rPr>
              <a:t>2019 pilot</a:t>
            </a:r>
          </a:p>
        </p:txBody>
      </p:sp>
    </p:spTree>
    <p:extLst>
      <p:ext uri="{BB962C8B-B14F-4D97-AF65-F5344CB8AC3E}">
        <p14:creationId xmlns:p14="http://schemas.microsoft.com/office/powerpoint/2010/main" val="217057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7A8E8-90F7-425A-8A1B-A50E6D0BD61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01DA-E145-455E-9CEB-C1863A21D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527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7A8E8-90F7-425A-8A1B-A50E6D0BD61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01DA-E145-455E-9CEB-C1863A21D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69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7A8E8-90F7-425A-8A1B-A50E6D0BD61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01DA-E145-455E-9CEB-C1863A21D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54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7A8E8-90F7-425A-8A1B-A50E6D0BD61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01DA-E145-455E-9CEB-C1863A21D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00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7A8E8-90F7-425A-8A1B-A50E6D0BD61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01DA-E145-455E-9CEB-C1863A21D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85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7A8E8-90F7-425A-8A1B-A50E6D0BD61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01DA-E145-455E-9CEB-C1863A21D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15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7A8E8-90F7-425A-8A1B-A50E6D0BD61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01DA-E145-455E-9CEB-C1863A21D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64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7A8E8-90F7-425A-8A1B-A50E6D0BD61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01DA-E145-455E-9CEB-C1863A21D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91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7A8E8-90F7-425A-8A1B-A50E6D0BD61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C01DA-E145-455E-9CEB-C1863A21D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72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5.png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4.wmf"/><Relationship Id="rId12" Type="http://schemas.openxmlformats.org/officeDocument/2006/relationships/image" Target="../media/image7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6.wmf"/><Relationship Id="rId5" Type="http://schemas.openxmlformats.org/officeDocument/2006/relationships/image" Target="../media/image7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7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76.wmf"/><Relationship Id="rId4" Type="http://schemas.openxmlformats.org/officeDocument/2006/relationships/image" Target="../media/image81.png"/><Relationship Id="rId9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87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83.wmf"/><Relationship Id="rId12" Type="http://schemas.openxmlformats.org/officeDocument/2006/relationships/image" Target="../media/image88.png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6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84.wmf"/><Relationship Id="rId5" Type="http://schemas.openxmlformats.org/officeDocument/2006/relationships/image" Target="../media/image82.wmf"/><Relationship Id="rId15" Type="http://schemas.openxmlformats.org/officeDocument/2006/relationships/oleObject" Target="../embeddings/oleObject15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76.wmf"/><Relationship Id="rId14" Type="http://schemas.openxmlformats.org/officeDocument/2006/relationships/image" Target="../media/image8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8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91.wmf"/><Relationship Id="rId5" Type="http://schemas.openxmlformats.org/officeDocument/2006/relationships/image" Target="../media/image93.png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92.png"/><Relationship Id="rId9" Type="http://schemas.openxmlformats.org/officeDocument/2006/relationships/image" Target="../media/image90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9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6.png"/><Relationship Id="rId5" Type="http://schemas.openxmlformats.org/officeDocument/2006/relationships/image" Target="../media/image94.wmf"/><Relationship Id="rId10" Type="http://schemas.openxmlformats.org/officeDocument/2006/relationships/image" Target="../media/image95.wmf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0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10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6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108.wmf"/><Relationship Id="rId4" Type="http://schemas.openxmlformats.org/officeDocument/2006/relationships/image" Target="../media/image110.png"/><Relationship Id="rId9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oleObject" Target="../embeddings/oleObject32.bin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114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16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1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113.wmf"/><Relationship Id="rId4" Type="http://schemas.openxmlformats.org/officeDocument/2006/relationships/image" Target="../media/image117.png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115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1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9" Type="http://schemas.openxmlformats.org/officeDocument/2006/relationships/image" Target="../media/image119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3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5.png"/><Relationship Id="rId11" Type="http://schemas.openxmlformats.org/officeDocument/2006/relationships/image" Target="../media/image131.png"/><Relationship Id="rId5" Type="http://schemas.openxmlformats.org/officeDocument/2006/relationships/image" Target="../media/image124.png"/><Relationship Id="rId10" Type="http://schemas.openxmlformats.org/officeDocument/2006/relationships/image" Target="../media/image130.png"/><Relationship Id="rId4" Type="http://schemas.openxmlformats.org/officeDocument/2006/relationships/image" Target="../media/image123.png"/><Relationship Id="rId9" Type="http://schemas.openxmlformats.org/officeDocument/2006/relationships/image" Target="../media/image129.png"/><Relationship Id="rId14" Type="http://schemas.openxmlformats.org/officeDocument/2006/relationships/image" Target="../media/image12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Relationship Id="rId9" Type="http://schemas.openxmlformats.org/officeDocument/2006/relationships/image" Target="../media/image12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4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142.wmf"/><Relationship Id="rId5" Type="http://schemas.openxmlformats.org/officeDocument/2006/relationships/image" Target="../media/image139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14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44.png"/><Relationship Id="rId5" Type="http://schemas.openxmlformats.org/officeDocument/2006/relationships/image" Target="../media/image143.wmf"/><Relationship Id="rId4" Type="http://schemas.openxmlformats.org/officeDocument/2006/relationships/oleObject" Target="../embeddings/oleObject4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873" y="4113203"/>
            <a:ext cx="4108122" cy="11367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1061ACB-52F9-444C-A6F6-53DD0A3E34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12"/>
          <a:stretch/>
        </p:blipFill>
        <p:spPr>
          <a:xfrm>
            <a:off x="1785143" y="2351314"/>
            <a:ext cx="7298951" cy="4039866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7102145" y="466821"/>
            <a:ext cx="3348724" cy="401262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sz="2215" dirty="0">
                <a:latin typeface="+mn-lt"/>
              </a:rPr>
              <a:t>Year 5</a:t>
            </a:r>
            <a:r>
              <a:rPr lang="en-GB" sz="2215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sz="2215" dirty="0">
                <a:latin typeface="+mn-lt"/>
              </a:rPr>
              <a:t>Week 3</a:t>
            </a:r>
            <a:r>
              <a:rPr lang="en-GB" sz="2215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sz="2215" dirty="0">
                <a:latin typeface="+mn-lt"/>
              </a:rPr>
              <a:t>Day 3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=""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9635" y="1014855"/>
            <a:ext cx="1907224" cy="190722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9453064" y="1956781"/>
            <a:ext cx="566009" cy="19932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9181818" y="1693230"/>
            <a:ext cx="280949" cy="26355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B35B0CD-453F-443B-A959-D60C2EB78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3481" y="2513033"/>
            <a:ext cx="967941" cy="7934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1F9B08B-D5E1-4FEF-93BB-FF6C01C172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3753" y="4055363"/>
            <a:ext cx="2144102" cy="7934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57EC501-C020-4E39-AAB3-9801ACE0D6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2228" y="5346531"/>
            <a:ext cx="1643249" cy="7934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3208" y="19418"/>
            <a:ext cx="9144793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0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ED6FDAA-AD51-4D0A-B827-E4EE35539937}"/>
              </a:ext>
            </a:extLst>
          </p:cNvPr>
          <p:cNvSpPr txBox="1"/>
          <p:nvPr/>
        </p:nvSpPr>
        <p:spPr>
          <a:xfrm>
            <a:off x="1524001" y="1120862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What fraction of the whole is orange?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3F17779-5F33-44CB-B154-DE16E0C358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5" y="3015422"/>
            <a:ext cx="7917090" cy="8707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F83F355-81DE-4993-BEB4-FB9287FC14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6" y="3015422"/>
            <a:ext cx="1367745" cy="6878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3B70BA0-1E5B-4513-9A7A-811F2DF034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2500" y="3015422"/>
            <a:ext cx="1333501" cy="6878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D7E7A35-B0BE-430C-914C-A4963A0232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3017803"/>
            <a:ext cx="1288257" cy="6604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223EE91-11F6-4B5B-BE82-EA7AC9BC753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7748" y="3032568"/>
            <a:ext cx="1279529" cy="66043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F8D56F06-8186-4B7C-BF11-00A4E015CA8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7114" y="3033856"/>
            <a:ext cx="1279529" cy="33416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70710975-9697-40F2-9ADF-C19A489865BD}"/>
              </a:ext>
            </a:extLst>
          </p:cNvPr>
          <p:cNvSpPr/>
          <p:nvPr/>
        </p:nvSpPr>
        <p:spPr>
          <a:xfrm>
            <a:off x="4791867" y="3028123"/>
            <a:ext cx="1288257" cy="645353"/>
          </a:xfrm>
          <a:prstGeom prst="rect">
            <a:avLst/>
          </a:prstGeom>
          <a:solidFill>
            <a:srgbClr val="F3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0B119AC9-4F16-4E28-A973-7942C2E7A0B6}"/>
              </a:ext>
            </a:extLst>
          </p:cNvPr>
          <p:cNvSpPr/>
          <p:nvPr/>
        </p:nvSpPr>
        <p:spPr>
          <a:xfrm>
            <a:off x="3494882" y="3028122"/>
            <a:ext cx="1288257" cy="655200"/>
          </a:xfrm>
          <a:prstGeom prst="rect">
            <a:avLst/>
          </a:prstGeom>
          <a:solidFill>
            <a:srgbClr val="F3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B26289FD-A659-4E81-86CC-F751C381281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229"/>
          <a:stretch/>
        </p:blipFill>
        <p:spPr>
          <a:xfrm>
            <a:off x="2138704" y="2343944"/>
            <a:ext cx="7915842" cy="16748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6B146004-717D-47F5-9EC9-B2CA25774FE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67227" r="-2213"/>
          <a:stretch/>
        </p:blipFill>
        <p:spPr>
          <a:xfrm>
            <a:off x="2137456" y="2342102"/>
            <a:ext cx="8092395" cy="16748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8130837-1E77-4973-9EA9-1AEDE389B556}"/>
              </a:ext>
            </a:extLst>
          </p:cNvPr>
          <p:cNvSpPr/>
          <p:nvPr/>
        </p:nvSpPr>
        <p:spPr>
          <a:xfrm>
            <a:off x="1785258" y="2065562"/>
            <a:ext cx="8444593" cy="946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60DA4C30-976A-4B25-BB60-49526CCDAF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75350" y="4700588"/>
          <a:ext cx="241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1" imgW="241200" imgH="736560" progId="Equation.DSMT4">
                  <p:embed/>
                </p:oleObj>
              </mc:Choice>
              <mc:Fallback>
                <p:oleObj name="Equation" r:id="rId11" imgW="24120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75350" y="4700588"/>
                        <a:ext cx="2413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810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14409 0.0030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5" y="13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42657 0.0016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41" y="2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-0.56823 0.0511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4" y="254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6" grpId="0" animBg="1"/>
      <p:bldP spid="29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DB87728-8C8B-44BB-ACFF-FE7753061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34" y="2111605"/>
            <a:ext cx="7907446" cy="2700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0787" y="1420586"/>
            <a:ext cx="36086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i="1" dirty="0"/>
              <a:t>Complete the stem sentence:</a:t>
            </a:r>
          </a:p>
          <a:p>
            <a:pPr lvl="0">
              <a:defRPr/>
            </a:pPr>
            <a:r>
              <a:rPr lang="en-GB" sz="2800" i="1" dirty="0"/>
              <a:t>The whole has been divided into ____ equal parts.</a:t>
            </a:r>
          </a:p>
          <a:p>
            <a:pPr lvl="0">
              <a:defRPr/>
            </a:pPr>
            <a:r>
              <a:rPr lang="en-GB" sz="2800" i="1" dirty="0"/>
              <a:t>____ of the whole parts are shaded; that is ____ of the whole.</a:t>
            </a:r>
          </a:p>
        </p:txBody>
      </p:sp>
    </p:spTree>
    <p:extLst>
      <p:ext uri="{BB962C8B-B14F-4D97-AF65-F5344CB8AC3E}">
        <p14:creationId xmlns:p14="http://schemas.microsoft.com/office/powerpoint/2010/main" val="424432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E546A64-DCA6-4734-BEE7-3657BD32ED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3126" y="3583781"/>
            <a:ext cx="504825" cy="121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FDE139A-8FAE-45CE-9EEE-2A9D8CAAA9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58"/>
          <a:stretch/>
        </p:blipFill>
        <p:spPr>
          <a:xfrm>
            <a:off x="2322287" y="1074058"/>
            <a:ext cx="3630839" cy="2631167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C821DDFB-4329-495D-908B-42E3900E1FAC}"/>
              </a:ext>
            </a:extLst>
          </p:cNvPr>
          <p:cNvSpPr/>
          <p:nvPr/>
        </p:nvSpPr>
        <p:spPr>
          <a:xfrm>
            <a:off x="2119086" y="2569029"/>
            <a:ext cx="2919775" cy="1364342"/>
          </a:xfrm>
          <a:custGeom>
            <a:avLst/>
            <a:gdLst>
              <a:gd name="connsiteX0" fmla="*/ 464457 w 2919775"/>
              <a:gd name="connsiteY0" fmla="*/ 116114 h 1364342"/>
              <a:gd name="connsiteX1" fmla="*/ 377372 w 2919775"/>
              <a:gd name="connsiteY1" fmla="*/ 188685 h 1364342"/>
              <a:gd name="connsiteX2" fmla="*/ 159657 w 2919775"/>
              <a:gd name="connsiteY2" fmla="*/ 304800 h 1364342"/>
              <a:gd name="connsiteX3" fmla="*/ 116114 w 2919775"/>
              <a:gd name="connsiteY3" fmla="*/ 348342 h 1364342"/>
              <a:gd name="connsiteX4" fmla="*/ 101600 w 2919775"/>
              <a:gd name="connsiteY4" fmla="*/ 391885 h 1364342"/>
              <a:gd name="connsiteX5" fmla="*/ 72572 w 2919775"/>
              <a:gd name="connsiteY5" fmla="*/ 464457 h 1364342"/>
              <a:gd name="connsiteX6" fmla="*/ 58057 w 2919775"/>
              <a:gd name="connsiteY6" fmla="*/ 522514 h 1364342"/>
              <a:gd name="connsiteX7" fmla="*/ 29029 w 2919775"/>
              <a:gd name="connsiteY7" fmla="*/ 580571 h 1364342"/>
              <a:gd name="connsiteX8" fmla="*/ 0 w 2919775"/>
              <a:gd name="connsiteY8" fmla="*/ 667657 h 1364342"/>
              <a:gd name="connsiteX9" fmla="*/ 14514 w 2919775"/>
              <a:gd name="connsiteY9" fmla="*/ 1117600 h 1364342"/>
              <a:gd name="connsiteX10" fmla="*/ 58057 w 2919775"/>
              <a:gd name="connsiteY10" fmla="*/ 1146628 h 1364342"/>
              <a:gd name="connsiteX11" fmla="*/ 159657 w 2919775"/>
              <a:gd name="connsiteY11" fmla="*/ 1175657 h 1364342"/>
              <a:gd name="connsiteX12" fmla="*/ 928914 w 2919775"/>
              <a:gd name="connsiteY12" fmla="*/ 1190171 h 1364342"/>
              <a:gd name="connsiteX13" fmla="*/ 1045029 w 2919775"/>
              <a:gd name="connsiteY13" fmla="*/ 1204685 h 1364342"/>
              <a:gd name="connsiteX14" fmla="*/ 1103086 w 2919775"/>
              <a:gd name="connsiteY14" fmla="*/ 1233714 h 1364342"/>
              <a:gd name="connsiteX15" fmla="*/ 1349829 w 2919775"/>
              <a:gd name="connsiteY15" fmla="*/ 1262742 h 1364342"/>
              <a:gd name="connsiteX16" fmla="*/ 1596572 w 2919775"/>
              <a:gd name="connsiteY16" fmla="*/ 1277257 h 1364342"/>
              <a:gd name="connsiteX17" fmla="*/ 2264229 w 2919775"/>
              <a:gd name="connsiteY17" fmla="*/ 1335314 h 1364342"/>
              <a:gd name="connsiteX18" fmla="*/ 2540000 w 2919775"/>
              <a:gd name="connsiteY18" fmla="*/ 1364342 h 1364342"/>
              <a:gd name="connsiteX19" fmla="*/ 2699657 w 2919775"/>
              <a:gd name="connsiteY19" fmla="*/ 1349828 h 1364342"/>
              <a:gd name="connsiteX20" fmla="*/ 2786743 w 2919775"/>
              <a:gd name="connsiteY20" fmla="*/ 1262742 h 1364342"/>
              <a:gd name="connsiteX21" fmla="*/ 2888343 w 2919775"/>
              <a:gd name="connsiteY21" fmla="*/ 1175657 h 1364342"/>
              <a:gd name="connsiteX22" fmla="*/ 2917372 w 2919775"/>
              <a:gd name="connsiteY22" fmla="*/ 1074057 h 1364342"/>
              <a:gd name="connsiteX23" fmla="*/ 2873829 w 2919775"/>
              <a:gd name="connsiteY23" fmla="*/ 812800 h 1364342"/>
              <a:gd name="connsiteX24" fmla="*/ 2830286 w 2919775"/>
              <a:gd name="connsiteY24" fmla="*/ 769257 h 1364342"/>
              <a:gd name="connsiteX25" fmla="*/ 2757714 w 2919775"/>
              <a:gd name="connsiteY25" fmla="*/ 667657 h 1364342"/>
              <a:gd name="connsiteX26" fmla="*/ 2699657 w 2919775"/>
              <a:gd name="connsiteY26" fmla="*/ 580571 h 1364342"/>
              <a:gd name="connsiteX27" fmla="*/ 2670629 w 2919775"/>
              <a:gd name="connsiteY27" fmla="*/ 537028 h 1364342"/>
              <a:gd name="connsiteX28" fmla="*/ 2627086 w 2919775"/>
              <a:gd name="connsiteY28" fmla="*/ 435428 h 1364342"/>
              <a:gd name="connsiteX29" fmla="*/ 2612572 w 2919775"/>
              <a:gd name="connsiteY29" fmla="*/ 391885 h 1364342"/>
              <a:gd name="connsiteX30" fmla="*/ 2510972 w 2919775"/>
              <a:gd name="connsiteY30" fmla="*/ 275771 h 1364342"/>
              <a:gd name="connsiteX31" fmla="*/ 2452914 w 2919775"/>
              <a:gd name="connsiteY31" fmla="*/ 188685 h 1364342"/>
              <a:gd name="connsiteX32" fmla="*/ 2351314 w 2919775"/>
              <a:gd name="connsiteY32" fmla="*/ 58057 h 1364342"/>
              <a:gd name="connsiteX33" fmla="*/ 2307772 w 2919775"/>
              <a:gd name="connsiteY33" fmla="*/ 29028 h 1364342"/>
              <a:gd name="connsiteX34" fmla="*/ 2206172 w 2919775"/>
              <a:gd name="connsiteY34" fmla="*/ 14514 h 1364342"/>
              <a:gd name="connsiteX35" fmla="*/ 2148114 w 2919775"/>
              <a:gd name="connsiteY35" fmla="*/ 0 h 1364342"/>
              <a:gd name="connsiteX36" fmla="*/ 870857 w 2919775"/>
              <a:gd name="connsiteY36" fmla="*/ 14514 h 1364342"/>
              <a:gd name="connsiteX37" fmla="*/ 566057 w 2919775"/>
              <a:gd name="connsiteY37" fmla="*/ 43542 h 1364342"/>
              <a:gd name="connsiteX38" fmla="*/ 449943 w 2919775"/>
              <a:gd name="connsiteY38" fmla="*/ 58057 h 136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919775" h="1364342">
                <a:moveTo>
                  <a:pt x="464457" y="116114"/>
                </a:moveTo>
                <a:cubicBezTo>
                  <a:pt x="435429" y="140304"/>
                  <a:pt x="409615" y="168981"/>
                  <a:pt x="377372" y="188685"/>
                </a:cubicBezTo>
                <a:cubicBezTo>
                  <a:pt x="364935" y="196286"/>
                  <a:pt x="209550" y="263223"/>
                  <a:pt x="159657" y="304800"/>
                </a:cubicBezTo>
                <a:cubicBezTo>
                  <a:pt x="143888" y="317940"/>
                  <a:pt x="130628" y="333828"/>
                  <a:pt x="116114" y="348342"/>
                </a:cubicBezTo>
                <a:cubicBezTo>
                  <a:pt x="111276" y="362856"/>
                  <a:pt x="106972" y="377560"/>
                  <a:pt x="101600" y="391885"/>
                </a:cubicBezTo>
                <a:cubicBezTo>
                  <a:pt x="92452" y="416280"/>
                  <a:pt x="80811" y="439740"/>
                  <a:pt x="72572" y="464457"/>
                </a:cubicBezTo>
                <a:cubicBezTo>
                  <a:pt x="66264" y="483381"/>
                  <a:pt x="65061" y="503836"/>
                  <a:pt x="58057" y="522514"/>
                </a:cubicBezTo>
                <a:cubicBezTo>
                  <a:pt x="50460" y="542773"/>
                  <a:pt x="37065" y="560482"/>
                  <a:pt x="29029" y="580571"/>
                </a:cubicBezTo>
                <a:cubicBezTo>
                  <a:pt x="17665" y="608981"/>
                  <a:pt x="9676" y="638628"/>
                  <a:pt x="0" y="667657"/>
                </a:cubicBezTo>
                <a:cubicBezTo>
                  <a:pt x="4838" y="817638"/>
                  <a:pt x="-3543" y="968631"/>
                  <a:pt x="14514" y="1117600"/>
                </a:cubicBezTo>
                <a:cubicBezTo>
                  <a:pt x="16613" y="1134917"/>
                  <a:pt x="41861" y="1140150"/>
                  <a:pt x="58057" y="1146628"/>
                </a:cubicBezTo>
                <a:cubicBezTo>
                  <a:pt x="90760" y="1159709"/>
                  <a:pt x="124479" y="1173898"/>
                  <a:pt x="159657" y="1175657"/>
                </a:cubicBezTo>
                <a:cubicBezTo>
                  <a:pt x="415802" y="1188464"/>
                  <a:pt x="672495" y="1185333"/>
                  <a:pt x="928914" y="1190171"/>
                </a:cubicBezTo>
                <a:cubicBezTo>
                  <a:pt x="967619" y="1195009"/>
                  <a:pt x="1007187" y="1195225"/>
                  <a:pt x="1045029" y="1204685"/>
                </a:cubicBezTo>
                <a:cubicBezTo>
                  <a:pt x="1066020" y="1209933"/>
                  <a:pt x="1081831" y="1229666"/>
                  <a:pt x="1103086" y="1233714"/>
                </a:cubicBezTo>
                <a:cubicBezTo>
                  <a:pt x="1184438" y="1249210"/>
                  <a:pt x="1267335" y="1255463"/>
                  <a:pt x="1349829" y="1262742"/>
                </a:cubicBezTo>
                <a:cubicBezTo>
                  <a:pt x="1431900" y="1269984"/>
                  <a:pt x="1514392" y="1271387"/>
                  <a:pt x="1596572" y="1277257"/>
                </a:cubicBezTo>
                <a:cubicBezTo>
                  <a:pt x="1837509" y="1294467"/>
                  <a:pt x="2026756" y="1311567"/>
                  <a:pt x="2264229" y="1335314"/>
                </a:cubicBezTo>
                <a:lnTo>
                  <a:pt x="2540000" y="1364342"/>
                </a:lnTo>
                <a:cubicBezTo>
                  <a:pt x="2593219" y="1359504"/>
                  <a:pt x="2648023" y="1363597"/>
                  <a:pt x="2699657" y="1349828"/>
                </a:cubicBezTo>
                <a:cubicBezTo>
                  <a:pt x="2753297" y="1335524"/>
                  <a:pt x="2757544" y="1297780"/>
                  <a:pt x="2786743" y="1262742"/>
                </a:cubicBezTo>
                <a:cubicBezTo>
                  <a:pt x="2820435" y="1222313"/>
                  <a:pt x="2845634" y="1207689"/>
                  <a:pt x="2888343" y="1175657"/>
                </a:cubicBezTo>
                <a:cubicBezTo>
                  <a:pt x="2898019" y="1141790"/>
                  <a:pt x="2915697" y="1109239"/>
                  <a:pt x="2917372" y="1074057"/>
                </a:cubicBezTo>
                <a:cubicBezTo>
                  <a:pt x="2921410" y="989261"/>
                  <a:pt x="2926822" y="886991"/>
                  <a:pt x="2873829" y="812800"/>
                </a:cubicBezTo>
                <a:cubicBezTo>
                  <a:pt x="2861898" y="796097"/>
                  <a:pt x="2844800" y="783771"/>
                  <a:pt x="2830286" y="769257"/>
                </a:cubicBezTo>
                <a:cubicBezTo>
                  <a:pt x="2801617" y="683248"/>
                  <a:pt x="2836430" y="766051"/>
                  <a:pt x="2757714" y="667657"/>
                </a:cubicBezTo>
                <a:cubicBezTo>
                  <a:pt x="2735920" y="640414"/>
                  <a:pt x="2719009" y="609600"/>
                  <a:pt x="2699657" y="580571"/>
                </a:cubicBezTo>
                <a:lnTo>
                  <a:pt x="2670629" y="537028"/>
                </a:lnTo>
                <a:cubicBezTo>
                  <a:pt x="2640419" y="416195"/>
                  <a:pt x="2677204" y="535666"/>
                  <a:pt x="2627086" y="435428"/>
                </a:cubicBezTo>
                <a:cubicBezTo>
                  <a:pt x="2620244" y="421744"/>
                  <a:pt x="2620681" y="404859"/>
                  <a:pt x="2612572" y="391885"/>
                </a:cubicBezTo>
                <a:cubicBezTo>
                  <a:pt x="2583042" y="344638"/>
                  <a:pt x="2549021" y="313821"/>
                  <a:pt x="2510972" y="275771"/>
                </a:cubicBezTo>
                <a:cubicBezTo>
                  <a:pt x="2483212" y="192495"/>
                  <a:pt x="2516336" y="270227"/>
                  <a:pt x="2452914" y="188685"/>
                </a:cubicBezTo>
                <a:cubicBezTo>
                  <a:pt x="2393288" y="112024"/>
                  <a:pt x="2413750" y="110088"/>
                  <a:pt x="2351314" y="58057"/>
                </a:cubicBezTo>
                <a:cubicBezTo>
                  <a:pt x="2337913" y="46890"/>
                  <a:pt x="2324480" y="34040"/>
                  <a:pt x="2307772" y="29028"/>
                </a:cubicBezTo>
                <a:cubicBezTo>
                  <a:pt x="2275004" y="19198"/>
                  <a:pt x="2239831" y="20634"/>
                  <a:pt x="2206172" y="14514"/>
                </a:cubicBezTo>
                <a:cubicBezTo>
                  <a:pt x="2186546" y="10946"/>
                  <a:pt x="2167467" y="4838"/>
                  <a:pt x="2148114" y="0"/>
                </a:cubicBezTo>
                <a:lnTo>
                  <a:pt x="870857" y="14514"/>
                </a:lnTo>
                <a:cubicBezTo>
                  <a:pt x="768836" y="17322"/>
                  <a:pt x="667444" y="31843"/>
                  <a:pt x="566057" y="43542"/>
                </a:cubicBezTo>
                <a:cubicBezTo>
                  <a:pt x="415590" y="60904"/>
                  <a:pt x="555612" y="58057"/>
                  <a:pt x="449943" y="58057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3D2C369-7172-4744-AA60-75E5C99D0B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63"/>
          <a:stretch/>
        </p:blipFill>
        <p:spPr>
          <a:xfrm>
            <a:off x="1924051" y="2495550"/>
            <a:ext cx="3352801" cy="2933700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478AE6D-7A93-47B2-8226-2E4D9CFF29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26"/>
          <a:stretch/>
        </p:blipFill>
        <p:spPr>
          <a:xfrm>
            <a:off x="1817461" y="2495551"/>
            <a:ext cx="3630838" cy="2933701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78A3DB9-1CF2-41BA-BE2C-A2D6449F03F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6687" y="3705224"/>
            <a:ext cx="681263" cy="9683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B8EC265-8AFB-4A54-8D78-8169F641244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08"/>
          <a:stretch/>
        </p:blipFill>
        <p:spPr>
          <a:xfrm>
            <a:off x="6442077" y="3831771"/>
            <a:ext cx="3630838" cy="15974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F2D0C40-BC65-4F73-9C13-FC82A421191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3125" y="2495551"/>
            <a:ext cx="398237" cy="9616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C76789F4-FAD3-4BB6-9C7D-2D520C73D0A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88"/>
          <a:stretch/>
        </p:blipFill>
        <p:spPr>
          <a:xfrm>
            <a:off x="6351361" y="1428752"/>
            <a:ext cx="3721554" cy="17240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5229407-6069-48A7-B8FA-430F83F8EBF4}"/>
              </a:ext>
            </a:extLst>
          </p:cNvPr>
          <p:cNvSpPr/>
          <p:nvPr/>
        </p:nvSpPr>
        <p:spPr>
          <a:xfrm>
            <a:off x="3515179" y="2778044"/>
            <a:ext cx="316593" cy="738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FBAB02D-D4E3-4242-BD66-B30A7A1D5176}"/>
              </a:ext>
            </a:extLst>
          </p:cNvPr>
          <p:cNvSpPr/>
          <p:nvPr/>
        </p:nvSpPr>
        <p:spPr>
          <a:xfrm>
            <a:off x="3474584" y="4370881"/>
            <a:ext cx="316593" cy="738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49B85497-2A47-476B-9C71-2D30BEE7B942}"/>
              </a:ext>
            </a:extLst>
          </p:cNvPr>
          <p:cNvSpPr/>
          <p:nvPr/>
        </p:nvSpPr>
        <p:spPr>
          <a:xfrm>
            <a:off x="4225472" y="3093730"/>
            <a:ext cx="316593" cy="738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C3E174D-E69F-4A3E-B5C3-E8ADFB92F490}"/>
              </a:ext>
            </a:extLst>
          </p:cNvPr>
          <p:cNvSpPr/>
          <p:nvPr/>
        </p:nvSpPr>
        <p:spPr>
          <a:xfrm>
            <a:off x="4224564" y="4089052"/>
            <a:ext cx="316593" cy="738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A46A746-9A80-4035-A2AE-4982B2F417C6}"/>
              </a:ext>
            </a:extLst>
          </p:cNvPr>
          <p:cNvSpPr/>
          <p:nvPr/>
        </p:nvSpPr>
        <p:spPr>
          <a:xfrm>
            <a:off x="2783001" y="4069629"/>
            <a:ext cx="316593" cy="738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12A23A5F-6C5B-4840-8A72-6A016D96C14A}"/>
              </a:ext>
            </a:extLst>
          </p:cNvPr>
          <p:cNvSpPr/>
          <p:nvPr/>
        </p:nvSpPr>
        <p:spPr>
          <a:xfrm>
            <a:off x="2783000" y="3137102"/>
            <a:ext cx="316593" cy="738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3C3246B-F4B5-4CFC-9522-5D37FE3130F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52"/>
          <a:stretch/>
        </p:blipFill>
        <p:spPr>
          <a:xfrm>
            <a:off x="1919061" y="2495550"/>
            <a:ext cx="3529239" cy="29969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3309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7" grpId="0" animBg="1"/>
      <p:bldP spid="19" grpId="0" animBg="1"/>
      <p:bldP spid="23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DD1997A-F720-410D-8C6B-8AF8369D26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253064"/>
            <a:ext cx="7907446" cy="25238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44B2BE0-75C9-4AE8-81F6-314857568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260775"/>
            <a:ext cx="7907446" cy="34715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0E5B4FC-CC5B-445F-8137-7755CF3659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1334" y="3023419"/>
            <a:ext cx="289279" cy="77259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EB021A7-8114-4847-84AA-1B912324580A}"/>
              </a:ext>
            </a:extLst>
          </p:cNvPr>
          <p:cNvSpPr txBox="1"/>
          <p:nvPr/>
        </p:nvSpPr>
        <p:spPr>
          <a:xfrm>
            <a:off x="2142277" y="4867327"/>
            <a:ext cx="7907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The whole has been divided into 3 equal parts.</a:t>
            </a:r>
          </a:p>
          <a:p>
            <a:pPr algn="ctr"/>
            <a:r>
              <a:rPr lang="en-GB" sz="2400" dirty="0">
                <a:latin typeface="Myriad Pro" panose="020B0503030403020204" pitchFamily="34" charset="0"/>
              </a:rPr>
              <a:t>2 equal parts are shaded.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22090FD-34C7-41F2-8BE1-E8C1D91B61C3}"/>
              </a:ext>
            </a:extLst>
          </p:cNvPr>
          <p:cNvSpPr/>
          <p:nvPr/>
        </p:nvSpPr>
        <p:spPr>
          <a:xfrm>
            <a:off x="8450317" y="2233738"/>
            <a:ext cx="1229711" cy="116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4666185-5D2C-45FF-A3C1-65388F8C01F0}"/>
              </a:ext>
            </a:extLst>
          </p:cNvPr>
          <p:cNvSpPr/>
          <p:nvPr/>
        </p:nvSpPr>
        <p:spPr>
          <a:xfrm>
            <a:off x="8450317" y="3456040"/>
            <a:ext cx="1229711" cy="116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09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252FF97-8F0F-4EC0-B16F-30AFAC099F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9834" y="2483963"/>
            <a:ext cx="6495395" cy="18900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CB4B27-C439-4D6D-A90B-DB78642DFE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1333" y="3027790"/>
            <a:ext cx="289279" cy="80242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22090FD-34C7-41F2-8BE1-E8C1D91B61C3}"/>
              </a:ext>
            </a:extLst>
          </p:cNvPr>
          <p:cNvSpPr/>
          <p:nvPr/>
        </p:nvSpPr>
        <p:spPr>
          <a:xfrm>
            <a:off x="8481519" y="2209865"/>
            <a:ext cx="1229711" cy="116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4666185-5D2C-45FF-A3C1-65388F8C01F0}"/>
              </a:ext>
            </a:extLst>
          </p:cNvPr>
          <p:cNvSpPr/>
          <p:nvPr/>
        </p:nvSpPr>
        <p:spPr>
          <a:xfrm>
            <a:off x="8450317" y="3481381"/>
            <a:ext cx="1229711" cy="116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CAD5BC9-1F14-4229-BC58-967D38BE2A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8924" y="2488785"/>
            <a:ext cx="4102472" cy="18804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01586" y="1146585"/>
            <a:ext cx="73990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/>
              <a:t>The whole has been divided into four equal parts.  </a:t>
            </a:r>
            <a:endParaRPr lang="en-GB" sz="2000" dirty="0"/>
          </a:p>
          <a:p>
            <a:r>
              <a:rPr lang="en-GB" sz="2000" i="1" dirty="0"/>
              <a:t>Three of the equal parts have been shaded.</a:t>
            </a:r>
            <a:endParaRPr lang="en-GB" sz="2000" dirty="0"/>
          </a:p>
          <a:p>
            <a:r>
              <a:rPr lang="en-GB" sz="2000" i="1" dirty="0"/>
              <a:t>What does the ‘4’ represent?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3650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9DDCACA-315E-470D-8F09-8EDD17FF6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464677"/>
            <a:ext cx="7907446" cy="19286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4C8252F-0CCE-4334-9671-8724796AC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469499"/>
            <a:ext cx="7907446" cy="19190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4EE0404-DF18-4644-A11B-FDCB5436A0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3534" y="3056543"/>
            <a:ext cx="262981" cy="74444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22090FD-34C7-41F2-8BE1-E8C1D91B61C3}"/>
              </a:ext>
            </a:extLst>
          </p:cNvPr>
          <p:cNvSpPr/>
          <p:nvPr/>
        </p:nvSpPr>
        <p:spPr>
          <a:xfrm>
            <a:off x="8328678" y="2200581"/>
            <a:ext cx="1229711" cy="116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4666185-5D2C-45FF-A3C1-65388F8C01F0}"/>
              </a:ext>
            </a:extLst>
          </p:cNvPr>
          <p:cNvSpPr/>
          <p:nvPr/>
        </p:nvSpPr>
        <p:spPr>
          <a:xfrm>
            <a:off x="8591659" y="3465196"/>
            <a:ext cx="1229711" cy="116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142277" y="107727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i="1" dirty="0"/>
              <a:t>The whole has been divided into two equal parts.  </a:t>
            </a:r>
            <a:endParaRPr lang="en-GB" dirty="0"/>
          </a:p>
          <a:p>
            <a:r>
              <a:rPr lang="en-GB" i="1" dirty="0"/>
              <a:t>Two of the equal parts have been shaded.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15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AE7EBB8-5CD0-494D-B536-C08692B09E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3032049"/>
            <a:ext cx="7907446" cy="7516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DB0B25C-9AA8-41C8-B432-AF3542488A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3032049"/>
            <a:ext cx="7907446" cy="7516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B354900-6CFB-4DAD-8D02-BD75D9C233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7254" y="4643060"/>
            <a:ext cx="437493" cy="8024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4303" y="1489334"/>
            <a:ext cx="4488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/>
              <a:t>Write the fraction of the whole that is shaded.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86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AFD4B94-B781-4890-BB30-A235744FF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985413"/>
            <a:ext cx="7907446" cy="8871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2DB3153-FB08-4CDF-81BB-0C862452E929}"/>
              </a:ext>
            </a:extLst>
          </p:cNvPr>
          <p:cNvSpPr/>
          <p:nvPr/>
        </p:nvSpPr>
        <p:spPr>
          <a:xfrm>
            <a:off x="3147848" y="2538249"/>
            <a:ext cx="3137338" cy="772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F9ACB3D-7208-4819-B48C-E72877CF73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3986" y="2395362"/>
            <a:ext cx="1821200" cy="7329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19409" y="1525573"/>
            <a:ext cx="4430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/>
              <a:t>Write the fraction of the whole that is shaded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61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>
            <a:extLst>
              <a:ext uri="{FF2B5EF4-FFF2-40B4-BE49-F238E27FC236}">
                <a16:creationId xmlns="" xmlns:a16="http://schemas.microsoft.com/office/drawing/2014/main" id="{0E8F5A15-961E-4909-A8C5-C1C91D172C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75088" y="5010150"/>
          <a:ext cx="5321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4" imgW="5321160" imgH="558720" progId="Equation.DSMT4">
                  <p:embed/>
                </p:oleObj>
              </mc:Choice>
              <mc:Fallback>
                <p:oleObj name="Equation" r:id="rId4" imgW="53211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75088" y="5010150"/>
                        <a:ext cx="53213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="" xmlns:a16="http://schemas.microsoft.com/office/drawing/2014/main" id="{77390C30-3012-42FA-B454-7EFDB272D3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79825" y="4397375"/>
          <a:ext cx="5549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6" imgW="5549760" imgH="558720" progId="Equation.DSMT4">
                  <p:embed/>
                </p:oleObj>
              </mc:Choice>
              <mc:Fallback>
                <p:oleObj name="Equation" r:id="rId6" imgW="55497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79825" y="4397375"/>
                        <a:ext cx="55499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="" xmlns:a16="http://schemas.microsoft.com/office/drawing/2014/main" id="{167EE693-E04C-4F3E-A9CA-007B979E6D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8850" y="3873500"/>
          <a:ext cx="5194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8" imgW="5194080" imgH="330120" progId="Equation.DSMT4">
                  <p:embed/>
                </p:oleObj>
              </mc:Choice>
              <mc:Fallback>
                <p:oleObj name="Equation" r:id="rId8" imgW="51940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98850" y="3873500"/>
                        <a:ext cx="51943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2:2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90286178-78F5-439D-8877-4C6D3FBB99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6500" y="2368550"/>
          <a:ext cx="177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10" imgW="177480" imgH="291960" progId="Equation.DSMT4">
                  <p:embed/>
                </p:oleObj>
              </mc:Choice>
              <mc:Fallback>
                <p:oleObj name="Equation" r:id="rId10" imgW="1774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86500" y="2368550"/>
                        <a:ext cx="177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8D0FD9A-367D-45B3-9F38-C9EDA8EFAF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15" y="1179940"/>
            <a:ext cx="5112573" cy="218219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3A26DE3-8A79-45DF-91C5-A1121FF9D1FE}"/>
              </a:ext>
            </a:extLst>
          </p:cNvPr>
          <p:cNvSpPr/>
          <p:nvPr/>
        </p:nvSpPr>
        <p:spPr>
          <a:xfrm>
            <a:off x="3017036" y="4378170"/>
            <a:ext cx="531774" cy="53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5CF8FCB-E2EC-4A33-A8E4-AF3562C7FC9A}"/>
              </a:ext>
            </a:extLst>
          </p:cNvPr>
          <p:cNvSpPr/>
          <p:nvPr/>
        </p:nvSpPr>
        <p:spPr>
          <a:xfrm>
            <a:off x="3225994" y="5009539"/>
            <a:ext cx="531774" cy="53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7D302E5-AF0F-49DA-91CD-647E317A7F50}"/>
              </a:ext>
            </a:extLst>
          </p:cNvPr>
          <p:cNvSpPr txBox="1"/>
          <p:nvPr/>
        </p:nvSpPr>
        <p:spPr>
          <a:xfrm>
            <a:off x="2973930" y="4424376"/>
            <a:ext cx="640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72580D2-4A2B-41B8-8DFC-E7093D09A84E}"/>
              </a:ext>
            </a:extLst>
          </p:cNvPr>
          <p:cNvSpPr txBox="1"/>
          <p:nvPr/>
        </p:nvSpPr>
        <p:spPr>
          <a:xfrm>
            <a:off x="3180424" y="5046714"/>
            <a:ext cx="640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054C56F5-0A3B-4973-BBF5-B590BDA195B2}"/>
              </a:ext>
            </a:extLst>
          </p:cNvPr>
          <p:cNvSpPr/>
          <p:nvPr/>
        </p:nvSpPr>
        <p:spPr>
          <a:xfrm>
            <a:off x="6388101" y="4355945"/>
            <a:ext cx="197757" cy="33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CF043844-672A-4348-96AC-0C8BC6548641}"/>
              </a:ext>
            </a:extLst>
          </p:cNvPr>
          <p:cNvSpPr/>
          <p:nvPr/>
        </p:nvSpPr>
        <p:spPr>
          <a:xfrm>
            <a:off x="6362229" y="4759015"/>
            <a:ext cx="197757" cy="238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3597BA5A-A7D9-455A-95F8-A395EF5B41F0}"/>
              </a:ext>
            </a:extLst>
          </p:cNvPr>
          <p:cNvSpPr/>
          <p:nvPr/>
        </p:nvSpPr>
        <p:spPr>
          <a:xfrm>
            <a:off x="6493122" y="5015553"/>
            <a:ext cx="197757" cy="238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F1E8852B-D4EA-4C83-88BC-C1FC5F53461C}"/>
              </a:ext>
            </a:extLst>
          </p:cNvPr>
          <p:cNvSpPr/>
          <p:nvPr/>
        </p:nvSpPr>
        <p:spPr>
          <a:xfrm>
            <a:off x="6464301" y="5374965"/>
            <a:ext cx="197757" cy="238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46E36194-9679-4AA2-8265-B5FB5C47168A}"/>
              </a:ext>
            </a:extLst>
          </p:cNvPr>
          <p:cNvSpPr/>
          <p:nvPr/>
        </p:nvSpPr>
        <p:spPr>
          <a:xfrm>
            <a:off x="3097054" y="4413225"/>
            <a:ext cx="45085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273735A3-0546-4063-9A61-2C2C8B4C0D3D}"/>
              </a:ext>
            </a:extLst>
          </p:cNvPr>
          <p:cNvSpPr/>
          <p:nvPr/>
        </p:nvSpPr>
        <p:spPr>
          <a:xfrm>
            <a:off x="3260105" y="5059585"/>
            <a:ext cx="45085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Straight Connector 58">
            <a:extLst>
              <a:ext uri="{FF2B5EF4-FFF2-40B4-BE49-F238E27FC236}">
                <a16:creationId xmlns="" xmlns:a16="http://schemas.microsoft.com/office/drawing/2014/main" id="{CCB6BAC7-9056-435B-95C6-D6232AEDAB98}"/>
              </a:ext>
            </a:extLst>
          </p:cNvPr>
          <p:cNvCxnSpPr/>
          <p:nvPr/>
        </p:nvCxnSpPr>
        <p:spPr>
          <a:xfrm>
            <a:off x="6777833" y="4167981"/>
            <a:ext cx="35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AD6EB5E-36E6-4313-87C1-7B1F83B14F83}"/>
              </a:ext>
            </a:extLst>
          </p:cNvPr>
          <p:cNvSpPr txBox="1"/>
          <p:nvPr/>
        </p:nvSpPr>
        <p:spPr>
          <a:xfrm>
            <a:off x="6654586" y="3788718"/>
            <a:ext cx="640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D9F08F2-09D8-4512-8CC6-0471F17C134D}"/>
              </a:ext>
            </a:extLst>
          </p:cNvPr>
          <p:cNvSpPr/>
          <p:nvPr/>
        </p:nvSpPr>
        <p:spPr>
          <a:xfrm>
            <a:off x="6800850" y="3694718"/>
            <a:ext cx="3555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775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47" grpId="0" animBg="1"/>
      <p:bldP spid="48" grpId="0" animBg="1"/>
      <p:bldP spid="50" grpId="0" animBg="1"/>
      <p:bldP spid="52" grpId="0" animBg="1"/>
      <p:bldP spid="54" grpId="0" animBg="1"/>
      <p:bldP spid="56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4113597-B3E8-408D-8DB5-B45D287302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300" y="1088235"/>
            <a:ext cx="5112573" cy="3653621"/>
          </a:xfrm>
          <a:prstGeom prst="rect">
            <a:avLst/>
          </a:prstGeom>
        </p:spPr>
      </p:pic>
      <p:graphicFrame>
        <p:nvGraphicFramePr>
          <p:cNvPr id="40" name="Object 39">
            <a:extLst>
              <a:ext uri="{FF2B5EF4-FFF2-40B4-BE49-F238E27FC236}">
                <a16:creationId xmlns="" xmlns:a16="http://schemas.microsoft.com/office/drawing/2014/main" id="{77390C30-3012-42FA-B454-7EFDB272D3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5529487"/>
          <a:ext cx="548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5" imgW="5486400" imgH="558720" progId="Equation.DSMT4">
                  <p:embed/>
                </p:oleObj>
              </mc:Choice>
              <mc:Fallback>
                <p:oleObj name="Equation" r:id="rId5" imgW="548640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52800" y="5529487"/>
                        <a:ext cx="54864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="" xmlns:a16="http://schemas.microsoft.com/office/drawing/2014/main" id="{167EE693-E04C-4F3E-A9CA-007B979E6D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86100" y="5005612"/>
          <a:ext cx="6019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7" imgW="6019560" imgH="330120" progId="Equation.DSMT4">
                  <p:embed/>
                </p:oleObj>
              </mc:Choice>
              <mc:Fallback>
                <p:oleObj name="Equation" r:id="rId7" imgW="60195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86100" y="5005612"/>
                        <a:ext cx="60198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2:2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90286178-78F5-439D-8877-4C6D3FBB99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6500" y="2368550"/>
          <a:ext cx="177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9" imgW="177480" imgH="291960" progId="Equation.DSMT4">
                  <p:embed/>
                </p:oleObj>
              </mc:Choice>
              <mc:Fallback>
                <p:oleObj name="Equation" r:id="rId9" imgW="1774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86500" y="2368550"/>
                        <a:ext cx="177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054C56F5-0A3B-4973-BBF5-B590BDA195B2}"/>
              </a:ext>
            </a:extLst>
          </p:cNvPr>
          <p:cNvSpPr/>
          <p:nvPr/>
        </p:nvSpPr>
        <p:spPr>
          <a:xfrm>
            <a:off x="5943591" y="5488057"/>
            <a:ext cx="197757" cy="33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CF043844-672A-4348-96AC-0C8BC6548641}"/>
              </a:ext>
            </a:extLst>
          </p:cNvPr>
          <p:cNvSpPr/>
          <p:nvPr/>
        </p:nvSpPr>
        <p:spPr>
          <a:xfrm>
            <a:off x="5917718" y="5891127"/>
            <a:ext cx="311622" cy="238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="" xmlns:a16="http://schemas.microsoft.com/office/drawing/2014/main" id="{8B97F2BB-AE50-48AB-9259-6D31BAA713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16096" y="5009661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11" imgW="330120" imgH="279360" progId="Equation.DSMT4">
                  <p:embed/>
                </p:oleObj>
              </mc:Choice>
              <mc:Fallback>
                <p:oleObj name="Equation" r:id="rId11" imgW="3301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16096" y="5009661"/>
                        <a:ext cx="330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4C5EB15E-8BD7-42C0-B507-CF26744E934D}"/>
              </a:ext>
            </a:extLst>
          </p:cNvPr>
          <p:cNvCxnSpPr/>
          <p:nvPr/>
        </p:nvCxnSpPr>
        <p:spPr>
          <a:xfrm>
            <a:off x="7204076" y="5300093"/>
            <a:ext cx="35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B0636F1-83F0-476B-969E-AFF125046243}"/>
              </a:ext>
            </a:extLst>
          </p:cNvPr>
          <p:cNvSpPr/>
          <p:nvPr/>
        </p:nvSpPr>
        <p:spPr>
          <a:xfrm>
            <a:off x="7216096" y="4935530"/>
            <a:ext cx="343580" cy="33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459186" y="146032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i="1" dirty="0" err="1"/>
              <a:t>Ameera</a:t>
            </a:r>
            <a:r>
              <a:rPr lang="en-GB" i="1" dirty="0"/>
              <a:t> is measuring a plant she has grown. </a:t>
            </a:r>
          </a:p>
          <a:p>
            <a:r>
              <a:rPr lang="en-GB" i="1" dirty="0"/>
              <a:t>She uses a metre stick.</a:t>
            </a:r>
          </a:p>
          <a:p>
            <a:r>
              <a:rPr lang="en-GB" i="1" dirty="0"/>
              <a:t>What fraction of one metre does the plant measure? </a:t>
            </a:r>
          </a:p>
        </p:txBody>
      </p:sp>
    </p:spTree>
    <p:extLst>
      <p:ext uri="{BB962C8B-B14F-4D97-AF65-F5344CB8AC3E}">
        <p14:creationId xmlns:p14="http://schemas.microsoft.com/office/powerpoint/2010/main" val="55817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CCC03DA-A7BB-44FA-880F-729ECF349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078948"/>
            <a:ext cx="7907446" cy="270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ct 39">
            <a:extLst>
              <a:ext uri="{FF2B5EF4-FFF2-40B4-BE49-F238E27FC236}">
                <a16:creationId xmlns="" xmlns:a16="http://schemas.microsoft.com/office/drawing/2014/main" id="{77390C30-3012-42FA-B454-7EFDB272D3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03600" y="4992460"/>
          <a:ext cx="5384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4" imgW="5384520" imgH="558720" progId="Equation.DSMT4">
                  <p:embed/>
                </p:oleObj>
              </mc:Choice>
              <mc:Fallback>
                <p:oleObj name="Equation" r:id="rId4" imgW="538452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03600" y="4992460"/>
                        <a:ext cx="53848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="" xmlns:a16="http://schemas.microsoft.com/office/drawing/2014/main" id="{167EE693-E04C-4F3E-A9CA-007B979E6D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35350" y="4462235"/>
          <a:ext cx="5321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6" imgW="5321160" imgH="342720" progId="Equation.DSMT4">
                  <p:embed/>
                </p:oleObj>
              </mc:Choice>
              <mc:Fallback>
                <p:oleObj name="Equation" r:id="rId6" imgW="53211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35350" y="4462235"/>
                        <a:ext cx="53213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2:2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90286178-78F5-439D-8877-4C6D3FBB99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6500" y="2368550"/>
          <a:ext cx="177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Equation" r:id="rId8" imgW="177480" imgH="291960" progId="Equation.DSMT4">
                  <p:embed/>
                </p:oleObj>
              </mc:Choice>
              <mc:Fallback>
                <p:oleObj name="Equation" r:id="rId8" imgW="1774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86500" y="2368550"/>
                        <a:ext cx="177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054C56F5-0A3B-4973-BBF5-B590BDA195B2}"/>
              </a:ext>
            </a:extLst>
          </p:cNvPr>
          <p:cNvSpPr/>
          <p:nvPr/>
        </p:nvSpPr>
        <p:spPr>
          <a:xfrm>
            <a:off x="6819891" y="4951030"/>
            <a:ext cx="197757" cy="33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CF043844-672A-4348-96AC-0C8BC6548641}"/>
              </a:ext>
            </a:extLst>
          </p:cNvPr>
          <p:cNvSpPr/>
          <p:nvPr/>
        </p:nvSpPr>
        <p:spPr>
          <a:xfrm>
            <a:off x="6794018" y="5354100"/>
            <a:ext cx="311622" cy="238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="" xmlns:a16="http://schemas.microsoft.com/office/drawing/2014/main" id="{8B97F2BB-AE50-48AB-9259-6D31BAA713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15150" y="4473348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10" imgW="190440" imgH="279360" progId="Equation.DSMT4">
                  <p:embed/>
                </p:oleObj>
              </mc:Choice>
              <mc:Fallback>
                <p:oleObj name="Equation" r:id="rId10" imgW="1904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15150" y="4473348"/>
                        <a:ext cx="1905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4C5EB15E-8BD7-42C0-B507-CF26744E934D}"/>
              </a:ext>
            </a:extLst>
          </p:cNvPr>
          <p:cNvCxnSpPr/>
          <p:nvPr/>
        </p:nvCxnSpPr>
        <p:spPr>
          <a:xfrm>
            <a:off x="6842126" y="4763066"/>
            <a:ext cx="35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B0636F1-83F0-476B-969E-AFF125046243}"/>
              </a:ext>
            </a:extLst>
          </p:cNvPr>
          <p:cNvSpPr/>
          <p:nvPr/>
        </p:nvSpPr>
        <p:spPr>
          <a:xfrm>
            <a:off x="6867288" y="4411756"/>
            <a:ext cx="343580" cy="33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0E491F2-6078-4B8F-8D4F-CCF6BF330C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474864"/>
            <a:ext cx="7907446" cy="199614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B2679C57-CDF0-44EA-8772-3955DC95AD16}"/>
              </a:ext>
            </a:extLst>
          </p:cNvPr>
          <p:cNvCxnSpPr/>
          <p:nvPr/>
        </p:nvCxnSpPr>
        <p:spPr>
          <a:xfrm>
            <a:off x="4714876" y="5408867"/>
            <a:ext cx="35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>
            <a:extLst>
              <a:ext uri="{FF2B5EF4-FFF2-40B4-BE49-F238E27FC236}">
                <a16:creationId xmlns="" xmlns:a16="http://schemas.microsoft.com/office/drawing/2014/main" id="{6DE4EB8B-5ADF-43A3-A0FE-0F7283A97D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43250" y="5586185"/>
          <a:ext cx="5905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13" imgW="5905440" imgH="558720" progId="Equation.DSMT4">
                  <p:embed/>
                </p:oleObj>
              </mc:Choice>
              <mc:Fallback>
                <p:oleObj name="Equation" r:id="rId13" imgW="590544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43250" y="5586185"/>
                        <a:ext cx="59055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EA65661-3472-4C27-957D-86AB8E96A05B}"/>
              </a:ext>
            </a:extLst>
          </p:cNvPr>
          <p:cNvSpPr/>
          <p:nvPr/>
        </p:nvSpPr>
        <p:spPr>
          <a:xfrm>
            <a:off x="7111991" y="5545407"/>
            <a:ext cx="197757" cy="33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6ECAA251-EEF6-43E7-A9D6-B89AF63CDEC9}"/>
              </a:ext>
            </a:extLst>
          </p:cNvPr>
          <p:cNvSpPr/>
          <p:nvPr/>
        </p:nvSpPr>
        <p:spPr>
          <a:xfrm>
            <a:off x="7086118" y="5948477"/>
            <a:ext cx="311622" cy="238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031C2078-89DF-4244-A656-5999620829D6}"/>
              </a:ext>
            </a:extLst>
          </p:cNvPr>
          <p:cNvCxnSpPr/>
          <p:nvPr/>
        </p:nvCxnSpPr>
        <p:spPr>
          <a:xfrm>
            <a:off x="4867276" y="6000863"/>
            <a:ext cx="35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>
            <a:extLst>
              <a:ext uri="{FF2B5EF4-FFF2-40B4-BE49-F238E27FC236}">
                <a16:creationId xmlns="" xmlns:a16="http://schemas.microsoft.com/office/drawing/2014/main" id="{828FC9A6-FE24-4936-9F8F-F897A9E4B1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11713" y="5135335"/>
          <a:ext cx="177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15" imgW="177480" imgH="266400" progId="Equation.DSMT4">
                  <p:embed/>
                </p:oleObj>
              </mc:Choice>
              <mc:Fallback>
                <p:oleObj name="Equation" r:id="rId15" imgW="1774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811713" y="5135335"/>
                        <a:ext cx="1778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="" xmlns:a16="http://schemas.microsoft.com/office/drawing/2014/main" id="{1A5F1B55-3F74-4CB7-A8AE-73B9F9FACE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67288" y="5717949"/>
          <a:ext cx="177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17" imgW="177480" imgH="279360" progId="Equation.DSMT4">
                  <p:embed/>
                </p:oleObj>
              </mc:Choice>
              <mc:Fallback>
                <p:oleObj name="Equation" r:id="rId17" imgW="1774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967288" y="5717949"/>
                        <a:ext cx="177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05C617A6-A77D-4263-822C-7066D47F79B8}"/>
              </a:ext>
            </a:extLst>
          </p:cNvPr>
          <p:cNvSpPr/>
          <p:nvPr/>
        </p:nvSpPr>
        <p:spPr>
          <a:xfrm>
            <a:off x="4755229" y="5061269"/>
            <a:ext cx="343580" cy="33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520D60D7-3C2A-40C2-9F71-A4FE2A1DFECA}"/>
              </a:ext>
            </a:extLst>
          </p:cNvPr>
          <p:cNvSpPr/>
          <p:nvPr/>
        </p:nvSpPr>
        <p:spPr>
          <a:xfrm>
            <a:off x="4867276" y="5651442"/>
            <a:ext cx="343580" cy="33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37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25" grpId="0" animBg="1"/>
      <p:bldP spid="17" grpId="0" animBg="1"/>
      <p:bldP spid="18" grpId="0" animBg="1"/>
      <p:bldP spid="28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5FB8E0D-DD52-4409-AE90-F182E5D567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5" y="3124201"/>
            <a:ext cx="7917090" cy="457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F923173-9B0F-49C8-BF14-CA0F00810C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5" y="2845003"/>
            <a:ext cx="7917090" cy="1222500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="" xmlns:a16="http://schemas.microsoft.com/office/drawing/2014/main" id="{062433C5-E288-41C4-BFC8-70750684C5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5725" y="4065588"/>
          <a:ext cx="381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6" imgW="380880" imgH="736560" progId="Equation.DSMT4">
                  <p:embed/>
                </p:oleObj>
              </mc:Choice>
              <mc:Fallback>
                <p:oleObj name="Equation" r:id="rId6" imgW="38088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25725" y="4065588"/>
                        <a:ext cx="3810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="" xmlns:a16="http://schemas.microsoft.com/office/drawing/2014/main" id="{04995D71-B03C-48B7-BCFF-0DD2F39717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2188" y="1908175"/>
          <a:ext cx="381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8" imgW="380880" imgH="736560" progId="Equation.DSMT4">
                  <p:embed/>
                </p:oleObj>
              </mc:Choice>
              <mc:Fallback>
                <p:oleObj name="Equation" r:id="rId8" imgW="38088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02188" y="1908175"/>
                        <a:ext cx="3810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="" xmlns:a16="http://schemas.microsoft.com/office/drawing/2014/main" id="{06909379-D9CC-459C-BE5E-492B1F3F88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12125" y="4071938"/>
          <a:ext cx="381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10" imgW="380880" imgH="736560" progId="Equation.DSMT4">
                  <p:embed/>
                </p:oleObj>
              </mc:Choice>
              <mc:Fallback>
                <p:oleObj name="Equation" r:id="rId10" imgW="38088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112125" y="4071938"/>
                        <a:ext cx="3810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5802163" y="1263231"/>
            <a:ext cx="4252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/>
              <a:t>Write each non-unit fraction that is shaded.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51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2:6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="" xmlns:a16="http://schemas.microsoft.com/office/drawing/2014/main" id="{B9FD99AD-AD91-4BBC-ACC2-F3E0615F9D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9000" y="5441724"/>
          <a:ext cx="254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4" imgW="253800" imgH="736560" progId="Equation.DSMT4">
                  <p:embed/>
                </p:oleObj>
              </mc:Choice>
              <mc:Fallback>
                <p:oleObj name="Equation" r:id="rId4" imgW="25380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69000" y="5441724"/>
                        <a:ext cx="2540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967D6BA-7B93-4E5A-B1AB-9612BD8AA2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531" y="2050112"/>
            <a:ext cx="6007336" cy="27399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44115DE-5DA3-4DA1-ACF4-B8DFA29594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9970" y="1694251"/>
            <a:ext cx="5252060" cy="36285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00130FC-125F-404D-8BD2-264F1EA975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9970" y="1935519"/>
            <a:ext cx="4086530" cy="2986962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51A0416B-D7E1-47B9-ACDC-D25BB3A6D3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35500" y="1089165"/>
          <a:ext cx="2921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9" imgW="2920680" imgH="558720" progId="Equation.DSMT4">
                  <p:embed/>
                </p:oleObj>
              </mc:Choice>
              <mc:Fallback>
                <p:oleObj name="Equation" r:id="rId9" imgW="29206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35500" y="1089165"/>
                        <a:ext cx="29210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853871" y="276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i="1" dirty="0"/>
              <a:t>How else can I express the fraction that I have circled? </a:t>
            </a:r>
          </a:p>
        </p:txBody>
      </p:sp>
    </p:spTree>
    <p:extLst>
      <p:ext uri="{BB962C8B-B14F-4D97-AF65-F5344CB8AC3E}">
        <p14:creationId xmlns:p14="http://schemas.microsoft.com/office/powerpoint/2010/main" val="354390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99FE03C-F008-4F17-A9FB-E7EF33CDF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3091489"/>
            <a:ext cx="7907446" cy="675025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71DFF784-5157-48B1-843F-6404C4DBAB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34287" y="1209675"/>
          <a:ext cx="254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5" imgW="253800" imgH="723600" progId="Equation.DSMT4">
                  <p:embed/>
                </p:oleObj>
              </mc:Choice>
              <mc:Fallback>
                <p:oleObj name="Equation" r:id="rId5" imgW="25380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34287" y="1209675"/>
                        <a:ext cx="2540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="" xmlns:a16="http://schemas.microsoft.com/office/drawing/2014/main" id="{8D5C17FD-E346-4DC9-AC0F-5ECD8C8AED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82715" y="1198563"/>
          <a:ext cx="241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7" imgW="241200" imgH="736560" progId="Equation.DSMT4">
                  <p:embed/>
                </p:oleObj>
              </mc:Choice>
              <mc:Fallback>
                <p:oleObj name="Equation" r:id="rId7" imgW="24120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82715" y="1198563"/>
                        <a:ext cx="2413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EAA0E40-5CB0-403D-B72C-D353C9DE5781}"/>
              </a:ext>
            </a:extLst>
          </p:cNvPr>
          <p:cNvSpPr txBox="1"/>
          <p:nvPr/>
        </p:nvSpPr>
        <p:spPr>
          <a:xfrm>
            <a:off x="1524001" y="1311362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45089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03A935F-1A3D-4C0D-B6E6-25ABF1798E01}"/>
              </a:ext>
            </a:extLst>
          </p:cNvPr>
          <p:cNvSpPr txBox="1"/>
          <p:nvPr/>
        </p:nvSpPr>
        <p:spPr>
          <a:xfrm>
            <a:off x="1524001" y="1120862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Tick the matching fraction.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1BA7D8A-7388-4F1C-81B7-3344E34625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084980"/>
            <a:ext cx="7907446" cy="26880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A066D4B-C322-40CA-9FE2-0585D32315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545080"/>
            <a:ext cx="7907446" cy="16719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964E40C-1780-452B-947B-AA418EF3FD0D}"/>
              </a:ext>
            </a:extLst>
          </p:cNvPr>
          <p:cNvSpPr/>
          <p:nvPr/>
        </p:nvSpPr>
        <p:spPr>
          <a:xfrm>
            <a:off x="7298620" y="3229208"/>
            <a:ext cx="4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4400" dirty="0">
                <a:solidFill>
                  <a:srgbClr val="008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GB" sz="4400" dirty="0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34971BE-8188-4FB2-AA5C-7AD9CAA7CD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201"/>
          <a:stretch/>
        </p:blipFill>
        <p:spPr>
          <a:xfrm>
            <a:off x="2142277" y="2545080"/>
            <a:ext cx="7907446" cy="202692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CD1C9A6-F8FF-4D97-AE60-DDB60263BE34}"/>
              </a:ext>
            </a:extLst>
          </p:cNvPr>
          <p:cNvSpPr/>
          <p:nvPr/>
        </p:nvSpPr>
        <p:spPr>
          <a:xfrm>
            <a:off x="8898820" y="3234976"/>
            <a:ext cx="4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4400" dirty="0">
                <a:solidFill>
                  <a:srgbClr val="008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56631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6" grpId="0"/>
      <p:bldP spid="16" grpId="1"/>
      <p:bldP spid="16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FE5B11D-91DD-48F0-A11E-C2E7162DC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724075"/>
            <a:ext cx="7907446" cy="54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0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2F496E-D956-4218-9658-E7B181033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610" y="3429001"/>
            <a:ext cx="5112573" cy="554901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B0D3B190-240C-484C-8103-C364EC11D1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2232" y="3009994"/>
          <a:ext cx="609120" cy="39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5" imgW="406080" imgH="266400" progId="Equation.DSMT4">
                  <p:embed/>
                </p:oleObj>
              </mc:Choice>
              <mc:Fallback>
                <p:oleObj name="Equation" r:id="rId5" imgW="4060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12232" y="3009994"/>
                        <a:ext cx="609120" cy="39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="" xmlns:a16="http://schemas.microsoft.com/office/drawing/2014/main" id="{E7505A4E-2D74-4FFD-850A-40EC47FCB5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01310" y="2992620"/>
          <a:ext cx="532980" cy="419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7" imgW="355320" imgH="279360" progId="Equation.DSMT4">
                  <p:embed/>
                </p:oleObj>
              </mc:Choice>
              <mc:Fallback>
                <p:oleObj name="Equation" r:id="rId7" imgW="355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01310" y="2992620"/>
                        <a:ext cx="532980" cy="419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="" xmlns:a16="http://schemas.microsoft.com/office/drawing/2014/main" id="{F495A046-6950-4D90-98E8-ABFF903AB5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9078" y="2998970"/>
          <a:ext cx="285660" cy="419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9" imgW="190440" imgH="279360" progId="Equation.DSMT4">
                  <p:embed/>
                </p:oleObj>
              </mc:Choice>
              <mc:Fallback>
                <p:oleObj name="Equation" r:id="rId9" imgW="1904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89078" y="2998970"/>
                        <a:ext cx="285660" cy="419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="" xmlns:a16="http://schemas.microsoft.com/office/drawing/2014/main" id="{9AC8516D-B21B-4C44-B398-50968199C0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46035" y="2992620"/>
          <a:ext cx="285660" cy="39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11" imgW="190440" imgH="266400" progId="Equation.DSMT4">
                  <p:embed/>
                </p:oleObj>
              </mc:Choice>
              <mc:Fallback>
                <p:oleObj name="Equation" r:id="rId11" imgW="1904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46035" y="2992620"/>
                        <a:ext cx="285660" cy="39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126232" y="1383169"/>
            <a:ext cx="7235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Fill in the missing numerators, so that each fraction is equivalent to one whole.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33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FB5BBF3-1EFE-4CC7-BF29-CC7A596C8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955269"/>
            <a:ext cx="7907446" cy="3066546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C6813839-0756-45D4-BC78-19E40E50D931}"/>
              </a:ext>
            </a:extLst>
          </p:cNvPr>
          <p:cNvSpPr txBox="1"/>
          <p:nvPr/>
        </p:nvSpPr>
        <p:spPr>
          <a:xfrm>
            <a:off x="1523999" y="10628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Sort these numbers into the correct sorting circles: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60244FAD-CA66-4DE9-8410-DDFBC35554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33020" y="1698625"/>
          <a:ext cx="254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5" imgW="253800" imgH="723600" progId="Equation.DSMT4">
                  <p:embed/>
                </p:oleObj>
              </mc:Choice>
              <mc:Fallback>
                <p:oleObj name="Equation" r:id="rId5" imgW="25380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33020" y="1698625"/>
                        <a:ext cx="2540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="" xmlns:a16="http://schemas.microsoft.com/office/drawing/2014/main" id="{F5D84655-9DE0-4362-AD2A-100A0A40CB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37883" y="1697038"/>
          <a:ext cx="241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7" imgW="241200" imgH="736560" progId="Equation.DSMT4">
                  <p:embed/>
                </p:oleObj>
              </mc:Choice>
              <mc:Fallback>
                <p:oleObj name="Equation" r:id="rId7" imgW="24120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37883" y="1697038"/>
                        <a:ext cx="2413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="" xmlns:a16="http://schemas.microsoft.com/office/drawing/2014/main" id="{528DA4AD-60B8-4BC6-A88C-450A037B6B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3759" y="1704975"/>
          <a:ext cx="330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quation" r:id="rId9" imgW="330120" imgH="723600" progId="Equation.DSMT4">
                  <p:embed/>
                </p:oleObj>
              </mc:Choice>
              <mc:Fallback>
                <p:oleObj name="Equation" r:id="rId9" imgW="33012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93759" y="1704975"/>
                        <a:ext cx="330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="" xmlns:a16="http://schemas.microsoft.com/office/drawing/2014/main" id="{75E53C72-BE6F-43A6-A77D-836D5BE169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60308" y="1697038"/>
          <a:ext cx="228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Equation" r:id="rId11" imgW="228600" imgH="736560" progId="Equation.DSMT4">
                  <p:embed/>
                </p:oleObj>
              </mc:Choice>
              <mc:Fallback>
                <p:oleObj name="Equation" r:id="rId11" imgW="22860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60308" y="1697038"/>
                        <a:ext cx="2286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="" xmlns:a16="http://schemas.microsoft.com/office/drawing/2014/main" id="{722C3ABF-9155-444D-B00E-58BBF1310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94186" y="1703388"/>
          <a:ext cx="368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Equation" r:id="rId13" imgW="368280" imgH="736560" progId="Equation.DSMT4">
                  <p:embed/>
                </p:oleObj>
              </mc:Choice>
              <mc:Fallback>
                <p:oleObj name="Equation" r:id="rId13" imgW="36828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994186" y="1703388"/>
                        <a:ext cx="3683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="" xmlns:a16="http://schemas.microsoft.com/office/drawing/2014/main" id="{5B4CAE81-0A2D-49FE-94E5-AC7CBEBA11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25581" y="1697038"/>
          <a:ext cx="533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Equation" r:id="rId15" imgW="533160" imgH="736560" progId="Equation.DSMT4">
                  <p:embed/>
                </p:oleObj>
              </mc:Choice>
              <mc:Fallback>
                <p:oleObj name="Equation" r:id="rId15" imgW="53316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825581" y="1697038"/>
                        <a:ext cx="5334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441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-0.10139 0.39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9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37951 0.4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76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6.04985E-17 L 0.01094 0.39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0.01007 0.397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0.21025 0.3983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3" y="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-0.46563 0.3951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81" y="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AB2D1CB-7D40-4BF4-AD9B-62C3E94677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5932168" y="4362450"/>
            <a:ext cx="270511" cy="26670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8:1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BA02E6C-AC80-47BE-85EF-6F3584E4A3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749152"/>
            <a:ext cx="7907446" cy="1359696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888E6E46-947B-4B1C-A628-AAEE18B66C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40910" y="4108848"/>
          <a:ext cx="241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6" imgW="241200" imgH="736560" progId="Equation.DSMT4">
                  <p:embed/>
                </p:oleObj>
              </mc:Choice>
              <mc:Fallback>
                <p:oleObj name="Equation" r:id="rId6" imgW="24120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40910" y="4108848"/>
                        <a:ext cx="2413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="" xmlns:a16="http://schemas.microsoft.com/office/drawing/2014/main" id="{4B3FF873-7D4B-42A2-AD84-2CBD126285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34225" y="4106863"/>
          <a:ext cx="241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8" imgW="241200" imgH="736560" progId="Equation.DSMT4">
                  <p:embed/>
                </p:oleObj>
              </mc:Choice>
              <mc:Fallback>
                <p:oleObj name="Equation" r:id="rId8" imgW="24120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34225" y="4106863"/>
                        <a:ext cx="2413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432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5CA3387-A51F-408F-A042-243E22CA70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4010" y="4363448"/>
            <a:ext cx="2723983" cy="80739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8:8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B844AD6-B68C-4DA7-8187-A708E176D353}"/>
              </a:ext>
            </a:extLst>
          </p:cNvPr>
          <p:cNvSpPr txBox="1"/>
          <p:nvPr/>
        </p:nvSpPr>
        <p:spPr>
          <a:xfrm>
            <a:off x="1523999" y="10918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Method 1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on a diagram</a:t>
            </a:r>
            <a:r>
              <a:rPr lang="en-GB" sz="2400" dirty="0">
                <a:latin typeface="Myriad Pro" panose="020B0503030403020204" pitchFamily="34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EA3123-6EA5-4394-8AC2-2FFFE28487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2922" y="2640304"/>
            <a:ext cx="3326159" cy="16980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50D3650-82CE-49DB-9F50-5027518411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1853" y="2647130"/>
            <a:ext cx="1703836" cy="16413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EA2AE22-D8A0-421D-8CA2-F327BA4274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0265" y="2639986"/>
            <a:ext cx="1703836" cy="164287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5E489F1C-A7F5-44D3-A114-C439784B3A7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1" y="2647130"/>
            <a:ext cx="1701179" cy="164135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0E79312-F761-4AB1-B294-D4F6BA5C522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1" y="2639986"/>
            <a:ext cx="1809749" cy="164287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EA98325-C1D0-45A9-AC87-A0CC76BC0011}"/>
              </a:ext>
            </a:extLst>
          </p:cNvPr>
          <p:cNvSpPr/>
          <p:nvPr/>
        </p:nvSpPr>
        <p:spPr>
          <a:xfrm>
            <a:off x="5987431" y="4624800"/>
            <a:ext cx="299071" cy="470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6FBBC2D-0EED-4D32-8C12-0B20D9EF80A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5924659" y="4680313"/>
            <a:ext cx="330729" cy="26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8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60E2EED-4F54-4DCC-8AC6-854B285E6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3032049"/>
            <a:ext cx="7907446" cy="630001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1C974751-EFC8-4000-B96D-6F26B3BD575F}"/>
              </a:ext>
            </a:extLst>
          </p:cNvPr>
          <p:cNvSpPr txBox="1"/>
          <p:nvPr/>
        </p:nvSpPr>
        <p:spPr>
          <a:xfrm>
            <a:off x="4026737" y="4401472"/>
            <a:ext cx="415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3 one-tenths = three-tenths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A70E7E9-05B3-4B4D-8FAC-FA9E471DC9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3032049"/>
            <a:ext cx="7907446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6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4E704299-772D-4426-BEA3-F0488BC22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4010" y="4363448"/>
            <a:ext cx="2723983" cy="80739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12972A8C-9C91-4EA5-A13A-5B0995C38A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3020" y="4363900"/>
            <a:ext cx="2723983" cy="80739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8:8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B844AD6-B68C-4DA7-8187-A708E176D353}"/>
              </a:ext>
            </a:extLst>
          </p:cNvPr>
          <p:cNvSpPr txBox="1"/>
          <p:nvPr/>
        </p:nvSpPr>
        <p:spPr>
          <a:xfrm>
            <a:off x="1523999" y="10918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Method 1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on a diagram</a:t>
            </a:r>
            <a:r>
              <a:rPr lang="en-GB" sz="2400" dirty="0"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AC11E8FF-6A75-4F52-822E-65ACD303B724}"/>
              </a:ext>
            </a:extLst>
          </p:cNvPr>
          <p:cNvSpPr/>
          <p:nvPr/>
        </p:nvSpPr>
        <p:spPr>
          <a:xfrm>
            <a:off x="5854701" y="1640851"/>
            <a:ext cx="381000" cy="222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EA3123-6EA5-4394-8AC2-2FFFE28487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2922" y="2640304"/>
            <a:ext cx="3326159" cy="16980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50D3650-82CE-49DB-9F50-5027518411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1853" y="2647130"/>
            <a:ext cx="1703836" cy="16413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EA2AE22-D8A0-421D-8CA2-F327BA4274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0265" y="2639986"/>
            <a:ext cx="1703836" cy="164287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5E489F1C-A7F5-44D3-A114-C439784B3A7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1" y="2647130"/>
            <a:ext cx="1701179" cy="164135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0E79312-F761-4AB1-B294-D4F6BA5C522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1" y="2639986"/>
            <a:ext cx="1809749" cy="164287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EA98325-C1D0-45A9-AC87-A0CC76BC0011}"/>
              </a:ext>
            </a:extLst>
          </p:cNvPr>
          <p:cNvSpPr/>
          <p:nvPr/>
        </p:nvSpPr>
        <p:spPr>
          <a:xfrm>
            <a:off x="5987431" y="4624800"/>
            <a:ext cx="299071" cy="470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E1067C5-1874-4EE1-9C83-76FDD6A6287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2595" y="2647131"/>
            <a:ext cx="4392212" cy="1587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FF3F9FA-CD87-484A-95A9-36C4D64B5E5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1167" y="2655164"/>
            <a:ext cx="2074835" cy="16413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2FE9DC6-E25A-4E8C-9D35-EBD003082B5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2596" y="2649512"/>
            <a:ext cx="2074835" cy="16425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BBF64B7-A673-4E38-9D40-78B2DAB5B8F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051" y="2651989"/>
            <a:ext cx="2172607" cy="16413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018C34C-C80F-4768-8CAC-21A5CB2900E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394"/>
          <a:stretch/>
        </p:blipFill>
        <p:spPr>
          <a:xfrm>
            <a:off x="6096000" y="2645859"/>
            <a:ext cx="2438400" cy="164255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2FFC8ECC-C536-49F1-89C4-B6D5623A307B}"/>
              </a:ext>
            </a:extLst>
          </p:cNvPr>
          <p:cNvSpPr/>
          <p:nvPr/>
        </p:nvSpPr>
        <p:spPr>
          <a:xfrm>
            <a:off x="5949332" y="4601932"/>
            <a:ext cx="299071" cy="470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CBA6D58-1256-4795-B1F9-074F747B5FB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5924659" y="4680313"/>
            <a:ext cx="330729" cy="26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1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8:8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B844AD6-B68C-4DA7-8187-A708E176D353}"/>
              </a:ext>
            </a:extLst>
          </p:cNvPr>
          <p:cNvSpPr txBox="1"/>
          <p:nvPr/>
        </p:nvSpPr>
        <p:spPr>
          <a:xfrm>
            <a:off x="1523999" y="10968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Method 2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on a number line</a:t>
            </a:r>
            <a:r>
              <a:rPr lang="en-GB" sz="2400" dirty="0"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AC11E8FF-6A75-4F52-822E-65ACD303B724}"/>
              </a:ext>
            </a:extLst>
          </p:cNvPr>
          <p:cNvSpPr/>
          <p:nvPr/>
        </p:nvSpPr>
        <p:spPr>
          <a:xfrm>
            <a:off x="5854701" y="1640851"/>
            <a:ext cx="381000" cy="222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30E4D128-E8E8-4C7F-A80E-D5D9B4DB9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256709"/>
            <a:ext cx="7907446" cy="260367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768E1090-FE5E-4636-AF4D-F6B415F71A0B}"/>
              </a:ext>
            </a:extLst>
          </p:cNvPr>
          <p:cNvSpPr/>
          <p:nvPr/>
        </p:nvSpPr>
        <p:spPr>
          <a:xfrm>
            <a:off x="5857876" y="3990213"/>
            <a:ext cx="85725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A1BF1C39-0B30-42F7-B5C8-A8188D18212B}"/>
              </a:ext>
            </a:extLst>
          </p:cNvPr>
          <p:cNvSpPr/>
          <p:nvPr/>
        </p:nvSpPr>
        <p:spPr>
          <a:xfrm>
            <a:off x="3074195" y="3827494"/>
            <a:ext cx="5967413" cy="129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B1749A6A-9474-460D-96CB-93B289D7FF69}"/>
              </a:ext>
            </a:extLst>
          </p:cNvPr>
          <p:cNvSpPr/>
          <p:nvPr/>
        </p:nvSpPr>
        <p:spPr>
          <a:xfrm>
            <a:off x="3074195" y="3667948"/>
            <a:ext cx="5967413" cy="129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37883438-6514-455A-84F0-288BBE0D0356}"/>
              </a:ext>
            </a:extLst>
          </p:cNvPr>
          <p:cNvSpPr/>
          <p:nvPr/>
        </p:nvSpPr>
        <p:spPr>
          <a:xfrm>
            <a:off x="9074945" y="3824273"/>
            <a:ext cx="702469" cy="165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A30C81D4-C6F7-48A7-B13D-11A8A6BBE799}"/>
              </a:ext>
            </a:extLst>
          </p:cNvPr>
          <p:cNvSpPr/>
          <p:nvPr/>
        </p:nvSpPr>
        <p:spPr>
          <a:xfrm>
            <a:off x="9074945" y="3631344"/>
            <a:ext cx="702469" cy="165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1A778DC4-C5A6-4786-9F26-E3BBB49AFF6C}"/>
              </a:ext>
            </a:extLst>
          </p:cNvPr>
          <p:cNvSpPr/>
          <p:nvPr/>
        </p:nvSpPr>
        <p:spPr>
          <a:xfrm>
            <a:off x="3074195" y="2410381"/>
            <a:ext cx="5970273" cy="129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0C721619-2D5D-4502-99AD-7DDAA101B88A}"/>
              </a:ext>
            </a:extLst>
          </p:cNvPr>
          <p:cNvSpPr/>
          <p:nvPr/>
        </p:nvSpPr>
        <p:spPr>
          <a:xfrm>
            <a:off x="3074195" y="2250835"/>
            <a:ext cx="5970273" cy="129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B13793FC-593F-4B6B-BB03-9B39250CA1D7}"/>
              </a:ext>
            </a:extLst>
          </p:cNvPr>
          <p:cNvSpPr/>
          <p:nvPr/>
        </p:nvSpPr>
        <p:spPr>
          <a:xfrm>
            <a:off x="9077805" y="2407160"/>
            <a:ext cx="702469" cy="165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ED4DA639-214C-426E-906D-25C3BBAF806D}"/>
              </a:ext>
            </a:extLst>
          </p:cNvPr>
          <p:cNvSpPr/>
          <p:nvPr/>
        </p:nvSpPr>
        <p:spPr>
          <a:xfrm>
            <a:off x="9077805" y="2214231"/>
            <a:ext cx="702469" cy="165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5DCDAEED-2F9E-46B7-8E3A-1407D52D27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9200" y="2256709"/>
            <a:ext cx="50801" cy="40873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4E6639BD-D558-47DB-9287-1AA00C3AE3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3264" y="2256709"/>
            <a:ext cx="45719" cy="40873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A9468774-7DC9-45D9-9370-6A781D5AB7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5471" y="3671398"/>
            <a:ext cx="50801" cy="40873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BD034427-73CA-466E-B2EE-60C4DF3CDC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085" y="3671398"/>
            <a:ext cx="45719" cy="4087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C8BA2E0F-0E19-45C8-A932-69000E648C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2919" y="3671398"/>
            <a:ext cx="45719" cy="40873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30CE50AE-2116-41D6-A4C0-757258C8DA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072" y="2250836"/>
            <a:ext cx="50801" cy="40873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8CFAD45D-F9EA-491E-A584-FBF0D006E7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2136" y="2250836"/>
            <a:ext cx="45719" cy="40873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05F300BE-88AC-4C4F-97F8-47E41458CC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2369" y="2245144"/>
            <a:ext cx="45719" cy="40873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02BDC8A0-C3E9-46EC-AA87-CE7E8E5B62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3544" y="3671398"/>
            <a:ext cx="45719" cy="4087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F81B6EB-3801-42BC-A3DE-677665B02C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7323" y="3999308"/>
            <a:ext cx="486536" cy="733854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0C2A963A-9DFB-4ABA-A545-948197E03115}"/>
              </a:ext>
            </a:extLst>
          </p:cNvPr>
          <p:cNvSpPr/>
          <p:nvPr/>
        </p:nvSpPr>
        <p:spPr>
          <a:xfrm>
            <a:off x="7394918" y="4065132"/>
            <a:ext cx="85725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4651F37D-DBC5-44F3-B467-61BB5B6F5210}"/>
              </a:ext>
            </a:extLst>
          </p:cNvPr>
          <p:cNvSpPr/>
          <p:nvPr/>
        </p:nvSpPr>
        <p:spPr>
          <a:xfrm>
            <a:off x="6800850" y="2665444"/>
            <a:ext cx="85725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647B5C6-8C58-41C9-A425-87E06660F76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5794" y="2582196"/>
            <a:ext cx="301350" cy="80048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B91A05C-CF02-4B3D-89EA-FBE64AF5E25E}"/>
              </a:ext>
            </a:extLst>
          </p:cNvPr>
          <p:cNvSpPr/>
          <p:nvPr/>
        </p:nvSpPr>
        <p:spPr>
          <a:xfrm>
            <a:off x="6800850" y="2653878"/>
            <a:ext cx="651510" cy="670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A2722D75-228B-43F7-B96F-1C70F35AF81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3020" y="4963508"/>
            <a:ext cx="2723983" cy="80739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397F4D05-A4E9-45A3-95F6-646852676F9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5924659" y="5279921"/>
            <a:ext cx="330729" cy="26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0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8:8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48938BB-F2E4-49BF-9038-3278459F64B7}"/>
              </a:ext>
            </a:extLst>
          </p:cNvPr>
          <p:cNvSpPr txBox="1"/>
          <p:nvPr/>
        </p:nvSpPr>
        <p:spPr>
          <a:xfrm>
            <a:off x="1523999" y="10628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Method 3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verbal reasoning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graphicFrame>
        <p:nvGraphicFramePr>
          <p:cNvPr id="45" name="Object 44">
            <a:extLst>
              <a:ext uri="{FF2B5EF4-FFF2-40B4-BE49-F238E27FC236}">
                <a16:creationId xmlns="" xmlns:a16="http://schemas.microsoft.com/office/drawing/2014/main" id="{5147E214-452A-49C7-9611-60C16B4EEE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91100" y="2335213"/>
          <a:ext cx="2209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4" imgW="2209680" imgH="558720" progId="Equation.DSMT4">
                  <p:embed/>
                </p:oleObj>
              </mc:Choice>
              <mc:Fallback>
                <p:oleObj name="Equation" r:id="rId4" imgW="22096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91100" y="2335213"/>
                        <a:ext cx="22098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="" xmlns:a16="http://schemas.microsoft.com/office/drawing/2014/main" id="{85AFDFCD-16FB-4DFD-8D9C-7B57C50EBC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92688" y="3151188"/>
          <a:ext cx="2209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6" imgW="2209680" imgH="558720" progId="Equation.DSMT4">
                  <p:embed/>
                </p:oleObj>
              </mc:Choice>
              <mc:Fallback>
                <p:oleObj name="Equation" r:id="rId6" imgW="22096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92688" y="3151188"/>
                        <a:ext cx="22098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="" xmlns:a16="http://schemas.microsoft.com/office/drawing/2014/main" id="{CF295B82-516E-4B89-9F3F-393966A697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2450" y="3963988"/>
          <a:ext cx="3467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8" imgW="3466800" imgH="558720" progId="Equation.DSMT4">
                  <p:embed/>
                </p:oleObj>
              </mc:Choice>
              <mc:Fallback>
                <p:oleObj name="Equation" r:id="rId8" imgW="346680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62450" y="3963988"/>
                        <a:ext cx="34671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C081A50D-1956-4638-B1C0-89ED4CEBED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43288" y="4632325"/>
          <a:ext cx="5308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10" imgW="5308560" imgH="558720" progId="Equation.DSMT4">
                  <p:embed/>
                </p:oleObj>
              </mc:Choice>
              <mc:Fallback>
                <p:oleObj name="Equation" r:id="rId10" imgW="53085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43288" y="4632325"/>
                        <a:ext cx="53086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86124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0E7DA74-E505-4E77-9B85-13A00AAB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8:13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="" xmlns:a16="http://schemas.microsoft.com/office/drawing/2014/main" id="{F15C9607-FF7A-429E-AA08-694061583DF5}"/>
              </a:ext>
            </a:extLst>
          </p:cNvPr>
          <p:cNvSpPr txBox="1">
            <a:spLocks/>
          </p:cNvSpPr>
          <p:nvPr/>
        </p:nvSpPr>
        <p:spPr>
          <a:xfrm>
            <a:off x="3790948" y="-10874"/>
            <a:ext cx="4686302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/>
              <a:t>Extension answer</a:t>
            </a:r>
            <a:endParaRPr lang="en-US" dirty="0">
              <a:solidFill>
                <a:srgbClr val="3875A1"/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7BCE48AC-CC33-450A-AE1C-B9FFE8AE2D6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414933" y="899213"/>
          <a:ext cx="77597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4" imgW="7759440" imgH="2082600" progId="Equation.DSMT4">
                  <p:embed/>
                </p:oleObj>
              </mc:Choice>
              <mc:Fallback>
                <p:oleObj name="Equation" r:id="rId4" imgW="7759440" imgH="20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4933" y="899213"/>
                        <a:ext cx="7759700" cy="208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F2226B7-A229-4B56-9CDE-D1269578EE0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4075" y="3424561"/>
            <a:ext cx="1363850" cy="280568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84261F90-5A2F-42F2-AA2D-6D32B785640F}"/>
              </a:ext>
            </a:extLst>
          </p:cNvPr>
          <p:cNvSpPr/>
          <p:nvPr/>
        </p:nvSpPr>
        <p:spPr>
          <a:xfrm>
            <a:off x="6952343" y="5355776"/>
            <a:ext cx="275771" cy="159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0415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888"/>
          <a:stretch/>
        </p:blipFill>
        <p:spPr>
          <a:xfrm>
            <a:off x="461962" y="600075"/>
            <a:ext cx="4810125" cy="29622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9" y="3940881"/>
            <a:ext cx="5005388" cy="2917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637" y="3562349"/>
            <a:ext cx="524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2. Copy the shapes then shade to match the fractions.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42887" y="230743"/>
            <a:ext cx="5029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. Write what fraction is shaded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5474" y="119062"/>
            <a:ext cx="4752975" cy="4391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58450" y="230743"/>
            <a:ext cx="15716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3. Draw the number lines (ensure equal measure between divides) Draw an arrow to mark where the fraction would sit.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13066"/>
          <a:stretch/>
        </p:blipFill>
        <p:spPr>
          <a:xfrm>
            <a:off x="5705474" y="4621768"/>
            <a:ext cx="5162553" cy="2114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15636" y="4214813"/>
            <a:ext cx="11620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4. Write down the letters of the shapes with 1/3 shaded.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20871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6" y="147637"/>
            <a:ext cx="4673183" cy="3367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136" y="285750"/>
            <a:ext cx="3571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4048"/>
          <a:stretch/>
        </p:blipFill>
        <p:spPr>
          <a:xfrm>
            <a:off x="143457" y="4224339"/>
            <a:ext cx="5062539" cy="18049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136" y="3914775"/>
            <a:ext cx="4673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6. What fractions can you see? Write the fraction for each shape.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675" y="470416"/>
            <a:ext cx="5567363" cy="54763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00675" y="470416"/>
            <a:ext cx="41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3743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GB" dirty="0" smtClean="0"/>
              <a:t>Extension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148" y="2114550"/>
            <a:ext cx="9667548" cy="264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00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0842850-1918-4A29-8021-1D37E34A8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5" y="3352799"/>
            <a:ext cx="7917090" cy="3678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10615D7-104B-4072-9236-BA675A8220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6" y="3720663"/>
            <a:ext cx="3958545" cy="283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2824D12-8141-4470-BD1B-5605572B83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6" y="3352800"/>
            <a:ext cx="1253445" cy="3678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57ED509-1506-48E1-B658-5A9FA1C1C7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08"/>
          <a:stretch/>
        </p:blipFill>
        <p:spPr>
          <a:xfrm>
            <a:off x="2695576" y="2809876"/>
            <a:ext cx="695325" cy="542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CCE3913-324B-4089-B1E6-603AFB7A67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0900" y="3352799"/>
            <a:ext cx="676275" cy="3678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3253558-07CA-439F-816D-70869E8755B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08"/>
          <a:stretch/>
        </p:blipFill>
        <p:spPr>
          <a:xfrm>
            <a:off x="3457575" y="2809875"/>
            <a:ext cx="527050" cy="5429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680457F-913F-46C6-9A53-4E3DFC6D9CD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174" y="3352799"/>
            <a:ext cx="676276" cy="3678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85C121D-F487-4482-BF77-B7579CFBA8D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08"/>
          <a:stretch/>
        </p:blipFill>
        <p:spPr>
          <a:xfrm>
            <a:off x="3984622" y="2809875"/>
            <a:ext cx="676277" cy="5429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A7D7142-B5B7-4F77-8EA7-7D863E86AEC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3447" y="3352797"/>
            <a:ext cx="676277" cy="3678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B67DD265-EE68-4331-8589-C407C055A85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08"/>
          <a:stretch/>
        </p:blipFill>
        <p:spPr>
          <a:xfrm>
            <a:off x="4765675" y="2809873"/>
            <a:ext cx="571496" cy="54292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94F290D-7A3D-4D5F-891C-C34F1E8A615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9719" y="3352793"/>
            <a:ext cx="676281" cy="3678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6207C99-6635-440A-8B2F-E97EFC23D5D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08"/>
          <a:stretch/>
        </p:blipFill>
        <p:spPr>
          <a:xfrm>
            <a:off x="5441948" y="2809869"/>
            <a:ext cx="593725" cy="54292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9128EFB1-B7C0-4D04-947B-71714133E52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989" y="3352793"/>
            <a:ext cx="676281" cy="3678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8C80895A-942C-4B4F-A6D3-E4C8EBC0811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08"/>
          <a:stretch/>
        </p:blipFill>
        <p:spPr>
          <a:xfrm>
            <a:off x="6118220" y="2809869"/>
            <a:ext cx="593726" cy="54292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2EE5660-1EA9-4306-96C3-A9A7E8D511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082" y="3352793"/>
            <a:ext cx="676281" cy="36786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D46F246B-0FC2-4BA2-93D8-78CABF724E91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08"/>
          <a:stretch/>
        </p:blipFill>
        <p:spPr>
          <a:xfrm>
            <a:off x="6832585" y="2809869"/>
            <a:ext cx="555633" cy="54292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90816738-AD42-4862-806E-8FE0EC087B8E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5350" y="3352793"/>
            <a:ext cx="673093" cy="36786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094FCBBA-81FD-483D-9C22-E7310A4CB58F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08"/>
          <a:stretch/>
        </p:blipFill>
        <p:spPr>
          <a:xfrm>
            <a:off x="7506942" y="2809869"/>
            <a:ext cx="527051" cy="54292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8A4D0A3C-02E5-4EE6-AFD7-47B7DD3F63B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8442" y="3352785"/>
            <a:ext cx="679452" cy="36786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D32E1C80-67A5-4D62-A3D0-233F6D6C6E5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08"/>
          <a:stretch/>
        </p:blipFill>
        <p:spPr>
          <a:xfrm>
            <a:off x="8159714" y="2809861"/>
            <a:ext cx="555633" cy="54292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C3C2EDD7-6D9F-4C15-90F5-740EC9B4A56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1523" y="3352785"/>
            <a:ext cx="704872" cy="36786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32853187-6F24-4E15-9010-7286EE2BC666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08"/>
          <a:stretch/>
        </p:blipFill>
        <p:spPr>
          <a:xfrm>
            <a:off x="8805488" y="2809861"/>
            <a:ext cx="582951" cy="5429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11947" y="4343401"/>
            <a:ext cx="2784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many tenths of a metre?</a:t>
            </a:r>
          </a:p>
        </p:txBody>
      </p:sp>
    </p:spTree>
    <p:extLst>
      <p:ext uri="{BB962C8B-B14F-4D97-AF65-F5344CB8AC3E}">
        <p14:creationId xmlns:p14="http://schemas.microsoft.com/office/powerpoint/2010/main" val="276383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A4E3588-C0AB-43F6-9E59-E13E142FDF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8170" y="2984247"/>
            <a:ext cx="7955663" cy="11232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8CAF78C-92E4-405D-908B-21A566A522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6" y="2436557"/>
            <a:ext cx="2739345" cy="203384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4316148-487F-4CAC-A323-789CCBF4534F}"/>
              </a:ext>
            </a:extLst>
          </p:cNvPr>
          <p:cNvSpPr txBox="1"/>
          <p:nvPr/>
        </p:nvSpPr>
        <p:spPr>
          <a:xfrm>
            <a:off x="2307911" y="4401472"/>
            <a:ext cx="757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3 one-tenths of a kg = three-tenths of a kg</a:t>
            </a:r>
          </a:p>
        </p:txBody>
      </p:sp>
    </p:spTree>
    <p:extLst>
      <p:ext uri="{BB962C8B-B14F-4D97-AF65-F5344CB8AC3E}">
        <p14:creationId xmlns:p14="http://schemas.microsoft.com/office/powerpoint/2010/main" val="5275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65E9B45-C94E-4E31-96DE-AFD293167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3009855"/>
            <a:ext cx="7907446" cy="597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B85A0C4-403E-4618-83D4-7AA6B61176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5" y="2996718"/>
            <a:ext cx="7917090" cy="4322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ED6FDAA-AD51-4D0A-B827-E4EE35539937}"/>
              </a:ext>
            </a:extLst>
          </p:cNvPr>
          <p:cNvSpPr txBox="1"/>
          <p:nvPr/>
        </p:nvSpPr>
        <p:spPr>
          <a:xfrm>
            <a:off x="2307910" y="1120862"/>
            <a:ext cx="757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How many equal parts?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32734EE-F18A-4DA1-A969-908B389D1509}"/>
              </a:ext>
            </a:extLst>
          </p:cNvPr>
          <p:cNvSpPr/>
          <p:nvPr/>
        </p:nvSpPr>
        <p:spPr>
          <a:xfrm>
            <a:off x="3352801" y="798287"/>
            <a:ext cx="5457371" cy="1132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4C1C259-85DC-4D67-A7B9-F36E0D1A8754}"/>
              </a:ext>
            </a:extLst>
          </p:cNvPr>
          <p:cNvSpPr txBox="1"/>
          <p:nvPr/>
        </p:nvSpPr>
        <p:spPr>
          <a:xfrm>
            <a:off x="2307910" y="1115746"/>
            <a:ext cx="757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How many parts are shaded?</a:t>
            </a:r>
          </a:p>
        </p:txBody>
      </p:sp>
    </p:spTree>
    <p:extLst>
      <p:ext uri="{BB962C8B-B14F-4D97-AF65-F5344CB8AC3E}">
        <p14:creationId xmlns:p14="http://schemas.microsoft.com/office/powerpoint/2010/main" val="82603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ED6FDAA-AD51-4D0A-B827-E4EE35539937}"/>
              </a:ext>
            </a:extLst>
          </p:cNvPr>
          <p:cNvSpPr txBox="1"/>
          <p:nvPr/>
        </p:nvSpPr>
        <p:spPr>
          <a:xfrm>
            <a:off x="2307910" y="1120862"/>
            <a:ext cx="757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How many equal parts?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32734EE-F18A-4DA1-A969-908B389D1509}"/>
              </a:ext>
            </a:extLst>
          </p:cNvPr>
          <p:cNvSpPr/>
          <p:nvPr/>
        </p:nvSpPr>
        <p:spPr>
          <a:xfrm>
            <a:off x="3352801" y="798287"/>
            <a:ext cx="5457371" cy="1132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4C1C259-85DC-4D67-A7B9-F36E0D1A8754}"/>
              </a:ext>
            </a:extLst>
          </p:cNvPr>
          <p:cNvSpPr txBox="1"/>
          <p:nvPr/>
        </p:nvSpPr>
        <p:spPr>
          <a:xfrm>
            <a:off x="2307910" y="1115746"/>
            <a:ext cx="757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How many parts are shaded?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DE9891E-3095-4649-BCFE-FB5CD04F8D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5" y="2597687"/>
            <a:ext cx="7917090" cy="31394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E642079-80C6-4813-B997-CF87AA1A4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606603"/>
            <a:ext cx="7907446" cy="313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0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ED6FDAA-AD51-4D0A-B827-E4EE35539937}"/>
              </a:ext>
            </a:extLst>
          </p:cNvPr>
          <p:cNvSpPr txBox="1"/>
          <p:nvPr/>
        </p:nvSpPr>
        <p:spPr>
          <a:xfrm>
            <a:off x="2307910" y="1120862"/>
            <a:ext cx="757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Describe the fraction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B6E15A9-CEA1-4CB0-BC3C-34C4783D9F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5" y="2547809"/>
            <a:ext cx="7917090" cy="31893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5BBB731-B931-4A89-A142-2BE3789DD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547686"/>
            <a:ext cx="7907446" cy="332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6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3.3 Non-unit fractions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ED6FDAA-AD51-4D0A-B827-E4EE35539937}"/>
              </a:ext>
            </a:extLst>
          </p:cNvPr>
          <p:cNvSpPr txBox="1"/>
          <p:nvPr/>
        </p:nvSpPr>
        <p:spPr>
          <a:xfrm>
            <a:off x="1524001" y="1120862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What fraction of the whole window will need new window panes?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E3BE4F3-0BF7-4B64-9412-DB372DC611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55" y="2551966"/>
            <a:ext cx="7917090" cy="33725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02AE5BF-7BF8-485B-8A44-06FB402661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2608" y="2669422"/>
            <a:ext cx="2837793" cy="220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8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1040</Words>
  <Application>Microsoft Office PowerPoint</Application>
  <PresentationFormat>Widescreen</PresentationFormat>
  <Paragraphs>168</Paragraphs>
  <Slides>36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Myriad Pro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Martin</dc:creator>
  <cp:lastModifiedBy>Andrew Martin</cp:lastModifiedBy>
  <cp:revision>5</cp:revision>
  <dcterms:created xsi:type="dcterms:W3CDTF">2021-02-08T13:49:04Z</dcterms:created>
  <dcterms:modified xsi:type="dcterms:W3CDTF">2021-02-08T14:32:23Z</dcterms:modified>
</cp:coreProperties>
</file>