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9" r:id="rId3"/>
    <p:sldId id="280" r:id="rId4"/>
    <p:sldId id="283" r:id="rId5"/>
    <p:sldId id="282" r:id="rId6"/>
    <p:sldId id="300" r:id="rId7"/>
    <p:sldId id="290" r:id="rId8"/>
    <p:sldId id="301" r:id="rId9"/>
    <p:sldId id="302" r:id="rId10"/>
    <p:sldId id="298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0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6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6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5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21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7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0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1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1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EAA-A84A-4199-B2C5-CEB9DE74167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43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CEEAA-A84A-4199-B2C5-CEB9DE74167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F9FC1-2789-4F76-9429-4E2926AD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9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785" y="1078523"/>
            <a:ext cx="8581292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Thursday 4</a:t>
            </a:r>
            <a:r>
              <a:rPr lang="en-GB" sz="5400" u="sng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</a:t>
            </a:r>
            <a:r>
              <a:rPr lang="en-GB" sz="54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54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54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February</a:t>
            </a:r>
            <a:endParaRPr kumimoji="0" lang="en-GB" sz="5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English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WALT:</a:t>
            </a:r>
            <a:r>
              <a:rPr kumimoji="0" lang="en-GB" sz="54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Plan our non-chronological report </a:t>
            </a:r>
            <a:endParaRPr kumimoji="0" lang="en-GB" sz="5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37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0"/>
            <a:ext cx="9401578" cy="6731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4873" y="1326524"/>
            <a:ext cx="293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Truth </a:t>
            </a:r>
            <a:r>
              <a:rPr lang="en-GB" dirty="0"/>
              <a:t>A</a:t>
            </a:r>
            <a:r>
              <a:rPr lang="en-GB" dirty="0" smtClean="0"/>
              <a:t>bout Lava </a:t>
            </a:r>
            <a:r>
              <a:rPr lang="en-GB" dirty="0"/>
              <a:t>T</a:t>
            </a:r>
            <a:r>
              <a:rPr lang="en-GB" dirty="0" smtClean="0"/>
              <a:t>rolls.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34873" y="1695855"/>
            <a:ext cx="575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Raging creatures. Torment cattle. Here’s the truth.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34873" y="2389168"/>
            <a:ext cx="575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Surprisingly, Gigantic, colossal, crumbling legs, ape-like amber arms.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34872" y="3365827"/>
            <a:ext cx="575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Furthermore, Volcanic cities, underneath the earth’s crust – correct temperature. Drink lava. 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792827" y="4428471"/>
            <a:ext cx="575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hot food. Coal from the fireplace. In addition to this, Fireworks, metal from ovens.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792827" y="5580063"/>
            <a:ext cx="575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Finally, Dance </a:t>
            </a:r>
            <a:r>
              <a:rPr lang="en-GB" dirty="0" smtClean="0"/>
              <a:t>to rock music and play air guitar. Ash clouds come from their 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30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4" y="55957"/>
            <a:ext cx="5055092" cy="6731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4707"/>
          <a:stretch/>
        </p:blipFill>
        <p:spPr>
          <a:xfrm>
            <a:off x="5454338" y="55957"/>
            <a:ext cx="5217822" cy="163947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46326"/>
              </p:ext>
            </p:extLst>
          </p:nvPr>
        </p:nvGraphicFramePr>
        <p:xfrm>
          <a:off x="8259961" y="905470"/>
          <a:ext cx="3768725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725">
                  <a:extLst>
                    <a:ext uri="{9D8B030D-6E8A-4147-A177-3AD203B41FA5}">
                      <a16:colId xmlns:a16="http://schemas.microsoft.com/office/drawing/2014/main" xmlns="" val="2179008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 Rounded MT Bold" panose="020F0704030504030204" pitchFamily="34" charset="0"/>
                        </a:rPr>
                        <a:t>Toolkit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1496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Rounded MT Bold" panose="020F0704030504030204" pitchFamily="34" charset="0"/>
                        </a:rPr>
                        <a:t>Adjectives with a comma between - </a:t>
                      </a:r>
                      <a:r>
                        <a:rPr lang="en-GB" sz="1600" dirty="0" smtClean="0">
                          <a:latin typeface="Segoe Script" panose="030B0504020000000003" pitchFamily="66" charset="0"/>
                        </a:rPr>
                        <a:t>colossal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Segoe Script" panose="030B0504020000000003" pitchFamily="66" charset="0"/>
                        </a:rPr>
                        <a:t>,</a:t>
                      </a:r>
                      <a:r>
                        <a:rPr lang="en-GB" sz="1600" dirty="0" smtClean="0">
                          <a:latin typeface="Segoe Script" panose="030B0504020000000003" pitchFamily="66" charset="0"/>
                        </a:rPr>
                        <a:t> crumbling legs</a:t>
                      </a:r>
                      <a:endParaRPr lang="en-GB" sz="1600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GB" sz="1600" dirty="0" smtClean="0"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1600" dirty="0" smtClean="0">
                          <a:latin typeface="Arial Rounded MT Bold" panose="020F0704030504030204" pitchFamily="34" charset="0"/>
                        </a:rPr>
                        <a:t>Alliteration -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Segoe Script" panose="030B0504020000000003" pitchFamily="66" charset="0"/>
                        </a:rPr>
                        <a:t>b</a:t>
                      </a:r>
                      <a:r>
                        <a:rPr lang="en-GB" sz="1600" dirty="0" smtClean="0">
                          <a:latin typeface="Segoe Script" panose="030B0504020000000003" pitchFamily="66" charset="0"/>
                        </a:rPr>
                        <a:t>right,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Segoe Script" panose="030B0504020000000003" pitchFamily="66" charset="0"/>
                        </a:rPr>
                        <a:t>b</a:t>
                      </a:r>
                      <a:r>
                        <a:rPr lang="en-GB" sz="1600" dirty="0" smtClean="0">
                          <a:latin typeface="Segoe Script" panose="030B0504020000000003" pitchFamily="66" charset="0"/>
                        </a:rPr>
                        <a:t>ulbous eyes</a:t>
                      </a:r>
                      <a:r>
                        <a:rPr lang="en-GB" sz="1600" baseline="0" dirty="0" smtClean="0">
                          <a:latin typeface="Segoe Script" panose="030B0504020000000003" pitchFamily="66" charset="0"/>
                        </a:rPr>
                        <a:t>   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Segoe Script" panose="030B0504020000000003" pitchFamily="66" charset="0"/>
                        </a:rPr>
                        <a:t>h</a:t>
                      </a:r>
                      <a:r>
                        <a:rPr lang="en-GB" sz="1600" dirty="0" smtClean="0">
                          <a:latin typeface="Segoe Script" panose="030B0504020000000003" pitchFamily="66" charset="0"/>
                        </a:rPr>
                        <a:t>uge,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Segoe Script" panose="030B0504020000000003" pitchFamily="66" charset="0"/>
                        </a:rPr>
                        <a:t>h</a:t>
                      </a:r>
                      <a:r>
                        <a:rPr lang="en-GB" sz="1600" dirty="0" smtClean="0">
                          <a:latin typeface="Segoe Script" panose="030B0504020000000003" pitchFamily="66" charset="0"/>
                        </a:rPr>
                        <a:t>airy ears</a:t>
                      </a:r>
                    </a:p>
                    <a:p>
                      <a:endParaRPr lang="en-GB" sz="1600" dirty="0" smtClean="0"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1600" dirty="0" smtClean="0">
                          <a:latin typeface="Arial Rounded MT Bold" panose="020F0704030504030204" pitchFamily="34" charset="0"/>
                        </a:rPr>
                        <a:t>Sentence of 3 - </a:t>
                      </a:r>
                      <a:r>
                        <a:rPr lang="en-GB" sz="1600" dirty="0" smtClean="0">
                          <a:latin typeface="Segoe Script" panose="030B0504020000000003" pitchFamily="66" charset="0"/>
                        </a:rPr>
                        <a:t>The troll has wicked eyes, a hooked nose and terrible breath.</a:t>
                      </a:r>
                      <a:endParaRPr lang="en-GB" sz="1600" dirty="0">
                        <a:latin typeface="Segoe Script" panose="030B05040200000000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364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Sometimes,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Additionally,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Furthermore,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In addition,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Also,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2463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Interestingly,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Surprisingly,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Amazingly,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3064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86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79" y="509286"/>
            <a:ext cx="9004365" cy="558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7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" y="147179"/>
            <a:ext cx="11155332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7" y="547285"/>
            <a:ext cx="10183646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0"/>
            <a:ext cx="865568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77"/>
          <a:stretch/>
        </p:blipFill>
        <p:spPr>
          <a:xfrm>
            <a:off x="589973" y="0"/>
            <a:ext cx="8268854" cy="3992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973" y="4422015"/>
            <a:ext cx="844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What else do you think trolls like to eat?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Think about food you really like or dislike. Tell me your sentence. Don’t forget to start with – In addition,… Furthermore,… or Additionally,…</a:t>
            </a:r>
            <a:endParaRPr lang="en-GB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4942" y="752354"/>
            <a:ext cx="237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Game 1 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Add on Adverbs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2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325" y="285750"/>
            <a:ext cx="580477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The Truth about Lava Trolls</a:t>
            </a:r>
          </a:p>
          <a:p>
            <a:endParaRPr lang="en-GB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Many people believe that Lava Trolls are raging creatures that torment cattle and villagers. However, this is far from the truth. Here is the truth about Lava Monsters.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What do Lava 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Trolls </a:t>
            </a:r>
            <a:r>
              <a:rPr lang="en-GB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Look like?</a:t>
            </a:r>
          </a:p>
          <a:p>
            <a:endParaRPr lang="en-GB" dirty="0" smtClean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Like the Fire Beast, Lava Monsters are gigantic. The adult Lava Monster has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colossal, crumbling </a:t>
            </a:r>
            <a:r>
              <a:rPr lang="en-GB" dirty="0" smtClean="0">
                <a:latin typeface="Arial Rounded MT Bold" panose="020F0704030504030204" pitchFamily="34" charset="0"/>
              </a:rPr>
              <a:t>boulders for legs,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ape-like, amber</a:t>
            </a:r>
            <a:r>
              <a:rPr lang="en-GB" dirty="0" smtClean="0">
                <a:latin typeface="Arial Rounded MT Bold" panose="020F0704030504030204" pitchFamily="34" charset="0"/>
              </a:rPr>
              <a:t> arms and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muscular, flaming </a:t>
            </a:r>
            <a:r>
              <a:rPr lang="en-GB" dirty="0" smtClean="0">
                <a:latin typeface="Arial Rounded MT Bold" panose="020F0704030504030204" pitchFamily="34" charset="0"/>
              </a:rPr>
              <a:t>shoulders.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Where do Lava Trolls live?</a:t>
            </a:r>
          </a:p>
          <a:p>
            <a:endParaRPr lang="en-GB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Lava Trolls are usually found near volcanic cities like Hekla and </a:t>
            </a:r>
            <a:r>
              <a:rPr lang="en-GB" dirty="0">
                <a:latin typeface="Arial Rounded MT Bold" panose="020F0704030504030204" pitchFamily="34" charset="0"/>
              </a:rPr>
              <a:t>L</a:t>
            </a:r>
            <a:r>
              <a:rPr lang="en-GB" dirty="0" smtClean="0">
                <a:latin typeface="Arial Rounded MT Bold" panose="020F0704030504030204" pitchFamily="34" charset="0"/>
              </a:rPr>
              <a:t>aki in Iceland</a:t>
            </a:r>
            <a:r>
              <a:rPr lang="en-GB" dirty="0">
                <a:latin typeface="Arial Rounded MT Bold" panose="020F0704030504030204" pitchFamily="34" charset="0"/>
              </a:rPr>
              <a:t>. </a:t>
            </a:r>
            <a:r>
              <a:rPr lang="en-GB" dirty="0" smtClean="0">
                <a:latin typeface="Arial Rounded MT Bold" panose="020F0704030504030204" pitchFamily="34" charset="0"/>
              </a:rPr>
              <a:t>Their habitat is underneath </a:t>
            </a:r>
            <a:r>
              <a:rPr lang="en-GB" dirty="0">
                <a:latin typeface="Arial Rounded MT Bold" panose="020F0704030504030204" pitchFamily="34" charset="0"/>
              </a:rPr>
              <a:t>the earth’s </a:t>
            </a:r>
            <a:r>
              <a:rPr lang="en-GB" dirty="0" smtClean="0">
                <a:latin typeface="Arial Rounded MT Bold" panose="020F0704030504030204" pitchFamily="34" charset="0"/>
              </a:rPr>
              <a:t>crust where they bathe </a:t>
            </a:r>
            <a:r>
              <a:rPr lang="en-GB" dirty="0">
                <a:latin typeface="Arial Rounded MT Bold" panose="020F0704030504030204" pitchFamily="34" charset="0"/>
              </a:rPr>
              <a:t>in the </a:t>
            </a:r>
            <a:r>
              <a:rPr lang="en-GB" dirty="0" smtClean="0">
                <a:latin typeface="Arial Rounded MT Bold" panose="020F0704030504030204" pitchFamily="34" charset="0"/>
              </a:rPr>
              <a:t>scorching lava. This </a:t>
            </a:r>
            <a:r>
              <a:rPr lang="en-GB" dirty="0">
                <a:latin typeface="Arial Rounded MT Bold" panose="020F0704030504030204" pitchFamily="34" charset="0"/>
              </a:rPr>
              <a:t>environment allows </a:t>
            </a:r>
            <a:r>
              <a:rPr lang="en-GB" dirty="0" smtClean="0">
                <a:latin typeface="Arial Rounded MT Bold" panose="020F0704030504030204" pitchFamily="34" charset="0"/>
              </a:rPr>
              <a:t>their body </a:t>
            </a:r>
            <a:r>
              <a:rPr lang="en-GB" dirty="0">
                <a:latin typeface="Arial Rounded MT Bold" panose="020F0704030504030204" pitchFamily="34" charset="0"/>
              </a:rPr>
              <a:t>to stay at the correct temperature and also allows </a:t>
            </a:r>
            <a:r>
              <a:rPr lang="en-GB" dirty="0" smtClean="0">
                <a:latin typeface="Arial Rounded MT Bold" panose="020F0704030504030204" pitchFamily="34" charset="0"/>
              </a:rPr>
              <a:t>them </a:t>
            </a:r>
            <a:r>
              <a:rPr lang="en-GB" dirty="0">
                <a:latin typeface="Arial Rounded MT Bold" panose="020F0704030504030204" pitchFamily="34" charset="0"/>
              </a:rPr>
              <a:t>to drink the lava when </a:t>
            </a:r>
            <a:r>
              <a:rPr lang="en-GB" dirty="0" smtClean="0">
                <a:latin typeface="Arial Rounded MT Bold" panose="020F0704030504030204" pitchFamily="34" charset="0"/>
              </a:rPr>
              <a:t>thirsty</a:t>
            </a:r>
            <a:r>
              <a:rPr lang="en-GB" dirty="0">
                <a:latin typeface="Arial Rounded MT Bold" panose="020F0704030504030204" pitchFamily="34" charset="0"/>
              </a:rPr>
              <a:t>. </a:t>
            </a:r>
            <a:endParaRPr lang="en-GB" dirty="0" smtClean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3026" y="507500"/>
            <a:ext cx="57054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What do Lava Trolls eat?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During </a:t>
            </a:r>
            <a:r>
              <a:rPr lang="en-GB" dirty="0">
                <a:latin typeface="Arial Rounded MT Bold" panose="020F0704030504030204" pitchFamily="34" charset="0"/>
              </a:rPr>
              <a:t>the summer months, </a:t>
            </a:r>
            <a:r>
              <a:rPr lang="en-GB" dirty="0" smtClean="0">
                <a:latin typeface="Arial Rounded MT Bold" panose="020F0704030504030204" pitchFamily="34" charset="0"/>
              </a:rPr>
              <a:t>Lava Trolls enjoy eating all types of hot food. They mostly feast </a:t>
            </a:r>
            <a:r>
              <a:rPr lang="en-GB" dirty="0">
                <a:latin typeface="Arial Rounded MT Bold" panose="020F0704030504030204" pitchFamily="34" charset="0"/>
              </a:rPr>
              <a:t>on a variety of </a:t>
            </a:r>
            <a:r>
              <a:rPr lang="en-GB" dirty="0" smtClean="0">
                <a:latin typeface="Arial Rounded MT Bold" panose="020F0704030504030204" pitchFamily="34" charset="0"/>
              </a:rPr>
              <a:t>hot objects.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Sometimes, </a:t>
            </a:r>
            <a:r>
              <a:rPr lang="en-GB" dirty="0" smtClean="0">
                <a:latin typeface="Arial Rounded MT Bold" panose="020F0704030504030204" pitchFamily="34" charset="0"/>
              </a:rPr>
              <a:t>they eat coal </a:t>
            </a:r>
            <a:r>
              <a:rPr lang="en-GB" dirty="0">
                <a:latin typeface="Arial Rounded MT Bold" panose="020F0704030504030204" pitchFamily="34" charset="0"/>
              </a:rPr>
              <a:t>from fire </a:t>
            </a:r>
            <a:r>
              <a:rPr lang="en-GB" dirty="0" smtClean="0">
                <a:latin typeface="Arial Rounded MT Bold" panose="020F0704030504030204" pitchFamily="34" charset="0"/>
              </a:rPr>
              <a:t>places. They reach down </a:t>
            </a:r>
            <a:r>
              <a:rPr lang="en-GB" dirty="0">
                <a:latin typeface="Arial Rounded MT Bold" panose="020F0704030504030204" pitchFamily="34" charset="0"/>
              </a:rPr>
              <a:t>chimneys and </a:t>
            </a:r>
            <a:r>
              <a:rPr lang="en-GB" dirty="0" smtClean="0">
                <a:latin typeface="Arial Rounded MT Bold" panose="020F0704030504030204" pitchFamily="34" charset="0"/>
              </a:rPr>
              <a:t>scoop </a:t>
            </a:r>
            <a:r>
              <a:rPr lang="en-GB" dirty="0">
                <a:latin typeface="Arial Rounded MT Bold" panose="020F0704030504030204" pitchFamily="34" charset="0"/>
              </a:rPr>
              <a:t>it up with </a:t>
            </a:r>
            <a:r>
              <a:rPr lang="en-GB" dirty="0" smtClean="0">
                <a:latin typeface="Arial Rounded MT Bold" panose="020F0704030504030204" pitchFamily="34" charset="0"/>
              </a:rPr>
              <a:t>their </a:t>
            </a:r>
            <a:r>
              <a:rPr lang="en-GB" dirty="0">
                <a:latin typeface="Arial Rounded MT Bold" panose="020F0704030504030204" pitchFamily="34" charset="0"/>
              </a:rPr>
              <a:t>huge claws</a:t>
            </a:r>
            <a:r>
              <a:rPr lang="en-GB" dirty="0" smtClean="0">
                <a:latin typeface="Arial Rounded MT Bold" panose="020F0704030504030204" pitchFamily="34" charset="0"/>
              </a:rPr>
              <a:t>.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Additionally,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dirty="0" smtClean="0">
                <a:latin typeface="Arial Rounded MT Bold" panose="020F0704030504030204" pitchFamily="34" charset="0"/>
              </a:rPr>
              <a:t>when there are fireworks they will catch them in mid-air and eat them like sweets.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Furthermore,</a:t>
            </a:r>
            <a:r>
              <a:rPr lang="en-GB" dirty="0" smtClean="0">
                <a:latin typeface="Arial Rounded MT Bold" panose="020F0704030504030204" pitchFamily="34" charset="0"/>
              </a:rPr>
              <a:t> during the night they will search for metal parts especially oven parts in recycling centres. </a:t>
            </a:r>
          </a:p>
          <a:p>
            <a:endParaRPr lang="en-GB" b="1" dirty="0">
              <a:latin typeface="Arial Rounded MT Bold" panose="020F0704030504030204" pitchFamily="34" charset="0"/>
            </a:endParaRPr>
          </a:p>
          <a:p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Did you know?</a:t>
            </a:r>
          </a:p>
          <a:p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Surprisingly,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GB" dirty="0" smtClean="0">
                <a:latin typeface="Arial Rounded MT Bold" panose="020F0704030504030204" pitchFamily="34" charset="0"/>
              </a:rPr>
              <a:t>Lava Trolls like to dance</a:t>
            </a:r>
            <a:r>
              <a:rPr lang="en-GB" dirty="0">
                <a:latin typeface="Arial Rounded MT Bold" panose="020F0704030504030204" pitchFamily="34" charset="0"/>
              </a:rPr>
              <a:t>. </a:t>
            </a:r>
            <a:r>
              <a:rPr lang="en-GB" dirty="0" smtClean="0">
                <a:latin typeface="Arial Rounded MT Bold" panose="020F0704030504030204" pitchFamily="34" charset="0"/>
              </a:rPr>
              <a:t>They especially enjoy rock music and like to stomp their feet in time to the music and play air guitar.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Interestingly,</a:t>
            </a:r>
            <a:r>
              <a:rPr lang="en-GB" dirty="0" smtClean="0">
                <a:latin typeface="Arial Rounded MT Bold" panose="020F0704030504030204" pitchFamily="34" charset="0"/>
              </a:rPr>
              <a:t> </a:t>
            </a:r>
            <a:r>
              <a:rPr lang="en-GB" dirty="0">
                <a:latin typeface="Arial Rounded MT Bold" panose="020F0704030504030204" pitchFamily="34" charset="0"/>
              </a:rPr>
              <a:t>they heat up with </a:t>
            </a:r>
            <a:r>
              <a:rPr lang="en-GB" dirty="0" smtClean="0">
                <a:latin typeface="Arial Rounded MT Bold" panose="020F0704030504030204" pitchFamily="34" charset="0"/>
              </a:rPr>
              <a:t>excitement and produce </a:t>
            </a:r>
            <a:r>
              <a:rPr lang="en-GB" dirty="0">
                <a:latin typeface="Arial Rounded MT Bold" panose="020F0704030504030204" pitchFamily="34" charset="0"/>
              </a:rPr>
              <a:t>ash clouds from </a:t>
            </a:r>
            <a:r>
              <a:rPr lang="en-GB" dirty="0" smtClean="0">
                <a:latin typeface="Arial Rounded MT Bold" panose="020F0704030504030204" pitchFamily="34" charset="0"/>
              </a:rPr>
              <a:t>their ears.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Sadly,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dirty="0" smtClean="0">
                <a:latin typeface="Arial Rounded MT Bold" panose="020F0704030504030204" pitchFamily="34" charset="0"/>
              </a:rPr>
              <a:t>the noise on </a:t>
            </a:r>
            <a:r>
              <a:rPr lang="en-GB" dirty="0">
                <a:latin typeface="Arial Rounded MT Bold" panose="020F0704030504030204" pitchFamily="34" charset="0"/>
              </a:rPr>
              <a:t>the ground </a:t>
            </a:r>
            <a:r>
              <a:rPr lang="en-GB" dirty="0" smtClean="0">
                <a:latin typeface="Arial Rounded MT Bold" panose="020F0704030504030204" pitchFamily="34" charset="0"/>
              </a:rPr>
              <a:t>irritates those Lava Trolls </a:t>
            </a:r>
            <a:r>
              <a:rPr lang="en-GB" smtClean="0">
                <a:latin typeface="Arial Rounded MT Bold" panose="020F0704030504030204" pitchFamily="34" charset="0"/>
              </a:rPr>
              <a:t>playing chess underground</a:t>
            </a:r>
            <a:r>
              <a:rPr lang="en-GB" dirty="0" smtClean="0">
                <a:latin typeface="Arial Rounded MT Bold" panose="020F0704030504030204" pitchFamily="34" charset="0"/>
              </a:rPr>
              <a:t>. 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0" y="457200"/>
            <a:ext cx="10789600" cy="5439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44942" y="752354"/>
            <a:ext cx="237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Game 2 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Sentence of 3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6" y="106732"/>
            <a:ext cx="4915586" cy="5649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42" y="106732"/>
            <a:ext cx="3191320" cy="2581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1514" y="3217762"/>
            <a:ext cx="568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Let’s have a look at some of your adjectives from Tuesday. Does anyone recognise these?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47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498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Comic Sans MS</vt:lpstr>
      <vt:lpstr>Segoe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 Thomas</dc:creator>
  <cp:lastModifiedBy>Vicky 2. Sanderson</cp:lastModifiedBy>
  <cp:revision>112</cp:revision>
  <dcterms:created xsi:type="dcterms:W3CDTF">2021-01-08T16:41:42Z</dcterms:created>
  <dcterms:modified xsi:type="dcterms:W3CDTF">2021-02-03T11:54:05Z</dcterms:modified>
</cp:coreProperties>
</file>