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94" r:id="rId3"/>
    <p:sldId id="305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7" r:id="rId20"/>
    <p:sldId id="309" r:id="rId21"/>
    <p:sldId id="326" r:id="rId22"/>
    <p:sldId id="325" r:id="rId23"/>
    <p:sldId id="308" r:id="rId24"/>
    <p:sldId id="267" r:id="rId25"/>
  </p:sldIdLst>
  <p:sldSz cx="9144000" cy="6858000" type="screen4x3"/>
  <p:notesSz cx="6858000" cy="9144000"/>
  <p:embeddedFontLst>
    <p:embeddedFont>
      <p:font typeface="Twinkl SemiBold" charset="0"/>
      <p:bold r:id="rId28"/>
    </p:embeddedFont>
    <p:embeddedFont>
      <p:font typeface="Twinkl" panose="020B0604020202020204" charset="0"/>
      <p:regular r:id="rId29"/>
      <p:bold r:id="rId30"/>
    </p:embeddedFont>
    <p:embeddedFont>
      <p:font typeface="Tuffy-TTF" panose="020B0603060100000000" charset="0"/>
      <p:regular r:id="rId31"/>
      <p:bold r:id="rId32"/>
      <p:italic r:id="rId33"/>
      <p:boldItalic r:id="rId3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7E"/>
    <a:srgbClr val="DE1E5A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31/05/2020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31/05/2020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tiff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7"/>
          <a:stretch/>
        </p:blipFill>
        <p:spPr>
          <a:xfrm>
            <a:off x="3522349" y="2196616"/>
            <a:ext cx="2089776" cy="41703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0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897467"/>
            <a:ext cx="7651432" cy="8756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Mr Adams has hidden some 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around the school playground. Can you help the children to find them?</a:t>
            </a:r>
          </a:p>
        </p:txBody>
      </p:sp>
      <p:grpSp>
        <p:nvGrpSpPr>
          <p:cNvPr id="21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22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24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266058"/>
            <a:ext cx="5310419" cy="807541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Children could draw a picture of the words as they find them.</a:t>
            </a:r>
          </a:p>
        </p:txBody>
      </p:sp>
      <p:sp>
        <p:nvSpPr>
          <p:cNvPr id="25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6531472" y="4182465"/>
            <a:ext cx="284162" cy="2841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778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1800"/>
            <a:ext cx="8220074" cy="5960533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17" name="applied"/>
          <p:cNvSpPr txBox="1"/>
          <p:nvPr/>
        </p:nvSpPr>
        <p:spPr>
          <a:xfrm rot="1800000">
            <a:off x="6814637" y="1193878"/>
            <a:ext cx="136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applied</a:t>
            </a:r>
          </a:p>
        </p:txBody>
      </p:sp>
      <p:sp>
        <p:nvSpPr>
          <p:cNvPr id="21" name="playground overlay"/>
          <p:cNvSpPr/>
          <p:nvPr/>
        </p:nvSpPr>
        <p:spPr>
          <a:xfrm>
            <a:off x="457201" y="1397657"/>
            <a:ext cx="8220074" cy="4908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5" name="pie"/>
          <p:cNvSpPr txBox="1"/>
          <p:nvPr/>
        </p:nvSpPr>
        <p:spPr>
          <a:xfrm>
            <a:off x="518567" y="1455488"/>
            <a:ext cx="65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pie</a:t>
            </a:r>
          </a:p>
        </p:txBody>
      </p:sp>
      <p:sp>
        <p:nvSpPr>
          <p:cNvPr id="10" name="skies"/>
          <p:cNvSpPr txBox="1"/>
          <p:nvPr/>
        </p:nvSpPr>
        <p:spPr>
          <a:xfrm>
            <a:off x="982810" y="2901038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skies</a:t>
            </a:r>
          </a:p>
        </p:txBody>
      </p:sp>
      <p:sp>
        <p:nvSpPr>
          <p:cNvPr id="14" name="cried"/>
          <p:cNvSpPr txBox="1"/>
          <p:nvPr/>
        </p:nvSpPr>
        <p:spPr>
          <a:xfrm>
            <a:off x="2968404" y="4066350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fried</a:t>
            </a:r>
          </a:p>
        </p:txBody>
      </p:sp>
      <p:sp>
        <p:nvSpPr>
          <p:cNvPr id="15" name="lied"/>
          <p:cNvSpPr txBox="1"/>
          <p:nvPr/>
        </p:nvSpPr>
        <p:spPr>
          <a:xfrm>
            <a:off x="4874406" y="1429481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lied</a:t>
            </a:r>
          </a:p>
        </p:txBody>
      </p:sp>
      <p:sp>
        <p:nvSpPr>
          <p:cNvPr id="16" name="shied"/>
          <p:cNvSpPr txBox="1"/>
          <p:nvPr/>
        </p:nvSpPr>
        <p:spPr>
          <a:xfrm>
            <a:off x="2172135" y="5638691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flies</a:t>
            </a:r>
            <a:endParaRPr lang="en-GB" sz="2800" dirty="0"/>
          </a:p>
        </p:txBody>
      </p:sp>
      <p:sp>
        <p:nvSpPr>
          <p:cNvPr id="19" name="supplies"/>
          <p:cNvSpPr txBox="1"/>
          <p:nvPr/>
        </p:nvSpPr>
        <p:spPr>
          <a:xfrm>
            <a:off x="6130383" y="3989528"/>
            <a:ext cx="149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supplies</a:t>
            </a:r>
          </a:p>
        </p:txBody>
      </p:sp>
      <p:pic>
        <p:nvPicPr>
          <p:cNvPr id="2" name="Cone fro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88" y="5126726"/>
            <a:ext cx="1162994" cy="1157822"/>
          </a:xfrm>
          <a:prstGeom prst="rect">
            <a:avLst/>
          </a:prstGeom>
        </p:spPr>
      </p:pic>
      <p:pic>
        <p:nvPicPr>
          <p:cNvPr id="20" name="Cone bac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9" y="3819293"/>
            <a:ext cx="915253" cy="911183"/>
          </a:xfrm>
          <a:prstGeom prst="rect">
            <a:avLst/>
          </a:prstGeom>
        </p:spPr>
      </p:pic>
      <p:pic>
        <p:nvPicPr>
          <p:cNvPr id="6" name="footb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75" y="4066350"/>
            <a:ext cx="775796" cy="773463"/>
          </a:xfrm>
          <a:prstGeom prst="rect">
            <a:avLst/>
          </a:prstGeom>
        </p:spPr>
      </p:pic>
      <p:sp>
        <p:nvSpPr>
          <p:cNvPr id="22" name="School"/>
          <p:cNvSpPr/>
          <p:nvPr/>
        </p:nvSpPr>
        <p:spPr>
          <a:xfrm>
            <a:off x="1304544" y="679704"/>
            <a:ext cx="3966971" cy="2872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necktie"/>
          <p:cNvSpPr txBox="1"/>
          <p:nvPr/>
        </p:nvSpPr>
        <p:spPr>
          <a:xfrm>
            <a:off x="4541520" y="457030"/>
            <a:ext cx="136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necktie</a:t>
            </a:r>
          </a:p>
        </p:txBody>
      </p:sp>
      <p:pic>
        <p:nvPicPr>
          <p:cNvPr id="7" name="Clou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93" y="469289"/>
            <a:ext cx="1418926" cy="796509"/>
          </a:xfrm>
          <a:prstGeom prst="rect">
            <a:avLst/>
          </a:prstGeom>
        </p:spPr>
      </p:pic>
      <p:sp>
        <p:nvSpPr>
          <p:cNvPr id="23" name="object 18"/>
          <p:cNvSpPr/>
          <p:nvPr/>
        </p:nvSpPr>
        <p:spPr>
          <a:xfrm>
            <a:off x="541019" y="1772411"/>
            <a:ext cx="542925" cy="262255"/>
          </a:xfrm>
          <a:custGeom>
            <a:avLst/>
            <a:gdLst/>
            <a:ahLst/>
            <a:cxnLst/>
            <a:rect l="l" t="t" r="r" b="b"/>
            <a:pathLst>
              <a:path w="542925" h="262255">
                <a:moveTo>
                  <a:pt x="0" y="0"/>
                </a:moveTo>
                <a:lnTo>
                  <a:pt x="542543" y="0"/>
                </a:lnTo>
                <a:lnTo>
                  <a:pt x="542543" y="262127"/>
                </a:lnTo>
                <a:lnTo>
                  <a:pt x="0" y="262127"/>
                </a:lnTo>
                <a:lnTo>
                  <a:pt x="0" y="0"/>
                </a:lnTo>
                <a:close/>
              </a:path>
            </a:pathLst>
          </a:custGeom>
          <a:solidFill>
            <a:srgbClr val="44506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6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10086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8472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8472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185 L -0.06006 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1.11111E-6 -0.082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11233 0.002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7083 0.001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0156 -0.069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5" grpId="0"/>
      <p:bldP spid="5" grpId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7" y="2638898"/>
            <a:ext cx="1268284" cy="3630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27" y="2647353"/>
            <a:ext cx="1268284" cy="3584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6" y="2671997"/>
            <a:ext cx="1268284" cy="354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05" y="2712494"/>
            <a:ext cx="1242425" cy="3549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 err="1">
                <a:latin typeface="+mn-lt"/>
              </a:rPr>
              <a:t>ie</a:t>
            </a:r>
            <a:r>
              <a:rPr lang="en-GB" altLang="en-US" dirty="0"/>
              <a:t> Letter Collect</a:t>
            </a:r>
          </a:p>
        </p:txBody>
      </p:sp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0" y="1473200"/>
            <a:ext cx="7782529" cy="10668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The children are playing a game. They are racing to collect letters to make an </a:t>
            </a:r>
            <a:r>
              <a:rPr lang="en-US" b="1" dirty="0" err="1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 word to match the picture. Can you help to find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winkl" pitchFamily="50" charset="0"/>
              </a:rPr>
              <a:t>the right letters?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0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430867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" name="Oval 19"/>
          <p:cNvSpPr/>
          <p:nvPr/>
        </p:nvSpPr>
        <p:spPr>
          <a:xfrm>
            <a:off x="5758657" y="246320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58657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Oval 21"/>
          <p:cNvSpPr/>
          <p:nvPr/>
        </p:nvSpPr>
        <p:spPr>
          <a:xfrm>
            <a:off x="3991505" y="246320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3" name="Oval 22"/>
          <p:cNvSpPr/>
          <p:nvPr/>
        </p:nvSpPr>
        <p:spPr>
          <a:xfrm>
            <a:off x="1430867" y="247953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3"/>
            <a:ext cx="1522748" cy="3962400"/>
          </a:xfrm>
          <a:prstGeom prst="rect">
            <a:avLst/>
          </a:prstGeom>
        </p:spPr>
      </p:pic>
      <p:grpSp>
        <p:nvGrpSpPr>
          <p:cNvPr id="24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8150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3039 -0.2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9531 0.08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4636 -0.2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1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1430867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58657" y="246320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" name="Oval 20"/>
          <p:cNvSpPr/>
          <p:nvPr/>
        </p:nvSpPr>
        <p:spPr>
          <a:xfrm>
            <a:off x="5758657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3991505" y="246320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1430867" y="247953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3"/>
            <a:ext cx="1522747" cy="396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8" name="Oval 17"/>
          <p:cNvSpPr/>
          <p:nvPr/>
        </p:nvSpPr>
        <p:spPr>
          <a:xfrm>
            <a:off x="3991505" y="878624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7" name="Oval 26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1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4983 0.0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27778 -0.231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15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14219 0.3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1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1" animBg="1"/>
      <p:bldP spid="2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1281498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" name="Oval 19"/>
          <p:cNvSpPr/>
          <p:nvPr/>
        </p:nvSpPr>
        <p:spPr>
          <a:xfrm>
            <a:off x="4703380" y="268415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76774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2" name="Oval 21"/>
          <p:cNvSpPr/>
          <p:nvPr/>
        </p:nvSpPr>
        <p:spPr>
          <a:xfrm>
            <a:off x="1281498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81498" y="270802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4"/>
            <a:ext cx="1522747" cy="3962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8" name="Oval 17"/>
          <p:cNvSpPr/>
          <p:nvPr/>
        </p:nvSpPr>
        <p:spPr>
          <a:xfrm>
            <a:off x="3110972" y="270802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7" name="Oval 26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0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24722 0.3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1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2783 0.34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171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2275 0.0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3110972" y="4631267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4703380" y="268415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4776774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81498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4"/>
            <a:ext cx="1522746" cy="3962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8" name="Oval 17"/>
          <p:cNvSpPr/>
          <p:nvPr/>
        </p:nvSpPr>
        <p:spPr>
          <a:xfrm>
            <a:off x="3110972" y="270802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0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8055 0.034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1158 0.34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1546 -0.2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2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3110972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Oval 19"/>
          <p:cNvSpPr/>
          <p:nvPr/>
        </p:nvSpPr>
        <p:spPr>
          <a:xfrm>
            <a:off x="4810297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1" name="Oval 20"/>
          <p:cNvSpPr/>
          <p:nvPr/>
        </p:nvSpPr>
        <p:spPr>
          <a:xfrm>
            <a:off x="4810297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5"/>
            <a:ext cx="1522746" cy="3962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8" name="Oval 17"/>
          <p:cNvSpPr/>
          <p:nvPr/>
        </p:nvSpPr>
        <p:spPr>
          <a:xfrm>
            <a:off x="1319069" y="270802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7" name="Oval 16"/>
          <p:cNvSpPr/>
          <p:nvPr/>
        </p:nvSpPr>
        <p:spPr>
          <a:xfrm>
            <a:off x="1332636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Oval 18"/>
          <p:cNvSpPr/>
          <p:nvPr/>
        </p:nvSpPr>
        <p:spPr>
          <a:xfrm>
            <a:off x="3110972" y="273473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" name="Oval 22"/>
          <p:cNvSpPr/>
          <p:nvPr/>
        </p:nvSpPr>
        <p:spPr>
          <a:xfrm>
            <a:off x="6532854" y="69033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2" name="Oval 21"/>
          <p:cNvSpPr/>
          <p:nvPr/>
        </p:nvSpPr>
        <p:spPr>
          <a:xfrm>
            <a:off x="1281498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5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40469 -0.2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-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44566 0.34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1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1077 -0.22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1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1528 0.3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6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5435 0.33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166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18" grpId="0" animBg="1"/>
      <p:bldP spid="17" grpId="0" animBg="1"/>
      <p:bldP spid="19" grpId="0" animBg="1"/>
      <p:bldP spid="23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Oval 1"/>
          <p:cNvSpPr/>
          <p:nvPr/>
        </p:nvSpPr>
        <p:spPr>
          <a:xfrm>
            <a:off x="3110972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4810297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7" y="2274915"/>
            <a:ext cx="1522745" cy="3962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8" name="Oval 17"/>
          <p:cNvSpPr/>
          <p:nvPr/>
        </p:nvSpPr>
        <p:spPr>
          <a:xfrm>
            <a:off x="1319069" y="2708026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7" name="Oval 16"/>
          <p:cNvSpPr/>
          <p:nvPr/>
        </p:nvSpPr>
        <p:spPr>
          <a:xfrm>
            <a:off x="1332636" y="4499472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Oval 18"/>
          <p:cNvSpPr/>
          <p:nvPr/>
        </p:nvSpPr>
        <p:spPr>
          <a:xfrm>
            <a:off x="3110972" y="2734735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Oval 22"/>
          <p:cNvSpPr/>
          <p:nvPr/>
        </p:nvSpPr>
        <p:spPr>
          <a:xfrm>
            <a:off x="6532854" y="69033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Oval 26"/>
          <p:cNvSpPr/>
          <p:nvPr/>
        </p:nvSpPr>
        <p:spPr>
          <a:xfrm>
            <a:off x="4807976" y="2761631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810297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Oval 21"/>
          <p:cNvSpPr/>
          <p:nvPr/>
        </p:nvSpPr>
        <p:spPr>
          <a:xfrm>
            <a:off x="1281498" y="666469"/>
            <a:ext cx="1151466" cy="11514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i</a:t>
            </a:r>
            <a:endParaRPr lang="en-GB" sz="44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9" name="Oval 2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3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8924 -0.2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4566 -0.224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12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0746 0.03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24132 0.337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16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7466 0.3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3333 0.33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8" grpId="0" animBg="1"/>
      <p:bldP spid="17" grpId="0" animBg="1"/>
      <p:bldP spid="19" grpId="0" animBg="1"/>
      <p:bldP spid="23" grpId="0" animBg="1"/>
      <p:bldP spid="27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11" y="2655181"/>
            <a:ext cx="904218" cy="2588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60" y="2687964"/>
            <a:ext cx="904218" cy="2555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7" y="2712608"/>
            <a:ext cx="904218" cy="253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78" y="2699237"/>
            <a:ext cx="885782" cy="2530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" y="2212216"/>
            <a:ext cx="1054855" cy="30310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45" y="2212216"/>
            <a:ext cx="986559" cy="303106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5415238"/>
            <a:ext cx="7920880" cy="822073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The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ildren collected the c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ds just in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time before </a:t>
            </a:r>
            <a:r>
              <a:rPr lang="en-US" sz="2000" dirty="0" err="1">
                <a:solidFill>
                  <a:srgbClr val="807E7E"/>
                </a:solidFill>
                <a:latin typeface="Twinkl" pitchFamily="50" charset="0"/>
              </a:rPr>
              <a:t>Mr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Adams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blew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the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whistle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 They all st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d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where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they were, hu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ff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and pu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ff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12" name="oy">
            <a:extLst>
              <a:ext uri="{FF2B5EF4-FFF2-40B4-BE49-F238E27FC236}">
                <a16:creationId xmlns:a16="http://schemas.microsoft.com/office/drawing/2014/main" id="{BB6FA850-8F52-4C6A-B8C8-0F02945C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042" y="2898366"/>
            <a:ext cx="1454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8800" b="1" dirty="0"/>
              <a:t>oy</a:t>
            </a:r>
            <a:endParaRPr lang="en-GB" altLang="en-US" sz="13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863180" y="1017498"/>
            <a:ext cx="6262587" cy="57159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7" name="sh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28" name="c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114" name="w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13" y="336512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would</a:t>
            </a:r>
          </a:p>
        </p:txBody>
      </p:sp>
      <p:sp>
        <p:nvSpPr>
          <p:cNvPr id="115" name="wan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59811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chemeClr val="tx1"/>
                </a:solidFill>
              </a:rPr>
              <a:t>want</a:t>
            </a:r>
            <a:endParaRPr lang="en-GB" altLang="en-US" sz="4000" b="1" dirty="0">
              <a:solidFill>
                <a:schemeClr val="tx1"/>
              </a:solidFill>
            </a:endParaRPr>
          </a:p>
        </p:txBody>
      </p:sp>
      <p:sp>
        <p:nvSpPr>
          <p:cNvPr id="116" name="oh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12" y="336512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117" name="their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038" y="3356570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their</a:t>
            </a:r>
          </a:p>
        </p:txBody>
      </p:sp>
      <p:grpSp>
        <p:nvGrpSpPr>
          <p:cNvPr id="30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9" name="ay">
            <a:extLst>
              <a:ext uri="{FF2B5EF4-FFF2-40B4-BE49-F238E27FC236}">
                <a16:creationId xmlns:a16="http://schemas.microsoft.com/office/drawing/2014/main" id="{BB6FA850-8F52-4C6A-B8C8-0F02945C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042" y="2902226"/>
            <a:ext cx="1454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 sz="8800" b="1" dirty="0"/>
              <a:t>ay</a:t>
            </a:r>
            <a:endParaRPr lang="en-GB" altLang="en-US" sz="13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27" grpId="0"/>
      <p:bldP spid="27" grpId="1"/>
      <p:bldP spid="28" grpId="0"/>
      <p:bldP spid="28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09" grpId="0"/>
      <p:bldP spid="10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9"/>
          <a:stretch/>
        </p:blipFill>
        <p:spPr>
          <a:xfrm>
            <a:off x="3174436" y="2466976"/>
            <a:ext cx="2298411" cy="38999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809000" y="1473200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did Mrs Tan say to the children when she saw them looking so tired? Look at the picture and write a caption to match.</a:t>
            </a:r>
          </a:p>
        </p:txBody>
      </p:sp>
      <p:grpSp>
        <p:nvGrpSpPr>
          <p:cNvPr id="9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2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266058"/>
            <a:ext cx="3829472" cy="807541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‘Show Suggestion’ to see a suggested caption for the picture.</a:t>
            </a:r>
          </a:p>
        </p:txBody>
      </p:sp>
      <p:sp>
        <p:nvSpPr>
          <p:cNvPr id="13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4182465"/>
            <a:ext cx="284162" cy="2841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87" y="731453"/>
            <a:ext cx="5987257" cy="4771141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8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1938866" y="4457733"/>
            <a:ext cx="5222871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“Come and have a lie down children!” she cried.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67" y="2869773"/>
            <a:ext cx="2904067" cy="7063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6340" y="3562907"/>
            <a:ext cx="2595228" cy="7063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327" y="2005547"/>
            <a:ext cx="2546650" cy="8060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39" y="2811614"/>
            <a:ext cx="2386500" cy="652584"/>
          </a:xfrm>
          <a:prstGeom prst="rect">
            <a:avLst/>
          </a:prstGeom>
        </p:spPr>
      </p:pic>
      <p:grpSp>
        <p:nvGrpSpPr>
          <p:cNvPr id="15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5858933" y="5534675"/>
            <a:ext cx="2679928" cy="666848"/>
            <a:chOff x="5733979" y="5534675"/>
            <a:chExt cx="2679928" cy="666848"/>
          </a:xfrm>
        </p:grpSpPr>
        <p:sp>
          <p:nvSpPr>
            <p:cNvPr id="16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5733979" y="5650938"/>
              <a:ext cx="2280421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latin typeface="Twinkl SemiBold" pitchFamily="2" charset="0"/>
                </a:rPr>
                <a:t>Show Suggestion</a:t>
              </a:r>
              <a:endParaRPr lang="en-GB" dirty="0">
                <a:latin typeface="Twinkl SemiBold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098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4868"/>
            <a:ext cx="8220074" cy="5977466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01" y="2851468"/>
            <a:ext cx="762838" cy="2588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07" y="2851468"/>
            <a:ext cx="1056740" cy="2784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5" y="2888236"/>
            <a:ext cx="904218" cy="252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9" y="1769533"/>
            <a:ext cx="981192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79" y="1557868"/>
            <a:ext cx="986559" cy="303106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5156200"/>
            <a:ext cx="7920880" cy="1081111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“So, what have we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learnt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tod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?”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asked </a:t>
            </a:r>
            <a:r>
              <a:rPr lang="en-GB" sz="2000" dirty="0">
                <a:solidFill>
                  <a:srgbClr val="807E7E"/>
                </a:solidFill>
                <a:latin typeface="Twinkl" pitchFamily="50" charset="0"/>
              </a:rPr>
              <a:t>Mrs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Tan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when they were all back in the classr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m.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at k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pi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healthy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is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exhausting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laughed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Kit.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5"/>
          </a:solidFill>
        </p:grpSpPr>
        <p:sp>
          <p:nvSpPr>
            <p:cNvPr id="20" name="Oval 19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45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907704" y="1340768"/>
            <a:ext cx="53285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n w="57150">
                  <a:noFill/>
                </a:ln>
                <a:latin typeface="Twinkl SemiBold" pitchFamily="2" charset="0"/>
              </a:rPr>
              <a:t>ie</a:t>
            </a:r>
            <a:endParaRPr lang="en-GB" sz="13800" dirty="0">
              <a:ln w="57150">
                <a:noFill/>
              </a:ln>
              <a:latin typeface="Twinkl SemiBold" pitchFamily="2" charset="0"/>
            </a:endParaRPr>
          </a:p>
          <a:p>
            <a:pPr algn="ctr"/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4800" dirty="0" err="1">
                <a:ln w="57150">
                  <a:noFill/>
                </a:ln>
                <a:latin typeface="Twinkl SemiBold" pitchFamily="2" charset="0"/>
              </a:rPr>
              <a:t>igh</a:t>
            </a:r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16957"/>
            <a:ext cx="8475133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/>
              <a:t>Today, we have learnt …</a:t>
            </a:r>
            <a:endParaRPr lang="en-GB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8314" y="5157192"/>
            <a:ext cx="3272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50" charset="0"/>
              </a:rPr>
              <a:t>The story continues next lesson!</a:t>
            </a:r>
            <a:endParaRPr lang="en-GB" sz="2400" dirty="0">
              <a:latin typeface="Twinkl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65" y="3538339"/>
            <a:ext cx="904218" cy="258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17" y="3623940"/>
            <a:ext cx="904218" cy="2555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29" y="3595766"/>
            <a:ext cx="904218" cy="2530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0" y="3636263"/>
            <a:ext cx="885782" cy="25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0E10026E-3ED8-459E-B0A7-7CE5E6CA08FD}"/>
              </a:ext>
            </a:extLst>
          </p:cNvPr>
          <p:cNvSpPr/>
          <p:nvPr/>
        </p:nvSpPr>
        <p:spPr>
          <a:xfrm>
            <a:off x="971600" y="731453"/>
            <a:ext cx="5182467" cy="1761443"/>
          </a:xfrm>
          <a:prstGeom prst="wedgeRoundRectCallout">
            <a:avLst>
              <a:gd name="adj1" fmla="val 63558"/>
              <a:gd name="adj2" fmla="val 4431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week we are learning to spell the common exception words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come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some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94" y="1196752"/>
            <a:ext cx="1584176" cy="4875080"/>
          </a:xfrm>
          <a:prstGeom prst="rect">
            <a:avLst/>
          </a:prstGeom>
        </p:spPr>
      </p:pic>
      <p:sp>
        <p:nvSpPr>
          <p:cNvPr id="9" name="Speech Bubble">
            <a:extLst>
              <a:ext uri="{FF2B5EF4-FFF2-40B4-BE49-F238E27FC236}">
                <a16:creationId xmlns:a16="http://schemas.microsoft.com/office/drawing/2014/main" id="{0E10026E-3ED8-459E-B0A7-7CE5E6CA08FD}"/>
              </a:ext>
            </a:extLst>
          </p:cNvPr>
          <p:cNvSpPr/>
          <p:nvPr/>
        </p:nvSpPr>
        <p:spPr>
          <a:xfrm>
            <a:off x="971599" y="3933056"/>
            <a:ext cx="5182467" cy="792088"/>
          </a:xfrm>
          <a:prstGeom prst="wedgeRoundRectCallout">
            <a:avLst>
              <a:gd name="adj1" fmla="val 60944"/>
              <a:gd name="adj2" fmla="val -22308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Watch the magic pencil write the words. Can you join in?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200366" y="980728"/>
            <a:ext cx="71865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come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4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15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948930" cy="9459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948930" cy="9459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82" y="1690939"/>
            <a:ext cx="948930" cy="9459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7" y="2325939"/>
            <a:ext cx="948930" cy="9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78E-17 L -0.01667 -0.00857 L -0.03056 -0.00973 L -0.04896 -0.00741 L -0.06476 0.00254 L -0.08056 0.02476 L -0.08612 0.05301 L -0.09063 0.10231 L -0.08421 0.13703 L -0.06945 0.16041 L -0.04531 0.17037 L -0.02031 0.16527 L -0.00278 0.15416 L 0.0085 0.13703 " pathEditMode="relative" ptsTypes="AAAAAAAAAAAA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L -2.77778E-7 6.2963E-6 C -0.00313 0.00047 -0.00625 0.00047 -0.0092 0.00116 C -0.01111 0.00163 -0.01476 0.00371 -0.01476 0.00371 C -0.01545 0.0044 -0.0158 0.00556 -0.01667 0.00626 C -0.0184 0.00741 -0.02031 0.00788 -0.02222 0.00857 C -0.02309 0.00903 -0.02413 0.00903 -0.025 0.00996 C -0.02865 0.01297 -0.02674 0.01181 -0.03056 0.01366 C -0.03299 0.01667 -0.03559 0.02061 -0.03889 0.02223 L -0.04167 0.02338 C -0.04583 0.03172 -0.04375 0.02871 -0.04722 0.03334 L -0.04896 0.04075 C -0.04931 0.0419 -0.04948 0.04329 -0.05 0.04445 L -0.05174 0.04931 C -0.05174 0.05973 -0.05208 0.09838 -0.05 0.11852 C -0.04983 0.12014 -0.04931 0.12176 -0.04896 0.12338 C -0.04879 0.12547 -0.04844 0.12755 -0.04809 0.12963 C -0.04757 0.13403 -0.04722 0.13982 -0.04618 0.14445 C -0.04583 0.147 -0.04549 0.14954 -0.04445 0.15186 L -0.04063 0.15926 C -0.03941 0.16667 -0.04063 0.16227 -0.03698 0.16922 C -0.03629 0.17038 -0.03594 0.17176 -0.03507 0.17292 C -0.03247 0.17639 -0.03264 0.17454 -0.02952 0.17663 C -0.02865 0.17709 -0.02778 0.17825 -0.02674 0.17894 C -0.02587 0.17963 -0.02483 0.17963 -0.02396 0.18033 C -0.02205 0.18172 -0.02066 0.18426 -0.0184 0.18519 C -0.00955 0.18913 -0.02344 0.18264 -0.01198 0.18889 C -0.01024 0.18982 -0.00643 0.19144 -0.00643 0.19144 C 0.00156 0.19098 0.00955 0.19098 0.01771 0.19005 C 0.02014 0.18982 0.025 0.18774 0.025 0.18774 L 0.03333 0.18033 C 0.03437 0.1794 0.03542 0.17871 0.03611 0.17778 C 0.0368 0.17686 0.0375 0.17616 0.03802 0.17524 C 0.03871 0.17408 0.03906 0.17269 0.03993 0.17153 C 0.04062 0.17061 0.04167 0.16991 0.04271 0.16922 C 0.04566 0.15672 0.04097 0.17593 0.04444 0.16042 C 0.04496 0.15788 0.04566 0.15556 0.04635 0.15301 L 0.04913 0.1419 L 0.05 0.1382 C 0.05035 0.13704 0.05069 0.13588 0.05104 0.1345 C 0.05121 0.13288 0.05139 0.13126 0.05191 0.12963 C 0.05226 0.12825 0.05312 0.12709 0.05382 0.12593 C 0.05399 0.12385 0.05451 0.12176 0.05469 0.11968 C 0.05642 0.0963 0.05434 0.10926 0.0566 0.09746 C 0.05625 0.08588 0.05607 0.07454 0.05555 0.06297 C 0.05538 0.05926 0.05191 0.05371 0.05104 0.05186 C 0.05035 0.05047 0.04948 0.04954 0.04913 0.04815 C 0.04878 0.04676 0.04878 0.04561 0.04826 0.04445 C 0.04739 0.04306 0.04635 0.0419 0.04548 0.04075 C 0.04514 0.03936 0.04496 0.0382 0.04444 0.03704 C 0.04184 0.03079 0.04167 0.03079 0.03889 0.02709 C 0.03732 0.02084 0.03923 0.02547 0.03524 0.02107 C 0.03351 0.01899 0.03246 0.01644 0.03055 0.01482 C 0.02882 0.0132 0.02656 0.01204 0.025 0.00996 C 0.02361 0.00788 0.02239 0.00602 0.02048 0.00487 C 0.01927 0.00417 0.01788 0.00417 0.01667 0.00371 C 0.01476 0.00301 0.01302 0.00209 0.01111 0.00116 C 0.00764 -0.00023 0.0092 0.00047 0.0066 -0.00115 " pathEditMode="relative" ptsTypes="AAAAAAAAAAAA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0087 0.17037 L 0.00556 0.05046 L 0.01754 0.03194 L 0.0342 0.01227 L 0.05365 -0.00139 L 0.07031 -0.0037 L 0.0842 1.11111E-6 L 0.08976 0.00972 L 0.09167 0.17407 L 0.09809 0.06157 L 0.10556 0.0419 L 0.1158 0.02592 L 0.12778 0.01227 L 0.14445 1.11111E-6 L 0.1658 -0.0037 L 0.17969 0.0037 L 0.18993 0.02592 L 0.18802 0.08518 L 0.18715 0.15417 L 0.19167 0.17037 L 0.21389 0.17153 L 0.2224 0.16667 " pathEditMode="relative" rAng="0" ptsTypes="AAAAAAAAAAAAAAAAAAAAAAA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00023 C 0.01615 -0.00139 0.01059 -0.00139 0.01667 -0.00139 L 0.04271 -0.0125 L 0.06771 -0.03333 L 0.07326 -0.0544 L 0.07413 -0.08287 L 0.06858 -0.1 L 0.05469 -0.10741 L 0.03438 -0.10741 L 0.0066 -0.09884 L -0.01111 -0.06551 L -0.02118 -0.02106 L -0.01944 0.01713 L -0.01285 0.05046 L 0.00747 0.07523 L 0.02969 0.08032 L 0.05191 0.07523 L 0.0816 0.05671 " pathEditMode="relative" rAng="0" ptsTypes="AAAAAAAAAAAAAAAAAAA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259632" y="980728"/>
            <a:ext cx="710002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some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4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15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948930" cy="9459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948930" cy="9459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82" y="1690939"/>
            <a:ext cx="948930" cy="9459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7" y="2325939"/>
            <a:ext cx="948930" cy="9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8778E-17 L -0.01858 -0.01482 C -0.02135 -0.01574 -0.02413 -0.01644 -0.02691 -0.01736 C -0.02795 -0.01783 -0.02865 -0.01852 -0.02969 -0.01852 C -0.03593 -0.01852 -0.04201 -0.01783 -0.04826 -0.01736 C -0.05747 -0.0132 -0.04305 -0.01968 -0.05469 -0.01482 C -0.0566 -0.01412 -0.05834 -0.0132 -0.06025 -0.0125 C -0.06111 -0.01204 -0.06216 -0.01204 -0.06302 -0.01111 C -0.06389 -0.01042 -0.06476 -0.00949 -0.0658 -0.0088 C -0.06962 -0.00625 -0.06788 -0.00926 -0.07136 -0.0051 C -0.07292 -0.00324 -0.07483 -0.00139 -0.07604 0.00115 L -0.07969 0.00856 C -0.08195 0.01736 -0.08038 0.01389 -0.08334 0.01967 C -0.08438 0.02615 -0.08507 0.02708 -0.08334 0.03449 C -0.08299 0.03588 -0.08195 0.0368 -0.0816 0.03819 C -0.08038 0.0412 -0.08091 0.04328 -0.07882 0.0456 C -0.07795 0.04629 -0.07691 0.04652 -0.07604 0.04676 C -0.07136 0.05301 -0.07743 0.04583 -0.07136 0.05046 C -0.06511 0.05555 -0.0757 0.05046 -0.0658 0.05555 C -0.06459 0.05601 -0.06337 0.05625 -0.06216 0.05671 C -0.06111 0.05717 -0.05938 0.05787 -0.05938 0.05787 L -0.01302 0.08379 C -0.01181 0.08726 -0.01077 0.09074 -0.00937 0.09375 C -0.00867 0.09514 -0.00728 0.09583 -0.0066 0.09745 C -0.00591 0.09884 -0.00591 0.10069 -0.00556 0.10231 C -0.00486 0.10787 -0.00486 0.11064 -0.00382 0.11597 C -0.00348 0.11736 -0.00313 0.11851 -0.00277 0.11967 C -0.00313 0.12546 -0.00294 0.13125 -0.00382 0.13703 C -0.004 0.13842 -0.00486 0.13958 -0.00556 0.14074 C -0.00643 0.14166 -0.00747 0.14213 -0.00833 0.14305 C -0.01163 0.14652 -0.01025 0.14814 -0.01579 0.15046 C -0.01771 0.15139 -0.01979 0.15162 -0.02135 0.15301 C -0.02223 0.15393 -0.02309 0.15486 -0.02413 0.15555 C -0.02587 0.15648 -0.02969 0.15787 -0.02969 0.15787 C -0.0342 0.16203 -0.03299 0.16157 -0.04079 0.16157 C -0.04704 0.16157 -0.05313 0.16088 -0.05938 0.16041 C -0.06025 0.16041 -0.06111 0.16041 -0.06216 0.16041 L -0.09254 0.14074 " pathEditMode="relative" ptsTypes="AAAAAAAAAAAAAAAAAAAAAAAAAAAAAAAAAAAA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L -2.77778E-7 6.2963E-6 C -0.00313 0.00047 -0.00625 0.00047 -0.0092 0.00116 C -0.01111 0.00163 -0.01476 0.00371 -0.01476 0.00371 C -0.01545 0.0044 -0.0158 0.00556 -0.01667 0.00626 C -0.0184 0.00741 -0.02031 0.00788 -0.02222 0.00857 C -0.02309 0.00903 -0.02413 0.00903 -0.025 0.00996 C -0.02865 0.01297 -0.02674 0.01181 -0.03056 0.01366 C -0.03299 0.01667 -0.03559 0.02061 -0.03889 0.02223 L -0.04167 0.02338 C -0.04583 0.03172 -0.04375 0.02871 -0.04722 0.03334 L -0.04896 0.04075 C -0.04931 0.0419 -0.04948 0.04329 -0.05 0.04445 L -0.05174 0.04931 C -0.05174 0.05973 -0.05208 0.09838 -0.05 0.11852 C -0.04983 0.12014 -0.04931 0.12176 -0.04896 0.12338 C -0.04879 0.12547 -0.04844 0.12755 -0.04809 0.12963 C -0.04757 0.13403 -0.04722 0.13982 -0.04618 0.14445 C -0.04583 0.147 -0.04549 0.14954 -0.04445 0.15186 L -0.04063 0.15926 C -0.03941 0.16667 -0.04063 0.16227 -0.03698 0.16922 C -0.03629 0.17038 -0.03594 0.17176 -0.03507 0.17292 C -0.03247 0.17639 -0.03264 0.17454 -0.02952 0.17663 C -0.02865 0.17709 -0.02778 0.17825 -0.02674 0.17894 C -0.02587 0.17963 -0.02483 0.17963 -0.02396 0.18033 C -0.02205 0.18172 -0.02066 0.18426 -0.0184 0.18519 C -0.00955 0.18913 -0.02344 0.18264 -0.01198 0.18889 C -0.01024 0.18982 -0.00643 0.19144 -0.00643 0.19144 C 0.00156 0.19098 0.00955 0.19098 0.01771 0.19005 C 0.02014 0.18982 0.025 0.18774 0.025 0.18774 L 0.03333 0.18033 C 0.03437 0.1794 0.03542 0.17871 0.03611 0.17778 C 0.0368 0.17686 0.0375 0.17616 0.03802 0.17524 C 0.03871 0.17408 0.03906 0.17269 0.03993 0.17153 C 0.04062 0.17061 0.04167 0.16991 0.04271 0.16922 C 0.04566 0.15672 0.04097 0.17593 0.04444 0.16042 C 0.04496 0.15788 0.04566 0.15556 0.04635 0.15301 L 0.04913 0.1419 L 0.05 0.1382 C 0.05035 0.13704 0.05069 0.13588 0.05104 0.1345 C 0.05121 0.13288 0.05139 0.13126 0.05191 0.12963 C 0.05226 0.12825 0.05312 0.12709 0.05382 0.12593 C 0.05399 0.12385 0.05451 0.12176 0.05469 0.11968 C 0.05642 0.0963 0.05434 0.10926 0.0566 0.09746 C 0.05625 0.08588 0.05607 0.07454 0.05555 0.06297 C 0.05538 0.05926 0.05191 0.05371 0.05104 0.05186 C 0.05035 0.05047 0.04948 0.04954 0.04913 0.04815 C 0.04878 0.04676 0.04878 0.04561 0.04826 0.04445 C 0.04739 0.04306 0.04635 0.0419 0.04548 0.04075 C 0.04514 0.03936 0.04496 0.0382 0.04444 0.03704 C 0.04184 0.03079 0.04167 0.03079 0.03889 0.02709 C 0.03732 0.02084 0.03923 0.02547 0.03524 0.02107 C 0.03351 0.01899 0.03246 0.01644 0.03055 0.01482 C 0.02882 0.0132 0.02656 0.01204 0.025 0.00996 C 0.02361 0.00788 0.02239 0.00602 0.02048 0.00487 C 0.01927 0.00417 0.01788 0.00417 0.01667 0.00371 C 0.01476 0.00301 0.01302 0.00209 0.01111 0.00116 C 0.00764 -0.00023 0.0092 0.00047 0.0066 -0.00115 " pathEditMode="relative" ptsTypes="AAAAAAAAAAAA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0087 0.17037 L 0.00556 0.05046 L 0.01754 0.03194 L 0.0342 0.01227 L 0.05365 -0.00139 L 0.07031 -0.0037 L 0.0842 1.11111E-6 L 0.08976 0.00972 L 0.09167 0.17407 L 0.09809 0.06157 L 0.10556 0.0419 L 0.1158 0.02592 L 0.12778 0.01227 L 0.14445 1.11111E-6 L 0.1658 -0.0037 L 0.17969 0.0037 L 0.18993 0.02592 L 0.18802 0.08518 L 0.18715 0.15417 L 0.19167 0.17037 L 0.21389 0.17153 L 0.2224 0.16667 " pathEditMode="relative" rAng="0" ptsTypes="AAAAAAAAAAAAAAAAAAAAAAA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00023 C 0.01615 -0.00139 0.01059 -0.00139 0.01667 -0.00139 L 0.04271 -0.0125 L 0.06771 -0.03333 L 0.07326 -0.0544 L 0.07413 -0.08287 L 0.06858 -0.1 L 0.05469 -0.10741 L 0.03438 -0.10741 L 0.0066 -0.09884 L -0.01111 -0.06551 L -0.02118 -0.02106 L -0.01944 0.01713 L -0.01285 0.05046 L 0.00747 0.07523 L 0.02969 0.08032 L 0.05191 0.07523 L 0.0816 0.05671 " pathEditMode="relative" rAng="0" ptsTypes="AAAAAAAAAAAAAAAAAAA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4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14475" y="910361"/>
            <a:ext cx="7715050" cy="119783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solidFill>
                  <a:schemeClr val="tx1"/>
                </a:solidFill>
                <a:latin typeface="Twinkl" pitchFamily="50" charset="0"/>
              </a:rPr>
              <a:t>Today, we are learning to write words that contain </a:t>
            </a:r>
            <a:r>
              <a:rPr lang="en-GB" sz="2400" b="1" kern="0" dirty="0" err="1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sz="2400" kern="0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sz="2400" b="1" kern="0" dirty="0">
              <a:solidFill>
                <a:schemeClr val="tx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90" y="2287108"/>
            <a:ext cx="1341942" cy="3840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311433"/>
            <a:ext cx="1341942" cy="37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11" y="2441140"/>
            <a:ext cx="904218" cy="2588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60" y="2457531"/>
            <a:ext cx="904218" cy="2555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5" y="2503255"/>
            <a:ext cx="904218" cy="253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78" y="2503256"/>
            <a:ext cx="885782" cy="2530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" y="1879601"/>
            <a:ext cx="1054855" cy="30310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45" y="1879601"/>
            <a:ext cx="986559" cy="303106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5157192"/>
            <a:ext cx="7920880" cy="1080120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Kit, Sam and 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other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ch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ildren in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Mrs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Tan’s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class were enj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K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pi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Healthy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W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k. The next d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Mrs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Tan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t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 the class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out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school field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9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11" y="2441140"/>
            <a:ext cx="904218" cy="2588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60" y="2457531"/>
            <a:ext cx="904218" cy="2555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5" y="2503255"/>
            <a:ext cx="904218" cy="25306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78" y="2503256"/>
            <a:ext cx="885782" cy="25306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" y="1879601"/>
            <a:ext cx="1054855" cy="30310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45" y="1879601"/>
            <a:ext cx="986559" cy="303106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11560" y="5157192"/>
            <a:ext cx="7920880" cy="1080120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“Tod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000" dirty="0">
                <a:solidFill>
                  <a:srgbClr val="807E7E"/>
                </a:solidFill>
                <a:latin typeface="Twinkl" pitchFamily="50" charset="0"/>
              </a:rPr>
              <a:t>Mrs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Tan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 “we are goi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to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learn about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pi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healthy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by doi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exercise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Who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can tell me what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exercise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sp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t you like to do?”</a:t>
            </a:r>
          </a:p>
        </p:txBody>
      </p:sp>
    </p:spTree>
    <p:extLst>
      <p:ext uri="{BB962C8B-B14F-4D97-AF65-F5344CB8AC3E}">
        <p14:creationId xmlns:p14="http://schemas.microsoft.com/office/powerpoint/2010/main" val="27076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E232DD7-EFA9-42F5-B43E-9F346E26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268"/>
            <a:ext cx="8220074" cy="5969000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11" y="2441140"/>
            <a:ext cx="904218" cy="2588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60" y="2457531"/>
            <a:ext cx="904218" cy="2555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5" y="2503255"/>
            <a:ext cx="904218" cy="25306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78" y="2503256"/>
            <a:ext cx="885782" cy="25306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" y="1879601"/>
            <a:ext cx="1054855" cy="30310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45" y="1879601"/>
            <a:ext cx="986559" cy="303106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11560" y="4592254"/>
            <a:ext cx="7920880" cy="1645058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“Cricket!” shouted Sam.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Ballet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!” said Gabi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Football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cheered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Jake. 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“All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excellent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,”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smiled </a:t>
            </a:r>
            <a:r>
              <a:rPr lang="en-GB" sz="2000" dirty="0">
                <a:solidFill>
                  <a:srgbClr val="807E7E"/>
                </a:solidFill>
                <a:latin typeface="Twinkl" pitchFamily="50" charset="0"/>
              </a:rPr>
              <a:t>Mrs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Tan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 “N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, it is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time 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f</a:t>
            </a:r>
            <a:r>
              <a:rPr lang="en-US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 our </a:t>
            </a:r>
            <a:r>
              <a:rPr lang="en-US" sz="2000" dirty="0">
                <a:solidFill>
                  <a:srgbClr val="807E7E"/>
                </a:solidFill>
                <a:latin typeface="Twinkl" pitchFamily="50" charset="0"/>
              </a:rPr>
              <a:t>first healthy game</a:t>
            </a:r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525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458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Twinkl SemiBold</vt:lpstr>
      <vt:lpstr>Twinkl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Time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Kate French</cp:lastModifiedBy>
  <cp:revision>19</cp:revision>
  <dcterms:created xsi:type="dcterms:W3CDTF">2018-08-27T13:20:36Z</dcterms:created>
  <dcterms:modified xsi:type="dcterms:W3CDTF">2020-05-31T09:43:00Z</dcterms:modified>
</cp:coreProperties>
</file>