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1"/>
  </p:handoutMasterIdLst>
  <p:sldIdLst>
    <p:sldId id="258" r:id="rId2"/>
    <p:sldId id="263" r:id="rId3"/>
    <p:sldId id="264" r:id="rId4"/>
    <p:sldId id="267" r:id="rId5"/>
    <p:sldId id="285" r:id="rId6"/>
    <p:sldId id="286" r:id="rId7"/>
    <p:sldId id="287" r:id="rId8"/>
    <p:sldId id="271" r:id="rId9"/>
    <p:sldId id="288" r:id="rId10"/>
    <p:sldId id="289" r:id="rId11"/>
    <p:sldId id="275" r:id="rId12"/>
    <p:sldId id="290" r:id="rId13"/>
    <p:sldId id="291" r:id="rId14"/>
    <p:sldId id="292" r:id="rId15"/>
    <p:sldId id="279" r:id="rId16"/>
    <p:sldId id="280" r:id="rId17"/>
    <p:sldId id="294" r:id="rId18"/>
    <p:sldId id="293" r:id="rId19"/>
    <p:sldId id="284" r:id="rId20"/>
  </p:sldIdLst>
  <p:sldSz cx="9144000" cy="6858000" type="screen4x3"/>
  <p:notesSz cx="6858000" cy="9144000"/>
  <p:embeddedFontLst>
    <p:embeddedFont>
      <p:font typeface="Sassoon Infant Md" panose="02000603050000020003" charset="0"/>
      <p:regular r:id="rId22"/>
    </p:embeddedFont>
    <p:embeddedFont>
      <p:font typeface="Calibri" panose="020F0502020204030204" pitchFamily="34" charset="0"/>
      <p:regular r:id="rId23"/>
      <p:bold r:id="rId24"/>
      <p:italic r:id="rId25"/>
      <p:boldItalic r:id="rId26"/>
    </p:embeddedFont>
    <p:embeddedFont>
      <p:font typeface="SimSun" panose="02010600030101010101" pitchFamily="2" charset="-122"/>
      <p:regular r:id="rId27"/>
    </p:embeddedFont>
    <p:embeddedFont>
      <p:font typeface="Londrina Solid" panose="02000506000000020003" charset="0"/>
      <p:regular r:id="rId28"/>
    </p:embeddedFont>
    <p:embeddedFont>
      <p:font typeface="BPreplay" panose="02000503000000020004" charset="0"/>
      <p:regular r:id="rId29"/>
      <p:bold r:id="rId30"/>
      <p:italic r:id="rId31"/>
      <p:boldItalic r:id="rId32"/>
    </p:embeddedFont>
    <p:embeddedFont>
      <p:font typeface="Sassoon Infant Rg" panose="02000503030000020003"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E1FF"/>
    <a:srgbClr val="C19AB7"/>
    <a:srgbClr val="228CDB"/>
    <a:srgbClr val="9C95DC"/>
    <a:srgbClr val="4267AC"/>
    <a:srgbClr val="ADD83B"/>
    <a:srgbClr val="561E96"/>
    <a:srgbClr val="690E77"/>
    <a:srgbClr val="5FAD41"/>
    <a:srgbClr val="2D93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8" autoAdjust="0"/>
    <p:restoredTop sz="94660"/>
  </p:normalViewPr>
  <p:slideViewPr>
    <p:cSldViewPr snapToGrid="0" showGuides="1">
      <p:cViewPr varScale="1">
        <p:scale>
          <a:sx n="88" d="100"/>
          <a:sy n="88" d="100"/>
        </p:scale>
        <p:origin x="1339" y="6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Twinkl Logo"/>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5719763"/>
            <a:ext cx="5889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4E2FC91-1A1C-4CE5-BDA4-D48C87816814}"/>
              </a:ext>
            </a:extLst>
          </p:cNvPr>
          <p:cNvSpPr/>
          <p:nvPr/>
        </p:nvSpPr>
        <p:spPr>
          <a:xfrm>
            <a:off x="755653" y="1899110"/>
            <a:ext cx="7632700" cy="2800767"/>
          </a:xfrm>
          <a:prstGeom prst="rect">
            <a:avLst/>
          </a:prstGeom>
        </p:spPr>
        <p:txBody>
          <a:bodyPr wrap="square">
            <a:spAutoFit/>
          </a:bodyPr>
          <a:lstStyle/>
          <a:p>
            <a:pPr algn="ctr"/>
            <a:r>
              <a:rPr lang="en-GB" sz="8800" b="1" dirty="0">
                <a:ln w="19050">
                  <a:solidFill>
                    <a:schemeClr val="tx1"/>
                  </a:solidFill>
                </a:ln>
                <a:solidFill>
                  <a:schemeClr val="bg1"/>
                </a:solidFill>
                <a:latin typeface="Londrina Solid" panose="02000506000000020003" pitchFamily="50" charset="0"/>
              </a:rPr>
              <a:t>Separating Mixtures</a:t>
            </a:r>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438941"/>
            <a:ext cx="7632700" cy="834729"/>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Since each of these mixtures of materials has been mixed differently, you will need to use different processes to separate them.</a:t>
            </a:r>
          </a:p>
          <a:p>
            <a:pPr algn="ctr"/>
            <a:r>
              <a:rPr lang="en-GB" altLang="en-US" dirty="0" smtClean="0">
                <a:solidFill>
                  <a:schemeClr val="tx1"/>
                </a:solidFill>
              </a:rPr>
              <a:t>Think about how you may be able to separate them.</a:t>
            </a:r>
            <a:endParaRPr lang="en-GB" altLang="en-US" dirty="0">
              <a:solidFill>
                <a:schemeClr val="tx1"/>
              </a:solidFill>
            </a:endParaRPr>
          </a:p>
        </p:txBody>
      </p:sp>
      <p:sp>
        <p:nvSpPr>
          <p:cNvPr id="6" name="Title 5"/>
          <p:cNvSpPr>
            <a:spLocks noGrp="1"/>
          </p:cNvSpPr>
          <p:nvPr>
            <p:ph type="title"/>
          </p:nvPr>
        </p:nvSpPr>
        <p:spPr>
          <a:xfrm>
            <a:off x="461962" y="635953"/>
            <a:ext cx="8220075" cy="748766"/>
          </a:xfrm>
        </p:spPr>
        <p:txBody>
          <a:bodyPr>
            <a:noAutofit/>
          </a:bodyPr>
          <a:lstStyle/>
          <a:p>
            <a:r>
              <a:rPr lang="en-GB" b="0" dirty="0">
                <a:latin typeface="Sassoon Infant Rg" panose="02000503030000020003" pitchFamily="50" charset="0"/>
                <a:ea typeface="Sassoon Infant Rg" panose="02000503030000020003" pitchFamily="50" charset="0"/>
              </a:rPr>
              <a:t>Mixed Materials</a:t>
            </a: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755650" y="2378367"/>
            <a:ext cx="1774876" cy="1479257"/>
          </a:xfrm>
          <a:prstGeom prst="roundRect">
            <a:avLst>
              <a:gd name="adj" fmla="val 0"/>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1. A suspension - a mixture of a liquid and solid particles that will not dissolve.</a:t>
            </a:r>
          </a:p>
        </p:txBody>
      </p:sp>
      <p:sp>
        <p:nvSpPr>
          <p:cNvPr id="8" name="Rounded Rectangle 7"/>
          <p:cNvSpPr/>
          <p:nvPr/>
        </p:nvSpPr>
        <p:spPr>
          <a:xfrm>
            <a:off x="2722560" y="2378367"/>
            <a:ext cx="1774876" cy="1479257"/>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2. A mixture of two solids.</a:t>
            </a:r>
          </a:p>
        </p:txBody>
      </p:sp>
      <p:sp>
        <p:nvSpPr>
          <p:cNvPr id="9" name="Rounded Rectangle 8"/>
          <p:cNvSpPr/>
          <p:nvPr/>
        </p:nvSpPr>
        <p:spPr>
          <a:xfrm>
            <a:off x="4689470" y="2378367"/>
            <a:ext cx="1774876" cy="1479257"/>
          </a:xfrm>
          <a:prstGeom prst="roundRect">
            <a:avLst>
              <a:gd name="adj" fmla="val 0"/>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3. A solution - a solid dissolved in a liquid.</a:t>
            </a:r>
          </a:p>
        </p:txBody>
      </p:sp>
      <p:sp>
        <p:nvSpPr>
          <p:cNvPr id="10" name="Rounded Rectangle 9"/>
          <p:cNvSpPr/>
          <p:nvPr/>
        </p:nvSpPr>
        <p:spPr>
          <a:xfrm>
            <a:off x="6613474" y="2378367"/>
            <a:ext cx="1774876" cy="1479257"/>
          </a:xfrm>
          <a:prstGeom prst="roundRect">
            <a:avLst>
              <a:gd name="adj" fmla="val 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4. A mixture of two solids</a:t>
            </a:r>
            <a:r>
              <a:rPr lang="en-GB" altLang="en-US" dirty="0">
                <a:latin typeface="BPreplay" panose="02000503000000020004" pitchFamily="50" charset="0"/>
              </a:rPr>
              <a:t>.</a:t>
            </a:r>
          </a:p>
        </p:txBody>
      </p:sp>
      <p:sp>
        <p:nvSpPr>
          <p:cNvPr id="3" name="Rounded Rectangle 2"/>
          <p:cNvSpPr/>
          <p:nvPr/>
        </p:nvSpPr>
        <p:spPr>
          <a:xfrm>
            <a:off x="755650" y="3829049"/>
            <a:ext cx="1774876" cy="2263775"/>
          </a:xfrm>
          <a:prstGeom prst="roundRect">
            <a:avLst>
              <a:gd name="adj" fmla="val 0"/>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A. Sand and water.</a:t>
            </a:r>
          </a:p>
        </p:txBody>
      </p:sp>
      <p:sp>
        <p:nvSpPr>
          <p:cNvPr id="13" name="Rounded Rectangle 12"/>
          <p:cNvSpPr/>
          <p:nvPr/>
        </p:nvSpPr>
        <p:spPr>
          <a:xfrm>
            <a:off x="2722560" y="3829049"/>
            <a:ext cx="1774876" cy="2263776"/>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B. Raisins and flour.</a:t>
            </a:r>
          </a:p>
        </p:txBody>
      </p:sp>
      <p:sp>
        <p:nvSpPr>
          <p:cNvPr id="16" name="Rounded Rectangle 15"/>
          <p:cNvSpPr/>
          <p:nvPr/>
        </p:nvSpPr>
        <p:spPr>
          <a:xfrm>
            <a:off x="6613474" y="3857624"/>
            <a:ext cx="1774876" cy="2240839"/>
          </a:xfrm>
          <a:prstGeom prst="roundRect">
            <a:avLst>
              <a:gd name="adj" fmla="val 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C. Paper clips and rice.</a:t>
            </a:r>
          </a:p>
        </p:txBody>
      </p:sp>
      <p:sp>
        <p:nvSpPr>
          <p:cNvPr id="18" name="Rounded Rectangle 17"/>
          <p:cNvSpPr/>
          <p:nvPr/>
        </p:nvSpPr>
        <p:spPr>
          <a:xfrm>
            <a:off x="4689470" y="3829049"/>
            <a:ext cx="1774876" cy="2263776"/>
          </a:xfrm>
          <a:prstGeom prst="roundRect">
            <a:avLst>
              <a:gd name="adj" fmla="val 0"/>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D. Salt and water.</a:t>
            </a:r>
          </a:p>
        </p:txBody>
      </p:sp>
      <p:pic>
        <p:nvPicPr>
          <p:cNvPr id="23" name="Picture 22">
            <a:extLst>
              <a:ext uri="{FF2B5EF4-FFF2-40B4-BE49-F238E27FC236}">
                <a16:creationId xmlns:a16="http://schemas.microsoft.com/office/drawing/2014/main" id="{D4C0B218-B5E9-42CF-A967-F872BE568488}"/>
              </a:ext>
            </a:extLst>
          </p:cNvPr>
          <p:cNvPicPr>
            <a:picLocks noChangeAspect="1"/>
          </p:cNvPicPr>
          <p:nvPr/>
        </p:nvPicPr>
        <p:blipFill>
          <a:blip r:embed="rId3"/>
          <a:stretch>
            <a:fillRect/>
          </a:stretch>
        </p:blipFill>
        <p:spPr>
          <a:xfrm>
            <a:off x="1065668" y="4522634"/>
            <a:ext cx="1260489" cy="1441319"/>
          </a:xfrm>
          <a:prstGeom prst="rect">
            <a:avLst/>
          </a:prstGeom>
        </p:spPr>
      </p:pic>
      <p:pic>
        <p:nvPicPr>
          <p:cNvPr id="24" name="Picture 23">
            <a:extLst>
              <a:ext uri="{FF2B5EF4-FFF2-40B4-BE49-F238E27FC236}">
                <a16:creationId xmlns:a16="http://schemas.microsoft.com/office/drawing/2014/main" id="{ABB6C225-52B3-4750-B0DD-FBC9CF7AB6B6}"/>
              </a:ext>
            </a:extLst>
          </p:cNvPr>
          <p:cNvPicPr>
            <a:picLocks noChangeAspect="1"/>
          </p:cNvPicPr>
          <p:nvPr/>
        </p:nvPicPr>
        <p:blipFill>
          <a:blip r:embed="rId4"/>
          <a:stretch>
            <a:fillRect/>
          </a:stretch>
        </p:blipFill>
        <p:spPr>
          <a:xfrm>
            <a:off x="3232400" y="4605556"/>
            <a:ext cx="755195" cy="1391927"/>
          </a:xfrm>
          <a:prstGeom prst="rect">
            <a:avLst/>
          </a:prstGeom>
        </p:spPr>
      </p:pic>
      <p:pic>
        <p:nvPicPr>
          <p:cNvPr id="25" name="Picture 24">
            <a:extLst>
              <a:ext uri="{FF2B5EF4-FFF2-40B4-BE49-F238E27FC236}">
                <a16:creationId xmlns:a16="http://schemas.microsoft.com/office/drawing/2014/main" id="{BD419ACD-AAB8-462D-9395-250125C571BB}"/>
              </a:ext>
            </a:extLst>
          </p:cNvPr>
          <p:cNvPicPr>
            <a:picLocks noChangeAspect="1"/>
          </p:cNvPicPr>
          <p:nvPr/>
        </p:nvPicPr>
        <p:blipFill>
          <a:blip r:embed="rId5"/>
          <a:stretch>
            <a:fillRect/>
          </a:stretch>
        </p:blipFill>
        <p:spPr>
          <a:xfrm>
            <a:off x="5007276" y="4640564"/>
            <a:ext cx="1141712" cy="1262422"/>
          </a:xfrm>
          <a:prstGeom prst="rect">
            <a:avLst/>
          </a:prstGeom>
        </p:spPr>
      </p:pic>
      <p:pic>
        <p:nvPicPr>
          <p:cNvPr id="26" name="Picture 25">
            <a:extLst>
              <a:ext uri="{FF2B5EF4-FFF2-40B4-BE49-F238E27FC236}">
                <a16:creationId xmlns:a16="http://schemas.microsoft.com/office/drawing/2014/main" id="{27D67A6F-5A33-4142-B26D-09C7ADCEBF23}"/>
              </a:ext>
            </a:extLst>
          </p:cNvPr>
          <p:cNvPicPr>
            <a:picLocks noChangeAspect="1"/>
          </p:cNvPicPr>
          <p:nvPr/>
        </p:nvPicPr>
        <p:blipFill>
          <a:blip r:embed="rId6"/>
          <a:stretch>
            <a:fillRect/>
          </a:stretch>
        </p:blipFill>
        <p:spPr>
          <a:xfrm>
            <a:off x="7202306" y="4605233"/>
            <a:ext cx="597212" cy="1320153"/>
          </a:xfrm>
          <a:prstGeom prst="rect">
            <a:avLst/>
          </a:prstGeom>
        </p:spPr>
      </p:pic>
    </p:spTree>
    <p:extLst>
      <p:ext uri="{BB962C8B-B14F-4D97-AF65-F5344CB8AC3E}">
        <p14:creationId xmlns:p14="http://schemas.microsoft.com/office/powerpoint/2010/main" val="2612041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0410" y="2724150"/>
            <a:ext cx="3806825" cy="3006725"/>
          </a:xfrm>
          <a:prstGeom prst="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altLang="en-US" sz="1600" dirty="0"/>
              <a:t>This process is best used to separate the salt and water solution.</a:t>
            </a:r>
          </a:p>
          <a:p>
            <a:pPr algn="ctr"/>
            <a:r>
              <a:rPr lang="en-GB" altLang="en-US" sz="1600" dirty="0"/>
              <a:t>As the salt has dissolved in the water, filtering would not separate the two materials. The salt particles would go through the filter paper along with the water.</a:t>
            </a:r>
          </a:p>
          <a:p>
            <a:pPr algn="ctr"/>
            <a:r>
              <a:rPr lang="en-GB" altLang="en-US" sz="1600" dirty="0"/>
              <a:t>When the salt water solution is evaporated, the water will turn into water vapour and leave the salt behind.</a:t>
            </a:r>
          </a:p>
        </p:txBody>
      </p:sp>
      <p:sp>
        <p:nvSpPr>
          <p:cNvPr id="6" name="Title 5"/>
          <p:cNvSpPr>
            <a:spLocks noGrp="1"/>
          </p:cNvSpPr>
          <p:nvPr>
            <p:ph type="title"/>
          </p:nvPr>
        </p:nvSpPr>
        <p:spPr>
          <a:xfrm>
            <a:off x="457198" y="361948"/>
            <a:ext cx="8220075" cy="1595581"/>
          </a:xfrm>
        </p:spPr>
        <p:txBody>
          <a:bodyPr>
            <a:noAutofit/>
          </a:bodyPr>
          <a:lstStyle/>
          <a:p>
            <a:r>
              <a:rPr lang="en-GB" b="0" dirty="0">
                <a:latin typeface="Sassoon Infant Rg" panose="02000503030000020003" pitchFamily="50" charset="0"/>
                <a:ea typeface="Sassoon Infant Rg" panose="02000503030000020003" pitchFamily="50" charset="0"/>
              </a:rPr>
              <a:t>Separating Processes - Evaporation</a:t>
            </a:r>
          </a:p>
        </p:txBody>
      </p:sp>
      <p:sp>
        <p:nvSpPr>
          <p:cNvPr id="2" name="Rounded Rectangle 1"/>
          <p:cNvSpPr/>
          <p:nvPr/>
        </p:nvSpPr>
        <p:spPr>
          <a:xfrm>
            <a:off x="755650" y="1714500"/>
            <a:ext cx="3816350" cy="1476375"/>
          </a:xfrm>
          <a:prstGeom prst="round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000" dirty="0"/>
              <a:t>Boil the mixture, or leave it for a few days, so the liquid evaporates leaving the solid behind.</a:t>
            </a:r>
          </a:p>
        </p:txBody>
      </p:sp>
      <p:sp>
        <p:nvSpPr>
          <p:cNvPr id="5" name="Rounded Rectangle 4"/>
          <p:cNvSpPr/>
          <p:nvPr/>
        </p:nvSpPr>
        <p:spPr>
          <a:xfrm>
            <a:off x="755650" y="1714499"/>
            <a:ext cx="3816350" cy="1476375"/>
          </a:xfrm>
          <a:prstGeom prst="round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latin typeface="Londrina Solid" panose="02000506000000020003" pitchFamily="50" charset="0"/>
              </a:rPr>
              <a:t>How?</a:t>
            </a:r>
          </a:p>
        </p:txBody>
      </p:sp>
      <p:sp>
        <p:nvSpPr>
          <p:cNvPr id="4" name="Rounded Rectangle 3"/>
          <p:cNvSpPr/>
          <p:nvPr/>
        </p:nvSpPr>
        <p:spPr>
          <a:xfrm>
            <a:off x="4695825" y="1714500"/>
            <a:ext cx="3692525" cy="4016376"/>
          </a:xfrm>
          <a:prstGeom prst="roundRect">
            <a:avLst>
              <a:gd name="adj" fmla="val 6349"/>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D40B6FB-0653-45E9-AB8B-A9C15C632C6E}"/>
              </a:ext>
            </a:extLst>
          </p:cNvPr>
          <p:cNvPicPr>
            <a:picLocks noChangeAspect="1"/>
          </p:cNvPicPr>
          <p:nvPr/>
        </p:nvPicPr>
        <p:blipFill>
          <a:blip r:embed="rId4"/>
          <a:stretch>
            <a:fillRect/>
          </a:stretch>
        </p:blipFill>
        <p:spPr>
          <a:xfrm>
            <a:off x="4870452" y="2369258"/>
            <a:ext cx="3377477" cy="2706859"/>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650" y="237471"/>
            <a:ext cx="487363" cy="487363"/>
          </a:xfrm>
          <a:prstGeom prst="rect">
            <a:avLst/>
          </a:prstGeom>
        </p:spPr>
      </p:pic>
    </p:spTree>
    <p:extLst>
      <p:ext uri="{BB962C8B-B14F-4D97-AF65-F5344CB8AC3E}">
        <p14:creationId xmlns:p14="http://schemas.microsoft.com/office/powerpoint/2010/main" val="11143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9529" fill="hold"/>
                                        <p:tgtEl>
                                          <p:spTgt spid="8"/>
                                        </p:tgtEl>
                                      </p:cBhvr>
                                    </p:cmd>
                                  </p:childTnLst>
                                </p:cTn>
                              </p:par>
                            </p:childTnLst>
                          </p:cTn>
                        </p:par>
                      </p:childTnLst>
                    </p:cTn>
                  </p:par>
                </p:childTnLst>
              </p:cTn>
              <p:nextCondLst>
                <p:cond evt="onClick" delay="0">
                  <p:tgtEl>
                    <p:spTgt spid="8"/>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0411" y="2895600"/>
            <a:ext cx="3811590" cy="3006725"/>
          </a:xfrm>
          <a:prstGeom prst="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bIns="504000" rtlCol="0" anchor="b"/>
          <a:lstStyle/>
          <a:p>
            <a:pPr algn="ctr"/>
            <a:r>
              <a:rPr lang="en-GB" altLang="en-US" sz="1600" dirty="0"/>
              <a:t>Use this process to separate the paper clips from the rice.</a:t>
            </a:r>
          </a:p>
          <a:p>
            <a:pPr algn="ctr"/>
            <a:r>
              <a:rPr lang="en-GB" altLang="en-US" sz="1600" dirty="0"/>
              <a:t>The paper clips are made of steel and will be attracted to the magnet.</a:t>
            </a:r>
          </a:p>
          <a:p>
            <a:pPr algn="ctr"/>
            <a:r>
              <a:rPr lang="en-GB" altLang="en-US" sz="1600" dirty="0"/>
              <a:t>The rice is not magnetic so will stay in the bowl.</a:t>
            </a:r>
          </a:p>
        </p:txBody>
      </p:sp>
      <p:sp>
        <p:nvSpPr>
          <p:cNvPr id="6" name="Title 5"/>
          <p:cNvSpPr>
            <a:spLocks noGrp="1"/>
          </p:cNvSpPr>
          <p:nvPr>
            <p:ph type="title"/>
          </p:nvPr>
        </p:nvSpPr>
        <p:spPr>
          <a:xfrm>
            <a:off x="457198" y="619124"/>
            <a:ext cx="8220075" cy="1247778"/>
          </a:xfrm>
        </p:spPr>
        <p:txBody>
          <a:bodyPr>
            <a:noAutofit/>
          </a:bodyPr>
          <a:lstStyle/>
          <a:p>
            <a:pPr algn="ctr"/>
            <a:r>
              <a:rPr lang="en-GB" b="0" dirty="0">
                <a:latin typeface="Sassoon Infant Rg" panose="02000503030000020003" pitchFamily="50" charset="0"/>
                <a:ea typeface="Sassoon Infant Rg" panose="02000503030000020003" pitchFamily="50" charset="0"/>
              </a:rPr>
              <a:t>Separating Processes – </a:t>
            </a:r>
            <a:br>
              <a:rPr lang="en-GB" b="0" dirty="0">
                <a:latin typeface="Sassoon Infant Rg" panose="02000503030000020003" pitchFamily="50" charset="0"/>
                <a:ea typeface="Sassoon Infant Rg" panose="02000503030000020003" pitchFamily="50" charset="0"/>
              </a:rPr>
            </a:br>
            <a:r>
              <a:rPr lang="en-GB" b="0" dirty="0">
                <a:latin typeface="Sassoon Infant Rg" panose="02000503030000020003" pitchFamily="50" charset="0"/>
                <a:ea typeface="Sassoon Infant Rg" panose="02000503030000020003" pitchFamily="50" charset="0"/>
              </a:rPr>
              <a:t>Magnetic Attraction</a:t>
            </a:r>
          </a:p>
        </p:txBody>
      </p:sp>
      <p:sp>
        <p:nvSpPr>
          <p:cNvPr id="2" name="Rounded Rectangle 1"/>
          <p:cNvSpPr/>
          <p:nvPr/>
        </p:nvSpPr>
        <p:spPr>
          <a:xfrm>
            <a:off x="755650" y="1885950"/>
            <a:ext cx="3816350" cy="1476375"/>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2000" dirty="0">
                <a:latin typeface="Sassoon Infant Rg" panose="02000503030000020003" pitchFamily="50" charset="0"/>
                <a:ea typeface="Sassoon Infant Rg" panose="02000503030000020003" pitchFamily="50" charset="0"/>
              </a:rPr>
              <a:t>Use a magnet to attract any magnetic materials and remove them from the mixture.</a:t>
            </a:r>
          </a:p>
        </p:txBody>
      </p:sp>
      <p:sp>
        <p:nvSpPr>
          <p:cNvPr id="5" name="Rounded Rectangle 4"/>
          <p:cNvSpPr/>
          <p:nvPr/>
        </p:nvSpPr>
        <p:spPr>
          <a:xfrm>
            <a:off x="750885" y="1885950"/>
            <a:ext cx="3816350" cy="1476375"/>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latin typeface="Londrina Solid" panose="02000506000000020003" pitchFamily="50" charset="0"/>
              </a:rPr>
              <a:t>How?</a:t>
            </a:r>
          </a:p>
        </p:txBody>
      </p:sp>
      <p:sp>
        <p:nvSpPr>
          <p:cNvPr id="4" name="Rounded Rectangle 3"/>
          <p:cNvSpPr/>
          <p:nvPr/>
        </p:nvSpPr>
        <p:spPr>
          <a:xfrm>
            <a:off x="4695825" y="1885950"/>
            <a:ext cx="3692525" cy="4016376"/>
          </a:xfrm>
          <a:prstGeom prst="roundRect">
            <a:avLst>
              <a:gd name="adj" fmla="val 6349"/>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6B98AE4-2402-408C-A023-FABE9665F7DB}"/>
              </a:ext>
            </a:extLst>
          </p:cNvPr>
          <p:cNvPicPr>
            <a:picLocks noChangeAspect="1"/>
          </p:cNvPicPr>
          <p:nvPr/>
        </p:nvPicPr>
        <p:blipFill>
          <a:blip r:embed="rId2"/>
          <a:stretch>
            <a:fillRect/>
          </a:stretch>
        </p:blipFill>
        <p:spPr>
          <a:xfrm>
            <a:off x="4959902" y="2694038"/>
            <a:ext cx="3334801" cy="2627604"/>
          </a:xfrm>
          <a:prstGeom prst="rect">
            <a:avLst/>
          </a:prstGeom>
        </p:spPr>
      </p:pic>
    </p:spTree>
    <p:extLst>
      <p:ext uri="{BB962C8B-B14F-4D97-AF65-F5344CB8AC3E}">
        <p14:creationId xmlns:p14="http://schemas.microsoft.com/office/powerpoint/2010/main" val="152775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0411" y="2724150"/>
            <a:ext cx="3811590" cy="3006725"/>
          </a:xfrm>
          <a:prstGeom prst="rec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bIns="180000" rtlCol="0" anchor="b"/>
          <a:lstStyle/>
          <a:p>
            <a:pPr algn="ctr"/>
            <a:r>
              <a:rPr lang="en-GB" altLang="en-US" sz="1600" dirty="0"/>
              <a:t>This process should be used to separate the mixture of sand and water.</a:t>
            </a:r>
          </a:p>
          <a:p>
            <a:pPr algn="ctr"/>
            <a:r>
              <a:rPr lang="en-GB" altLang="en-US" sz="1600" dirty="0"/>
              <a:t>Sand is insoluble, so it has not dissolved in the water. The sand particles will not be able to get through the tiny holes in the filter paper, but the water particles will.</a:t>
            </a:r>
          </a:p>
          <a:p>
            <a:pPr algn="ctr"/>
            <a:r>
              <a:rPr lang="en-GB" altLang="en-US" sz="1600" dirty="0"/>
              <a:t>The sand will be caught in the filter paper while the water will get through                        to the bowl.</a:t>
            </a:r>
          </a:p>
        </p:txBody>
      </p:sp>
      <p:sp>
        <p:nvSpPr>
          <p:cNvPr id="6" name="Title 5"/>
          <p:cNvSpPr>
            <a:spLocks noGrp="1"/>
          </p:cNvSpPr>
          <p:nvPr>
            <p:ph type="title"/>
          </p:nvPr>
        </p:nvSpPr>
        <p:spPr>
          <a:xfrm>
            <a:off x="457198" y="361948"/>
            <a:ext cx="8220075" cy="1595581"/>
          </a:xfrm>
        </p:spPr>
        <p:txBody>
          <a:bodyPr>
            <a:noAutofit/>
          </a:bodyPr>
          <a:lstStyle/>
          <a:p>
            <a:r>
              <a:rPr lang="en-GB" b="0" dirty="0">
                <a:latin typeface="Sassoon Infant Rg" panose="02000503030000020003" pitchFamily="50" charset="0"/>
                <a:ea typeface="Sassoon Infant Rg" panose="02000503030000020003" pitchFamily="50" charset="0"/>
              </a:rPr>
              <a:t>Separating Processes - Filtration</a:t>
            </a:r>
          </a:p>
        </p:txBody>
      </p:sp>
      <p:sp>
        <p:nvSpPr>
          <p:cNvPr id="2" name="Rounded Rectangle 1"/>
          <p:cNvSpPr/>
          <p:nvPr/>
        </p:nvSpPr>
        <p:spPr>
          <a:xfrm>
            <a:off x="755650" y="1714500"/>
            <a:ext cx="3816350" cy="1476375"/>
          </a:xfrm>
          <a:prstGeom prst="round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latin typeface="Sassoon Infant Rg" panose="02000503030000020003" pitchFamily="50" charset="0"/>
                <a:ea typeface="Sassoon Infant Rg" panose="02000503030000020003" pitchFamily="50" charset="0"/>
              </a:rPr>
              <a:t>Line a funnel with filter paper and place it over a beaker. Pour the mixture slowly into the filter paper. The liquid will get through and any insoluble solids will be caught in the filter paper.</a:t>
            </a:r>
          </a:p>
        </p:txBody>
      </p:sp>
      <p:sp>
        <p:nvSpPr>
          <p:cNvPr id="5" name="Rounded Rectangle 4"/>
          <p:cNvSpPr/>
          <p:nvPr/>
        </p:nvSpPr>
        <p:spPr>
          <a:xfrm>
            <a:off x="750885" y="1714499"/>
            <a:ext cx="3816350" cy="1476375"/>
          </a:xfrm>
          <a:prstGeom prst="round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solidFill>
                  <a:schemeClr val="tx1"/>
                </a:solidFill>
                <a:latin typeface="Londrina Solid" panose="02000506000000020003" pitchFamily="50" charset="0"/>
              </a:rPr>
              <a:t>How?</a:t>
            </a:r>
          </a:p>
        </p:txBody>
      </p:sp>
      <p:sp>
        <p:nvSpPr>
          <p:cNvPr id="4" name="Rounded Rectangle 3"/>
          <p:cNvSpPr/>
          <p:nvPr/>
        </p:nvSpPr>
        <p:spPr>
          <a:xfrm>
            <a:off x="4695825" y="1714500"/>
            <a:ext cx="3692525" cy="4016376"/>
          </a:xfrm>
          <a:prstGeom prst="roundRect">
            <a:avLst>
              <a:gd name="adj" fmla="val 6349"/>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6CB5C54-8380-4007-B64D-FDA801F8569B}"/>
              </a:ext>
            </a:extLst>
          </p:cNvPr>
          <p:cNvPicPr>
            <a:picLocks noChangeAspect="1"/>
          </p:cNvPicPr>
          <p:nvPr/>
        </p:nvPicPr>
        <p:blipFill>
          <a:blip r:embed="rId4"/>
          <a:stretch>
            <a:fillRect/>
          </a:stretch>
        </p:blipFill>
        <p:spPr>
          <a:xfrm>
            <a:off x="5167320" y="2219477"/>
            <a:ext cx="2749534" cy="3249450"/>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091" y="672375"/>
            <a:ext cx="487363" cy="487363"/>
          </a:xfrm>
          <a:prstGeom prst="rect">
            <a:avLst/>
          </a:prstGeom>
        </p:spPr>
      </p:pic>
    </p:spTree>
    <p:extLst>
      <p:ext uri="{BB962C8B-B14F-4D97-AF65-F5344CB8AC3E}">
        <p14:creationId xmlns:p14="http://schemas.microsoft.com/office/powerpoint/2010/main" val="292108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6348" fill="hold"/>
                                        <p:tgtEl>
                                          <p:spTgt spid="8"/>
                                        </p:tgtEl>
                                      </p:cBhvr>
                                    </p:cmd>
                                  </p:childTnLst>
                                </p:cTn>
                              </p:par>
                            </p:childTnLst>
                          </p:cTn>
                        </p:par>
                      </p:childTnLst>
                    </p:cTn>
                  </p:par>
                </p:childTnLst>
              </p:cTn>
              <p:nextCondLst>
                <p:cond evt="onClick" delay="0">
                  <p:tgtEl>
                    <p:spTgt spid="8"/>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0411" y="2724150"/>
            <a:ext cx="3811590" cy="3006725"/>
          </a:xfrm>
          <a:prstGeom prst="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tIns="360000" bIns="396000" rtlCol="0" anchor="b"/>
          <a:lstStyle/>
          <a:p>
            <a:pPr algn="ctr"/>
            <a:r>
              <a:rPr lang="en-GB" altLang="en-US" sz="1600" dirty="0"/>
              <a:t>Use this process to separate the mixture of raisins and flour.</a:t>
            </a:r>
          </a:p>
          <a:p>
            <a:pPr algn="ctr"/>
            <a:r>
              <a:rPr lang="en-GB" altLang="en-US" sz="1600" dirty="0"/>
              <a:t>The grains of flour are much smaller than the raisins, so they will be able to go through the sieve into the bowl below.</a:t>
            </a:r>
          </a:p>
          <a:p>
            <a:pPr algn="ctr"/>
            <a:r>
              <a:rPr lang="en-GB" altLang="en-US" sz="1600" dirty="0"/>
              <a:t>The raisins are much bigger, and will get caught in the sieve.</a:t>
            </a:r>
          </a:p>
        </p:txBody>
      </p:sp>
      <p:sp>
        <p:nvSpPr>
          <p:cNvPr id="6" name="Title 5"/>
          <p:cNvSpPr>
            <a:spLocks noGrp="1"/>
          </p:cNvSpPr>
          <p:nvPr>
            <p:ph type="title"/>
          </p:nvPr>
        </p:nvSpPr>
        <p:spPr>
          <a:xfrm>
            <a:off x="457198" y="361948"/>
            <a:ext cx="8220075" cy="1595581"/>
          </a:xfrm>
        </p:spPr>
        <p:txBody>
          <a:bodyPr>
            <a:noAutofit/>
          </a:bodyPr>
          <a:lstStyle/>
          <a:p>
            <a:r>
              <a:rPr lang="en-GB" b="0" dirty="0">
                <a:latin typeface="Sassoon Infant Rg" panose="02000503030000020003" pitchFamily="50" charset="0"/>
                <a:ea typeface="Sassoon Infant Rg" panose="02000503030000020003" pitchFamily="50" charset="0"/>
              </a:rPr>
              <a:t>Separating Processes - Sieving</a:t>
            </a:r>
          </a:p>
        </p:txBody>
      </p:sp>
      <p:sp>
        <p:nvSpPr>
          <p:cNvPr id="2" name="Rounded Rectangle 1"/>
          <p:cNvSpPr/>
          <p:nvPr/>
        </p:nvSpPr>
        <p:spPr>
          <a:xfrm>
            <a:off x="755650" y="1714500"/>
            <a:ext cx="3816350" cy="1476375"/>
          </a:xfrm>
          <a:prstGeom prst="round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Pour the mixture through a sieve held over a bowl. The smaller particles will get through it into the bowl and the larger particles will be caught in the sieve.</a:t>
            </a:r>
          </a:p>
        </p:txBody>
      </p:sp>
      <p:sp>
        <p:nvSpPr>
          <p:cNvPr id="5" name="Rounded Rectangle 4"/>
          <p:cNvSpPr/>
          <p:nvPr/>
        </p:nvSpPr>
        <p:spPr>
          <a:xfrm>
            <a:off x="750885" y="1714499"/>
            <a:ext cx="3816350" cy="1476375"/>
          </a:xfrm>
          <a:prstGeom prst="round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latin typeface="Londrina Solid" panose="02000506000000020003" pitchFamily="50" charset="0"/>
              </a:rPr>
              <a:t>How?</a:t>
            </a:r>
          </a:p>
        </p:txBody>
      </p:sp>
      <p:sp>
        <p:nvSpPr>
          <p:cNvPr id="4" name="Rounded Rectangle 3"/>
          <p:cNvSpPr/>
          <p:nvPr/>
        </p:nvSpPr>
        <p:spPr>
          <a:xfrm>
            <a:off x="4695825" y="1714500"/>
            <a:ext cx="3692525" cy="4016376"/>
          </a:xfrm>
          <a:prstGeom prst="roundRect">
            <a:avLst>
              <a:gd name="adj" fmla="val 6349"/>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DF9AF6E-EB5E-4C34-B217-91361C7F8B01}"/>
              </a:ext>
            </a:extLst>
          </p:cNvPr>
          <p:cNvPicPr>
            <a:picLocks noChangeAspect="1"/>
          </p:cNvPicPr>
          <p:nvPr/>
        </p:nvPicPr>
        <p:blipFill>
          <a:blip r:embed="rId2"/>
          <a:stretch>
            <a:fillRect/>
          </a:stretch>
        </p:blipFill>
        <p:spPr>
          <a:xfrm>
            <a:off x="4792383" y="2896860"/>
            <a:ext cx="3499407" cy="2523963"/>
          </a:xfrm>
          <a:prstGeom prst="rect">
            <a:avLst/>
          </a:prstGeom>
        </p:spPr>
      </p:pic>
    </p:spTree>
    <p:extLst>
      <p:ext uri="{BB962C8B-B14F-4D97-AF65-F5344CB8AC3E}">
        <p14:creationId xmlns:p14="http://schemas.microsoft.com/office/powerpoint/2010/main" val="31376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a:latin typeface="Sassoon Infant Rg" panose="02000503030000020003" pitchFamily="50" charset="0"/>
                <a:ea typeface="Sassoon Infant Rg" panose="02000503030000020003" pitchFamily="50" charset="0"/>
              </a:rPr>
              <a:t>Separating the Mixtures</a:t>
            </a:r>
          </a:p>
        </p:txBody>
      </p:sp>
      <p:pic>
        <p:nvPicPr>
          <p:cNvPr id="4"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1695450" y="1787383"/>
            <a:ext cx="5753100" cy="1198464"/>
          </a:xfrm>
          <a:prstGeom prst="roundRec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smtClean="0"/>
              <a:t>If you are </a:t>
            </a:r>
            <a:r>
              <a:rPr lang="en-GB" altLang="en-US" dirty="0" err="1" smtClean="0"/>
              <a:t>ablr</a:t>
            </a:r>
            <a:r>
              <a:rPr lang="en-GB" altLang="en-US" dirty="0" smtClean="0"/>
              <a:t> to day any of these practical experiments at home that would be great but if not, try to fill in the TASK sheets attached.</a:t>
            </a:r>
            <a:endParaRPr lang="en-GB" altLang="en-US" dirty="0"/>
          </a:p>
        </p:txBody>
      </p:sp>
      <p:sp>
        <p:nvSpPr>
          <p:cNvPr id="8" name="Rounded Rectangle 7"/>
          <p:cNvSpPr/>
          <p:nvPr/>
        </p:nvSpPr>
        <p:spPr>
          <a:xfrm>
            <a:off x="1695450" y="3146323"/>
            <a:ext cx="5753100" cy="2787138"/>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9874" y="3273075"/>
            <a:ext cx="627479" cy="627479"/>
          </a:xfrm>
          <a:prstGeom prst="rect">
            <a:avLst/>
          </a:prstGeom>
        </p:spPr>
      </p:pic>
      <p:pic>
        <p:nvPicPr>
          <p:cNvPr id="3" name="Picture 2">
            <a:extLst>
              <a:ext uri="{FF2B5EF4-FFF2-40B4-BE49-F238E27FC236}">
                <a16:creationId xmlns:a16="http://schemas.microsoft.com/office/drawing/2014/main" id="{BAD7837B-F2E4-4EF5-BB8E-7C7E883E88E7}"/>
              </a:ext>
            </a:extLst>
          </p:cNvPr>
          <p:cNvPicPr>
            <a:picLocks noChangeAspect="1"/>
          </p:cNvPicPr>
          <p:nvPr/>
        </p:nvPicPr>
        <p:blipFill>
          <a:blip r:embed="rId4"/>
          <a:stretch>
            <a:fillRect/>
          </a:stretch>
        </p:blipFill>
        <p:spPr>
          <a:xfrm>
            <a:off x="2855927" y="3146323"/>
            <a:ext cx="3700593" cy="2950720"/>
          </a:xfrm>
          <a:prstGeom prst="rect">
            <a:avLst/>
          </a:prstGeom>
        </p:spPr>
      </p:pic>
    </p:spTree>
    <p:extLst>
      <p:ext uri="{BB962C8B-B14F-4D97-AF65-F5344CB8AC3E}">
        <p14:creationId xmlns:p14="http://schemas.microsoft.com/office/powerpoint/2010/main" val="466266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304798"/>
            <a:ext cx="8220075" cy="1595581"/>
          </a:xfrm>
        </p:spPr>
        <p:txBody>
          <a:bodyPr/>
          <a:lstStyle/>
          <a:p>
            <a:r>
              <a:rPr lang="en-GB" b="0" dirty="0">
                <a:latin typeface="Sassoon Infant Rg" panose="02000503030000020003" pitchFamily="50" charset="0"/>
                <a:ea typeface="Sassoon Infant Rg" panose="02000503030000020003" pitchFamily="50" charset="0"/>
              </a:rPr>
              <a:t>A Message from the Manager</a:t>
            </a: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ular Callout 1"/>
          <p:cNvSpPr/>
          <p:nvPr/>
        </p:nvSpPr>
        <p:spPr>
          <a:xfrm>
            <a:off x="3316544" y="1750142"/>
            <a:ext cx="4671756" cy="2684206"/>
          </a:xfrm>
          <a:prstGeom prst="wedgeRoundRectCallout">
            <a:avLst>
              <a:gd name="adj1" fmla="val -66444"/>
              <a:gd name="adj2" fmla="val -31628"/>
              <a:gd name="adj3" fmla="val 16667"/>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Thank you for separating the mixed up materials! </a:t>
            </a:r>
          </a:p>
          <a:p>
            <a:r>
              <a:rPr lang="en-GB" altLang="en-US" dirty="0"/>
              <a:t>Unfortunately, we found one more mixture in the delivery truck. Some of the sand and some of the salt have both mixed with a spilt bottle of water. How can we separate both the sand and the salt from the water?</a:t>
            </a:r>
          </a:p>
        </p:txBody>
      </p:sp>
      <p:sp>
        <p:nvSpPr>
          <p:cNvPr id="3" name="Rounded Rectangle 2"/>
          <p:cNvSpPr/>
          <p:nvPr/>
        </p:nvSpPr>
        <p:spPr>
          <a:xfrm>
            <a:off x="3316544" y="4522841"/>
            <a:ext cx="4671756" cy="1569984"/>
          </a:xfrm>
          <a:prstGeom prst="roundRect">
            <a:avLst>
              <a:gd name="adj" fmla="val 1797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422CC7CD-E014-4647-AE11-E1442489FE6F}"/>
              </a:ext>
            </a:extLst>
          </p:cNvPr>
          <p:cNvPicPr>
            <a:picLocks noChangeAspect="1"/>
          </p:cNvPicPr>
          <p:nvPr/>
        </p:nvPicPr>
        <p:blipFill>
          <a:blip r:embed="rId3"/>
          <a:stretch>
            <a:fillRect/>
          </a:stretch>
        </p:blipFill>
        <p:spPr>
          <a:xfrm>
            <a:off x="3679389" y="4603684"/>
            <a:ext cx="3828620" cy="1408298"/>
          </a:xfrm>
          <a:prstGeom prst="rect">
            <a:avLst/>
          </a:prstGeom>
        </p:spPr>
      </p:pic>
      <p:pic>
        <p:nvPicPr>
          <p:cNvPr id="12" name="Picture 11">
            <a:extLst>
              <a:ext uri="{FF2B5EF4-FFF2-40B4-BE49-F238E27FC236}">
                <a16:creationId xmlns:a16="http://schemas.microsoft.com/office/drawing/2014/main" id="{566EA6A6-12B5-4F7F-A46F-0004CCF2001B}"/>
              </a:ext>
            </a:extLst>
          </p:cNvPr>
          <p:cNvPicPr>
            <a:picLocks noChangeAspect="1"/>
          </p:cNvPicPr>
          <p:nvPr/>
        </p:nvPicPr>
        <p:blipFill>
          <a:blip r:embed="rId4"/>
          <a:stretch>
            <a:fillRect/>
          </a:stretch>
        </p:blipFill>
        <p:spPr>
          <a:xfrm>
            <a:off x="1166044" y="1514332"/>
            <a:ext cx="1554615" cy="4578493"/>
          </a:xfrm>
          <a:prstGeom prst="rect">
            <a:avLst/>
          </a:prstGeom>
        </p:spPr>
      </p:pic>
    </p:spTree>
    <p:extLst>
      <p:ext uri="{BB962C8B-B14F-4D97-AF65-F5344CB8AC3E}">
        <p14:creationId xmlns:p14="http://schemas.microsoft.com/office/powerpoint/2010/main" val="2212951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To find the answer to the previous slide listen to the sound file below</a:t>
            </a:r>
            <a:endParaRPr lang="en-GB" dirty="0"/>
          </a:p>
        </p:txBody>
      </p:sp>
      <p:sp>
        <p:nvSpPr>
          <p:cNvPr id="3" name="Content Placeholder 2"/>
          <p:cNvSpPr>
            <a:spLocks noGrp="1"/>
          </p:cNvSpPr>
          <p:nvPr>
            <p:ph idx="1"/>
          </p:nvPr>
        </p:nvSpPr>
        <p:spPr/>
        <p:txBody>
          <a:bodyPr/>
          <a:lstStyle/>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9788" y="3419656"/>
            <a:ext cx="487363" cy="487363"/>
          </a:xfrm>
          <a:prstGeom prst="rect">
            <a:avLst/>
          </a:prstGeom>
        </p:spPr>
      </p:pic>
    </p:spTree>
    <p:extLst>
      <p:ext uri="{BB962C8B-B14F-4D97-AF65-F5344CB8AC3E}">
        <p14:creationId xmlns:p14="http://schemas.microsoft.com/office/powerpoint/2010/main" val="3284398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Autofit/>
          </a:bodyPr>
          <a:lstStyle/>
          <a:p>
            <a:r>
              <a:rPr lang="en-US" altLang="zh-CN" dirty="0">
                <a:latin typeface="+mn-lt"/>
                <a:ea typeface="SimSun" panose="02010600030101010101" pitchFamily="2" charset="-122"/>
              </a:rPr>
              <a:t>I can use different processes to separate mixtures of materials.</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identify different ways materials can be mixed together.</a:t>
            </a:r>
          </a:p>
          <a:p>
            <a:r>
              <a:rPr lang="en-US" altLang="zh-CN" dirty="0">
                <a:latin typeface="+mn-lt"/>
                <a:ea typeface="SimSun" panose="02010600030101010101" pitchFamily="2" charset="-122"/>
              </a:rPr>
              <a:t>I can use sieving, filtering, evaporating and other processes to separate mixtures of materials.</a:t>
            </a:r>
          </a:p>
          <a:p>
            <a:r>
              <a:rPr lang="en-US" altLang="zh-CN" dirty="0">
                <a:latin typeface="+mn-lt"/>
                <a:ea typeface="SimSun" panose="02010600030101010101" pitchFamily="2" charset="-122"/>
              </a:rPr>
              <a:t>I know when to use which processes to separate mixtures.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Tree>
    <p:extLst>
      <p:ext uri="{BB962C8B-B14F-4D97-AF65-F5344CB8AC3E}">
        <p14:creationId xmlns:p14="http://schemas.microsoft.com/office/powerpoint/2010/main" val="2298399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276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Autofit/>
          </a:bodyPr>
          <a:lstStyle/>
          <a:p>
            <a:r>
              <a:rPr lang="en-US" altLang="zh-CN" dirty="0">
                <a:latin typeface="+mn-lt"/>
                <a:ea typeface="SimSun" panose="02010600030101010101" pitchFamily="2" charset="-122"/>
              </a:rPr>
              <a:t>I can use different processes to separate mixtures of materials.</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identify different ways materials can be mixed together.</a:t>
            </a:r>
          </a:p>
          <a:p>
            <a:r>
              <a:rPr lang="en-US" altLang="zh-CN" dirty="0">
                <a:latin typeface="+mn-lt"/>
                <a:ea typeface="SimSun" panose="02010600030101010101" pitchFamily="2" charset="-122"/>
              </a:rPr>
              <a:t>I can use sieving, filtering, evaporating and other processes to separate mixtures of materials.</a:t>
            </a:r>
          </a:p>
          <a:p>
            <a:r>
              <a:rPr lang="en-US" altLang="zh-CN" dirty="0">
                <a:latin typeface="+mn-lt"/>
                <a:ea typeface="SimSun" panose="02010600030101010101" pitchFamily="2" charset="-122"/>
              </a:rPr>
              <a:t>I know when to use which processes to separate mixtures.</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5C41BD-DB66-46F5-A075-4FD8181672CD}"/>
              </a:ext>
            </a:extLst>
          </p:cNvPr>
          <p:cNvPicPr>
            <a:picLocks noChangeAspect="1"/>
          </p:cNvPicPr>
          <p:nvPr/>
        </p:nvPicPr>
        <p:blipFill>
          <a:blip r:embed="rId2"/>
          <a:stretch>
            <a:fillRect/>
          </a:stretch>
        </p:blipFill>
        <p:spPr>
          <a:xfrm>
            <a:off x="755573" y="706900"/>
            <a:ext cx="7632854" cy="5444200"/>
          </a:xfrm>
          <a:prstGeom prst="rect">
            <a:avLst/>
          </a:prstGeom>
        </p:spPr>
      </p:pic>
      <p:sp>
        <p:nvSpPr>
          <p:cNvPr id="3" name="Rounded Rectangle 2"/>
          <p:cNvSpPr/>
          <p:nvPr/>
        </p:nvSpPr>
        <p:spPr>
          <a:xfrm>
            <a:off x="2397211" y="930875"/>
            <a:ext cx="4333104" cy="675503"/>
          </a:xfrm>
          <a:prstGeom prst="round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86762" y="470835"/>
            <a:ext cx="8220075" cy="1595581"/>
          </a:xfrm>
        </p:spPr>
        <p:txBody>
          <a:bodyPr/>
          <a:lstStyle/>
          <a:p>
            <a:r>
              <a:rPr lang="en-GB" b="0" dirty="0">
                <a:solidFill>
                  <a:schemeClr val="bg1"/>
                </a:solidFill>
                <a:latin typeface="Sassoon Infant Rg" panose="02000503030000020003" pitchFamily="50" charset="0"/>
                <a:ea typeface="Sassoon Infant Rg" panose="02000503030000020003" pitchFamily="50" charset="0"/>
              </a:rPr>
              <a:t>Supermarket Chaos!</a:t>
            </a:r>
          </a:p>
        </p:txBody>
      </p:sp>
      <p:sp>
        <p:nvSpPr>
          <p:cNvPr id="4" name="Rounded Rectangle 3"/>
          <p:cNvSpPr/>
          <p:nvPr/>
        </p:nvSpPr>
        <p:spPr>
          <a:xfrm>
            <a:off x="755650" y="2081354"/>
            <a:ext cx="2860761" cy="4011471"/>
          </a:xfrm>
          <a:prstGeom prst="roundRect">
            <a:avLst>
              <a:gd name="adj" fmla="val 4573"/>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A local supermarket has had a disaster!</a:t>
            </a:r>
          </a:p>
          <a:p>
            <a:endParaRPr lang="en-GB" altLang="en-US" sz="1600" dirty="0"/>
          </a:p>
          <a:p>
            <a:r>
              <a:rPr lang="en-GB" altLang="en-US" sz="1600" dirty="0"/>
              <a:t>Lots of their goods have got mixed up after a delivery truck was loaded up incorrectly.</a:t>
            </a:r>
          </a:p>
          <a:p>
            <a:endParaRPr lang="en-GB" altLang="en-US" sz="1600" dirty="0"/>
          </a:p>
          <a:p>
            <a:r>
              <a:rPr lang="en-GB" altLang="en-US" sz="1600" dirty="0"/>
              <a:t>The manager of the supermarket has asked for your help in separating all the items so that they can be put out on the shelves.</a:t>
            </a:r>
          </a:p>
          <a:p>
            <a:endParaRPr lang="en-GB" altLang="en-US" sz="1600" dirty="0"/>
          </a:p>
          <a:p>
            <a:r>
              <a:rPr lang="en-GB" altLang="en-US" sz="1600" dirty="0"/>
              <a:t>Have a look at the jumbled up materials and think about how they have been mixed together.</a:t>
            </a:r>
          </a:p>
        </p:txBody>
      </p:sp>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b="0" dirty="0">
                <a:latin typeface="+mn-lt"/>
              </a:rPr>
              <a:t>Mixed Materials – Sand and Water</a:t>
            </a:r>
          </a:p>
        </p:txBody>
      </p:sp>
      <p:sp>
        <p:nvSpPr>
          <p:cNvPr id="2" name="Rounded Rectangle 1"/>
          <p:cNvSpPr/>
          <p:nvPr/>
        </p:nvSpPr>
        <p:spPr>
          <a:xfrm>
            <a:off x="763888" y="2710249"/>
            <a:ext cx="3750447" cy="2660821"/>
          </a:xfrm>
          <a:prstGeom prst="roundRect">
            <a:avLst>
              <a:gd name="adj" fmla="val 4593"/>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637903" y="2710248"/>
            <a:ext cx="3750447" cy="2660821"/>
          </a:xfrm>
          <a:prstGeom prst="roundRect">
            <a:avLst>
              <a:gd name="adj" fmla="val 4593"/>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755650" y="2081354"/>
            <a:ext cx="7632700" cy="546516"/>
          </a:xfrm>
          <a:prstGeom prst="roundRec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Several water bottles have leaked into a bag of play sand</a:t>
            </a:r>
            <a:r>
              <a:rPr lang="en-GB" altLang="en-US" dirty="0">
                <a:latin typeface="BPreplay" panose="02000503000000020004" pitchFamily="50" charset="0"/>
              </a:rPr>
              <a:t>.</a:t>
            </a:r>
          </a:p>
        </p:txBody>
      </p:sp>
      <p:pic>
        <p:nvPicPr>
          <p:cNvPr id="7" name="Picture 6">
            <a:extLst>
              <a:ext uri="{FF2B5EF4-FFF2-40B4-BE49-F238E27FC236}">
                <a16:creationId xmlns:a16="http://schemas.microsoft.com/office/drawing/2014/main" id="{F814728C-1654-44B1-8199-1B2F0A51BE5E}"/>
              </a:ext>
            </a:extLst>
          </p:cNvPr>
          <p:cNvPicPr>
            <a:picLocks noChangeAspect="1"/>
          </p:cNvPicPr>
          <p:nvPr/>
        </p:nvPicPr>
        <p:blipFill>
          <a:blip r:embed="rId2"/>
          <a:stretch>
            <a:fillRect/>
          </a:stretch>
        </p:blipFill>
        <p:spPr>
          <a:xfrm>
            <a:off x="834538" y="3135322"/>
            <a:ext cx="3609145" cy="1810669"/>
          </a:xfrm>
          <a:prstGeom prst="rect">
            <a:avLst/>
          </a:prstGeom>
        </p:spPr>
      </p:pic>
      <p:pic>
        <p:nvPicPr>
          <p:cNvPr id="9" name="Picture 8">
            <a:extLst>
              <a:ext uri="{FF2B5EF4-FFF2-40B4-BE49-F238E27FC236}">
                <a16:creationId xmlns:a16="http://schemas.microsoft.com/office/drawing/2014/main" id="{97650B78-F828-4FEB-9345-72A4F4B4C2CA}"/>
              </a:ext>
            </a:extLst>
          </p:cNvPr>
          <p:cNvPicPr>
            <a:picLocks noChangeAspect="1"/>
          </p:cNvPicPr>
          <p:nvPr/>
        </p:nvPicPr>
        <p:blipFill>
          <a:blip r:embed="rId3"/>
          <a:stretch>
            <a:fillRect/>
          </a:stretch>
        </p:blipFill>
        <p:spPr>
          <a:xfrm>
            <a:off x="6028452" y="2839640"/>
            <a:ext cx="969348" cy="2402032"/>
          </a:xfrm>
          <a:prstGeom prst="rect">
            <a:avLst/>
          </a:prstGeom>
        </p:spPr>
      </p:pic>
    </p:spTree>
    <p:extLst>
      <p:ext uri="{BB962C8B-B14F-4D97-AF65-F5344CB8AC3E}">
        <p14:creationId xmlns:p14="http://schemas.microsoft.com/office/powerpoint/2010/main" val="46622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b="0" dirty="0">
                <a:latin typeface="+mn-lt"/>
              </a:rPr>
              <a:t>Mixed Materials – Salt and Water</a:t>
            </a:r>
          </a:p>
        </p:txBody>
      </p:sp>
      <p:sp>
        <p:nvSpPr>
          <p:cNvPr id="2" name="Rounded Rectangle 1"/>
          <p:cNvSpPr/>
          <p:nvPr/>
        </p:nvSpPr>
        <p:spPr>
          <a:xfrm>
            <a:off x="763888" y="2710249"/>
            <a:ext cx="3750447" cy="2660821"/>
          </a:xfrm>
          <a:prstGeom prst="roundRect">
            <a:avLst>
              <a:gd name="adj" fmla="val 4593"/>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637903" y="2710248"/>
            <a:ext cx="3750447" cy="2660821"/>
          </a:xfrm>
          <a:prstGeom prst="roundRect">
            <a:avLst>
              <a:gd name="adj" fmla="val 4593"/>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755650" y="1943100"/>
            <a:ext cx="7632700" cy="684770"/>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A bag of salt has split open and the salt has mixed with some water from the water bottles.</a:t>
            </a:r>
          </a:p>
        </p:txBody>
      </p:sp>
      <p:pic>
        <p:nvPicPr>
          <p:cNvPr id="4" name="Picture 3">
            <a:extLst>
              <a:ext uri="{FF2B5EF4-FFF2-40B4-BE49-F238E27FC236}">
                <a16:creationId xmlns:a16="http://schemas.microsoft.com/office/drawing/2014/main" id="{79F410C3-5C20-49B6-8F5B-FE66B5CCA152}"/>
              </a:ext>
            </a:extLst>
          </p:cNvPr>
          <p:cNvPicPr>
            <a:picLocks noChangeAspect="1"/>
          </p:cNvPicPr>
          <p:nvPr/>
        </p:nvPicPr>
        <p:blipFill>
          <a:blip r:embed="rId2"/>
          <a:stretch>
            <a:fillRect/>
          </a:stretch>
        </p:blipFill>
        <p:spPr>
          <a:xfrm>
            <a:off x="2130051" y="2837905"/>
            <a:ext cx="1018120" cy="2353260"/>
          </a:xfrm>
          <a:prstGeom prst="rect">
            <a:avLst/>
          </a:prstGeom>
        </p:spPr>
      </p:pic>
      <p:pic>
        <p:nvPicPr>
          <p:cNvPr id="9" name="Picture 8">
            <a:extLst>
              <a:ext uri="{FF2B5EF4-FFF2-40B4-BE49-F238E27FC236}">
                <a16:creationId xmlns:a16="http://schemas.microsoft.com/office/drawing/2014/main" id="{44943B8C-595B-44E0-930F-3F285864201A}"/>
              </a:ext>
            </a:extLst>
          </p:cNvPr>
          <p:cNvPicPr>
            <a:picLocks noChangeAspect="1"/>
          </p:cNvPicPr>
          <p:nvPr/>
        </p:nvPicPr>
        <p:blipFill>
          <a:blip r:embed="rId3"/>
          <a:stretch>
            <a:fillRect/>
          </a:stretch>
        </p:blipFill>
        <p:spPr>
          <a:xfrm>
            <a:off x="6092441" y="2829274"/>
            <a:ext cx="969348" cy="2402032"/>
          </a:xfrm>
          <a:prstGeom prst="rect">
            <a:avLst/>
          </a:prstGeom>
        </p:spPr>
      </p:pic>
    </p:spTree>
    <p:extLst>
      <p:ext uri="{BB962C8B-B14F-4D97-AF65-F5344CB8AC3E}">
        <p14:creationId xmlns:p14="http://schemas.microsoft.com/office/powerpoint/2010/main" val="180439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b="0" dirty="0">
                <a:latin typeface="+mn-lt"/>
              </a:rPr>
              <a:t>Mixed Materials – Raisins and Flour</a:t>
            </a:r>
          </a:p>
        </p:txBody>
      </p:sp>
      <p:sp>
        <p:nvSpPr>
          <p:cNvPr id="2" name="Rounded Rectangle 1"/>
          <p:cNvSpPr/>
          <p:nvPr/>
        </p:nvSpPr>
        <p:spPr>
          <a:xfrm>
            <a:off x="763888" y="2710249"/>
            <a:ext cx="3750447" cy="2660821"/>
          </a:xfrm>
          <a:prstGeom prst="roundRect">
            <a:avLst>
              <a:gd name="adj" fmla="val 4593"/>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637903" y="2710248"/>
            <a:ext cx="3750447" cy="2660821"/>
          </a:xfrm>
          <a:prstGeom prst="roundRect">
            <a:avLst>
              <a:gd name="adj" fmla="val 4593"/>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755650" y="2081354"/>
            <a:ext cx="7632700" cy="546516"/>
          </a:xfrm>
          <a:prstGeom prst="round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Raisins have poured out of their boxes into the bags of flour</a:t>
            </a:r>
            <a:r>
              <a:rPr lang="en-GB" altLang="en-US" dirty="0">
                <a:latin typeface="BPreplay" panose="02000503000000020004" pitchFamily="50" charset="0"/>
              </a:rPr>
              <a:t>.</a:t>
            </a:r>
          </a:p>
        </p:txBody>
      </p:sp>
      <p:pic>
        <p:nvPicPr>
          <p:cNvPr id="7" name="Picture 6">
            <a:extLst>
              <a:ext uri="{FF2B5EF4-FFF2-40B4-BE49-F238E27FC236}">
                <a16:creationId xmlns:a16="http://schemas.microsoft.com/office/drawing/2014/main" id="{FA5ABFF5-3973-4589-BAF2-AA5CFF3B4CD5}"/>
              </a:ext>
            </a:extLst>
          </p:cNvPr>
          <p:cNvPicPr>
            <a:picLocks noChangeAspect="1"/>
          </p:cNvPicPr>
          <p:nvPr/>
        </p:nvPicPr>
        <p:blipFill>
          <a:blip r:embed="rId2"/>
          <a:stretch>
            <a:fillRect/>
          </a:stretch>
        </p:blipFill>
        <p:spPr>
          <a:xfrm>
            <a:off x="1116814" y="2911049"/>
            <a:ext cx="2883658" cy="2255716"/>
          </a:xfrm>
          <a:prstGeom prst="rect">
            <a:avLst/>
          </a:prstGeom>
        </p:spPr>
      </p:pic>
      <p:pic>
        <p:nvPicPr>
          <p:cNvPr id="8" name="Picture 7">
            <a:extLst>
              <a:ext uri="{FF2B5EF4-FFF2-40B4-BE49-F238E27FC236}">
                <a16:creationId xmlns:a16="http://schemas.microsoft.com/office/drawing/2014/main" id="{D104ADA7-0B11-4B3A-9FD0-58200D9D1C6A}"/>
              </a:ext>
            </a:extLst>
          </p:cNvPr>
          <p:cNvPicPr>
            <a:picLocks noChangeAspect="1"/>
          </p:cNvPicPr>
          <p:nvPr/>
        </p:nvPicPr>
        <p:blipFill>
          <a:blip r:embed="rId3"/>
          <a:stretch>
            <a:fillRect/>
          </a:stretch>
        </p:blipFill>
        <p:spPr>
          <a:xfrm>
            <a:off x="5601695" y="2847035"/>
            <a:ext cx="1822862" cy="2383743"/>
          </a:xfrm>
          <a:prstGeom prst="rect">
            <a:avLst/>
          </a:prstGeom>
        </p:spPr>
      </p:pic>
    </p:spTree>
    <p:extLst>
      <p:ext uri="{BB962C8B-B14F-4D97-AF65-F5344CB8AC3E}">
        <p14:creationId xmlns:p14="http://schemas.microsoft.com/office/powerpoint/2010/main" val="262572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GB" b="0" dirty="0">
                <a:latin typeface="+mn-lt"/>
              </a:rPr>
              <a:t>Mixed Materials – </a:t>
            </a:r>
            <a:br>
              <a:rPr lang="en-GB" b="0" dirty="0">
                <a:latin typeface="+mn-lt"/>
              </a:rPr>
            </a:br>
            <a:r>
              <a:rPr lang="en-GB" b="0" dirty="0">
                <a:latin typeface="+mn-lt"/>
              </a:rPr>
              <a:t>Paper clips and Rice</a:t>
            </a:r>
          </a:p>
        </p:txBody>
      </p:sp>
      <p:sp>
        <p:nvSpPr>
          <p:cNvPr id="2" name="Rounded Rectangle 1"/>
          <p:cNvSpPr/>
          <p:nvPr/>
        </p:nvSpPr>
        <p:spPr>
          <a:xfrm>
            <a:off x="763888" y="2710249"/>
            <a:ext cx="3750447" cy="2660821"/>
          </a:xfrm>
          <a:prstGeom prst="roundRect">
            <a:avLst>
              <a:gd name="adj" fmla="val 4593"/>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637903" y="2710248"/>
            <a:ext cx="3750447" cy="2660821"/>
          </a:xfrm>
          <a:prstGeom prst="roundRect">
            <a:avLst>
              <a:gd name="adj" fmla="val 4593"/>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755650" y="2081354"/>
            <a:ext cx="7632700" cy="546516"/>
          </a:xfrm>
          <a:prstGeom prst="round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Some boxes of paper clips have spilled into the bags of rice</a:t>
            </a:r>
            <a:r>
              <a:rPr lang="en-GB" altLang="en-US" dirty="0">
                <a:latin typeface="BPreplay" panose="02000503000000020004" pitchFamily="50" charset="0"/>
              </a:rPr>
              <a:t>.</a:t>
            </a:r>
          </a:p>
        </p:txBody>
      </p:sp>
      <p:pic>
        <p:nvPicPr>
          <p:cNvPr id="8" name="Picture 7">
            <a:extLst>
              <a:ext uri="{FF2B5EF4-FFF2-40B4-BE49-F238E27FC236}">
                <a16:creationId xmlns:a16="http://schemas.microsoft.com/office/drawing/2014/main" id="{1EDB96A2-B983-4589-9FB6-2C181B864996}"/>
              </a:ext>
            </a:extLst>
          </p:cNvPr>
          <p:cNvPicPr>
            <a:picLocks noChangeAspect="1"/>
          </p:cNvPicPr>
          <p:nvPr/>
        </p:nvPicPr>
        <p:blipFill>
          <a:blip r:embed="rId2"/>
          <a:stretch>
            <a:fillRect/>
          </a:stretch>
        </p:blipFill>
        <p:spPr>
          <a:xfrm>
            <a:off x="882097" y="2815255"/>
            <a:ext cx="3353091" cy="2450804"/>
          </a:xfrm>
          <a:prstGeom prst="rect">
            <a:avLst/>
          </a:prstGeom>
        </p:spPr>
      </p:pic>
      <p:pic>
        <p:nvPicPr>
          <p:cNvPr id="9" name="Picture 8">
            <a:extLst>
              <a:ext uri="{FF2B5EF4-FFF2-40B4-BE49-F238E27FC236}">
                <a16:creationId xmlns:a16="http://schemas.microsoft.com/office/drawing/2014/main" id="{150FA072-9F48-4BC9-8739-93C7C8401BE4}"/>
              </a:ext>
            </a:extLst>
          </p:cNvPr>
          <p:cNvPicPr>
            <a:picLocks noChangeAspect="1"/>
          </p:cNvPicPr>
          <p:nvPr/>
        </p:nvPicPr>
        <p:blipFill>
          <a:blip r:embed="rId3"/>
          <a:stretch>
            <a:fillRect/>
          </a:stretch>
        </p:blipFill>
        <p:spPr>
          <a:xfrm>
            <a:off x="5760204" y="2864027"/>
            <a:ext cx="1505843" cy="2353260"/>
          </a:xfrm>
          <a:prstGeom prst="rect">
            <a:avLst/>
          </a:prstGeom>
        </p:spPr>
      </p:pic>
    </p:spTree>
    <p:extLst>
      <p:ext uri="{BB962C8B-B14F-4D97-AF65-F5344CB8AC3E}">
        <p14:creationId xmlns:p14="http://schemas.microsoft.com/office/powerpoint/2010/main" val="146514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0" dirty="0">
                <a:latin typeface="Sassoon Infant Rg" panose="02000503030000020003" pitchFamily="50" charset="0"/>
                <a:ea typeface="Sassoon Infant Rg" panose="02000503030000020003" pitchFamily="50" charset="0"/>
              </a:rPr>
              <a:t>Mixed Materials</a:t>
            </a:r>
          </a:p>
        </p:txBody>
      </p:sp>
      <p:pic>
        <p:nvPicPr>
          <p:cNvPr id="4" name="Talking Partne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755650" y="1733550"/>
            <a:ext cx="1774876" cy="1695450"/>
          </a:xfrm>
          <a:prstGeom prst="roundRect">
            <a:avLst>
              <a:gd name="adj" fmla="val 7747"/>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1. A suspension - a mixture of a liquid and solid particles that will not dissolve.</a:t>
            </a:r>
          </a:p>
        </p:txBody>
      </p:sp>
      <p:sp>
        <p:nvSpPr>
          <p:cNvPr id="8" name="Rounded Rectangle 7"/>
          <p:cNvSpPr/>
          <p:nvPr/>
        </p:nvSpPr>
        <p:spPr>
          <a:xfrm>
            <a:off x="2722560" y="1733550"/>
            <a:ext cx="1774876" cy="1695450"/>
          </a:xfrm>
          <a:prstGeom prst="roundRect">
            <a:avLst>
              <a:gd name="adj" fmla="val 7747"/>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2. A mixture of two solids.</a:t>
            </a:r>
          </a:p>
        </p:txBody>
      </p:sp>
      <p:sp>
        <p:nvSpPr>
          <p:cNvPr id="9" name="Rounded Rectangle 8"/>
          <p:cNvSpPr/>
          <p:nvPr/>
        </p:nvSpPr>
        <p:spPr>
          <a:xfrm>
            <a:off x="4689470" y="1733550"/>
            <a:ext cx="1774876" cy="1695450"/>
          </a:xfrm>
          <a:prstGeom prst="roundRect">
            <a:avLst>
              <a:gd name="adj" fmla="val 774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3. A solution - a solid dissolved in a liquid.</a:t>
            </a:r>
          </a:p>
        </p:txBody>
      </p:sp>
      <p:sp>
        <p:nvSpPr>
          <p:cNvPr id="10" name="Rounded Rectangle 9"/>
          <p:cNvSpPr/>
          <p:nvPr/>
        </p:nvSpPr>
        <p:spPr>
          <a:xfrm>
            <a:off x="6613474" y="1733550"/>
            <a:ext cx="1774876" cy="1695450"/>
          </a:xfrm>
          <a:prstGeom prst="roundRect">
            <a:avLst>
              <a:gd name="adj" fmla="val 774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4. A mixture of two solids</a:t>
            </a:r>
            <a:r>
              <a:rPr lang="en-GB" altLang="en-US" dirty="0">
                <a:latin typeface="BPreplay" panose="02000503000000020004" pitchFamily="50" charset="0"/>
              </a:rPr>
              <a:t>.</a:t>
            </a:r>
          </a:p>
        </p:txBody>
      </p:sp>
      <p:sp>
        <p:nvSpPr>
          <p:cNvPr id="3" name="Rounded Rectangle 2"/>
          <p:cNvSpPr/>
          <p:nvPr/>
        </p:nvSpPr>
        <p:spPr>
          <a:xfrm>
            <a:off x="755650" y="3590925"/>
            <a:ext cx="1774876" cy="2501900"/>
          </a:xfrm>
          <a:prstGeom prst="roundRect">
            <a:avLst>
              <a:gd name="adj" fmla="val 9154"/>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A. Sand and water.</a:t>
            </a:r>
          </a:p>
        </p:txBody>
      </p:sp>
      <p:sp>
        <p:nvSpPr>
          <p:cNvPr id="13" name="Rounded Rectangle 12"/>
          <p:cNvSpPr/>
          <p:nvPr/>
        </p:nvSpPr>
        <p:spPr>
          <a:xfrm>
            <a:off x="2722560" y="3590925"/>
            <a:ext cx="1774876" cy="2501900"/>
          </a:xfrm>
          <a:prstGeom prst="roundRect">
            <a:avLst>
              <a:gd name="adj" fmla="val 9154"/>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B. Raisins and flour.</a:t>
            </a:r>
          </a:p>
        </p:txBody>
      </p:sp>
      <p:sp>
        <p:nvSpPr>
          <p:cNvPr id="16" name="Rounded Rectangle 15"/>
          <p:cNvSpPr/>
          <p:nvPr/>
        </p:nvSpPr>
        <p:spPr>
          <a:xfrm>
            <a:off x="4689470" y="3590925"/>
            <a:ext cx="1774876" cy="2501900"/>
          </a:xfrm>
          <a:prstGeom prst="roundRect">
            <a:avLst>
              <a:gd name="adj" fmla="val 9154"/>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C. Paper clips and rice.</a:t>
            </a:r>
          </a:p>
        </p:txBody>
      </p:sp>
      <p:sp>
        <p:nvSpPr>
          <p:cNvPr id="18" name="Rounded Rectangle 17"/>
          <p:cNvSpPr/>
          <p:nvPr/>
        </p:nvSpPr>
        <p:spPr>
          <a:xfrm>
            <a:off x="6613474" y="3590925"/>
            <a:ext cx="1774876" cy="2501900"/>
          </a:xfrm>
          <a:prstGeom prst="roundRect">
            <a:avLst>
              <a:gd name="adj" fmla="val 9154"/>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D. Salt and water.</a:t>
            </a:r>
          </a:p>
        </p:txBody>
      </p:sp>
      <p:pic>
        <p:nvPicPr>
          <p:cNvPr id="7" name="Picture 6">
            <a:extLst>
              <a:ext uri="{FF2B5EF4-FFF2-40B4-BE49-F238E27FC236}">
                <a16:creationId xmlns:a16="http://schemas.microsoft.com/office/drawing/2014/main" id="{A4B85580-090D-44DB-987F-BC1175180AE8}"/>
              </a:ext>
            </a:extLst>
          </p:cNvPr>
          <p:cNvPicPr>
            <a:picLocks noChangeAspect="1"/>
          </p:cNvPicPr>
          <p:nvPr/>
        </p:nvPicPr>
        <p:blipFill>
          <a:blip r:embed="rId5"/>
          <a:stretch>
            <a:fillRect/>
          </a:stretch>
        </p:blipFill>
        <p:spPr>
          <a:xfrm>
            <a:off x="946622" y="4311794"/>
            <a:ext cx="1444877" cy="1652159"/>
          </a:xfrm>
          <a:prstGeom prst="rect">
            <a:avLst/>
          </a:prstGeom>
        </p:spPr>
      </p:pic>
      <p:pic>
        <p:nvPicPr>
          <p:cNvPr id="21" name="Picture 20">
            <a:extLst>
              <a:ext uri="{FF2B5EF4-FFF2-40B4-BE49-F238E27FC236}">
                <a16:creationId xmlns:a16="http://schemas.microsoft.com/office/drawing/2014/main" id="{1AF6B078-37E1-4257-967B-FDF05CC8D0B9}"/>
              </a:ext>
            </a:extLst>
          </p:cNvPr>
          <p:cNvPicPr>
            <a:picLocks noChangeAspect="1"/>
          </p:cNvPicPr>
          <p:nvPr/>
        </p:nvPicPr>
        <p:blipFill>
          <a:blip r:embed="rId6"/>
          <a:stretch>
            <a:fillRect/>
          </a:stretch>
        </p:blipFill>
        <p:spPr>
          <a:xfrm>
            <a:off x="3122600" y="4311794"/>
            <a:ext cx="932769" cy="1719221"/>
          </a:xfrm>
          <a:prstGeom prst="rect">
            <a:avLst/>
          </a:prstGeom>
        </p:spPr>
      </p:pic>
      <p:pic>
        <p:nvPicPr>
          <p:cNvPr id="22" name="Picture 21">
            <a:extLst>
              <a:ext uri="{FF2B5EF4-FFF2-40B4-BE49-F238E27FC236}">
                <a16:creationId xmlns:a16="http://schemas.microsoft.com/office/drawing/2014/main" id="{D0BA8797-D3D9-4656-8F80-8F20E039521D}"/>
              </a:ext>
            </a:extLst>
          </p:cNvPr>
          <p:cNvPicPr>
            <a:picLocks noChangeAspect="1"/>
          </p:cNvPicPr>
          <p:nvPr/>
        </p:nvPicPr>
        <p:blipFill>
          <a:blip r:embed="rId7"/>
          <a:stretch>
            <a:fillRect/>
          </a:stretch>
        </p:blipFill>
        <p:spPr>
          <a:xfrm>
            <a:off x="5110694" y="4222294"/>
            <a:ext cx="786452" cy="1749704"/>
          </a:xfrm>
          <a:prstGeom prst="rect">
            <a:avLst/>
          </a:prstGeom>
        </p:spPr>
      </p:pic>
      <p:pic>
        <p:nvPicPr>
          <p:cNvPr id="23" name="Picture 22">
            <a:extLst>
              <a:ext uri="{FF2B5EF4-FFF2-40B4-BE49-F238E27FC236}">
                <a16:creationId xmlns:a16="http://schemas.microsoft.com/office/drawing/2014/main" id="{95061AC1-C613-4870-8CFF-299AEA883D6B}"/>
              </a:ext>
            </a:extLst>
          </p:cNvPr>
          <p:cNvPicPr>
            <a:picLocks noChangeAspect="1"/>
          </p:cNvPicPr>
          <p:nvPr/>
        </p:nvPicPr>
        <p:blipFill>
          <a:blip r:embed="rId8"/>
          <a:stretch>
            <a:fillRect/>
          </a:stretch>
        </p:blipFill>
        <p:spPr>
          <a:xfrm>
            <a:off x="6801680" y="4381147"/>
            <a:ext cx="1383912" cy="153022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5650" y="615600"/>
            <a:ext cx="487363" cy="487363"/>
          </a:xfrm>
          <a:prstGeom prst="rect">
            <a:avLst/>
          </a:prstGeom>
        </p:spPr>
      </p:pic>
    </p:spTree>
    <p:extLst>
      <p:ext uri="{BB962C8B-B14F-4D97-AF65-F5344CB8AC3E}">
        <p14:creationId xmlns:p14="http://schemas.microsoft.com/office/powerpoint/2010/main" val="1609599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314450"/>
            <a:ext cx="7632700" cy="428625"/>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How did you do?</a:t>
            </a:r>
          </a:p>
        </p:txBody>
      </p:sp>
      <p:sp>
        <p:nvSpPr>
          <p:cNvPr id="6" name="Title 5"/>
          <p:cNvSpPr>
            <a:spLocks noGrp="1"/>
          </p:cNvSpPr>
          <p:nvPr>
            <p:ph type="title"/>
          </p:nvPr>
        </p:nvSpPr>
        <p:spPr>
          <a:xfrm>
            <a:off x="461962" y="635953"/>
            <a:ext cx="8220075" cy="748766"/>
          </a:xfrm>
        </p:spPr>
        <p:txBody>
          <a:bodyPr>
            <a:noAutofit/>
          </a:bodyPr>
          <a:lstStyle/>
          <a:p>
            <a:r>
              <a:rPr lang="en-GB" b="0" dirty="0">
                <a:latin typeface="Sassoon Infant Rg" panose="02000503030000020003" pitchFamily="50" charset="0"/>
                <a:ea typeface="Sassoon Infant Rg" panose="02000503030000020003" pitchFamily="50" charset="0"/>
              </a:rPr>
              <a:t>Mixed Materials</a:t>
            </a: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755650" y="1905000"/>
            <a:ext cx="1774876" cy="1695450"/>
          </a:xfrm>
          <a:prstGeom prst="roundRect">
            <a:avLst>
              <a:gd name="adj" fmla="val 0"/>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1. A suspension - a mixture of a liquid and solid particles that will not dissolve.</a:t>
            </a:r>
          </a:p>
        </p:txBody>
      </p:sp>
      <p:sp>
        <p:nvSpPr>
          <p:cNvPr id="8" name="Rounded Rectangle 7"/>
          <p:cNvSpPr/>
          <p:nvPr/>
        </p:nvSpPr>
        <p:spPr>
          <a:xfrm>
            <a:off x="2722560" y="1905000"/>
            <a:ext cx="1774876" cy="1695450"/>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2. A mixture of two solids.</a:t>
            </a:r>
          </a:p>
        </p:txBody>
      </p:sp>
      <p:sp>
        <p:nvSpPr>
          <p:cNvPr id="9" name="Rounded Rectangle 8"/>
          <p:cNvSpPr/>
          <p:nvPr/>
        </p:nvSpPr>
        <p:spPr>
          <a:xfrm>
            <a:off x="4689470" y="1905000"/>
            <a:ext cx="1774876" cy="1695450"/>
          </a:xfrm>
          <a:prstGeom prst="roundRect">
            <a:avLst>
              <a:gd name="adj" fmla="val 0"/>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3. A solution - a solid dissolved in a liquid.</a:t>
            </a:r>
          </a:p>
        </p:txBody>
      </p:sp>
      <p:sp>
        <p:nvSpPr>
          <p:cNvPr id="10" name="Rounded Rectangle 9"/>
          <p:cNvSpPr/>
          <p:nvPr/>
        </p:nvSpPr>
        <p:spPr>
          <a:xfrm>
            <a:off x="6613474" y="1905000"/>
            <a:ext cx="1774876" cy="1695450"/>
          </a:xfrm>
          <a:prstGeom prst="roundRect">
            <a:avLst>
              <a:gd name="adj" fmla="val 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4. A mixture of two solids</a:t>
            </a:r>
            <a:r>
              <a:rPr lang="en-GB" altLang="en-US" dirty="0">
                <a:latin typeface="BPreplay" panose="02000503000000020004" pitchFamily="50" charset="0"/>
              </a:rPr>
              <a:t>.</a:t>
            </a:r>
          </a:p>
        </p:txBody>
      </p:sp>
      <p:sp>
        <p:nvSpPr>
          <p:cNvPr id="3" name="Rounded Rectangle 2"/>
          <p:cNvSpPr/>
          <p:nvPr/>
        </p:nvSpPr>
        <p:spPr>
          <a:xfrm>
            <a:off x="755650" y="3600450"/>
            <a:ext cx="1774876" cy="2492375"/>
          </a:xfrm>
          <a:prstGeom prst="roundRect">
            <a:avLst>
              <a:gd name="adj" fmla="val 0"/>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A. Sand and water.</a:t>
            </a:r>
          </a:p>
        </p:txBody>
      </p:sp>
      <p:sp>
        <p:nvSpPr>
          <p:cNvPr id="13" name="Rounded Rectangle 12"/>
          <p:cNvSpPr/>
          <p:nvPr/>
        </p:nvSpPr>
        <p:spPr>
          <a:xfrm>
            <a:off x="2722560" y="3600450"/>
            <a:ext cx="1774876" cy="2492375"/>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B. Raisins and flour.</a:t>
            </a:r>
          </a:p>
        </p:txBody>
      </p:sp>
      <p:sp>
        <p:nvSpPr>
          <p:cNvPr id="16" name="Rounded Rectangle 15"/>
          <p:cNvSpPr/>
          <p:nvPr/>
        </p:nvSpPr>
        <p:spPr>
          <a:xfrm>
            <a:off x="6613474" y="3600450"/>
            <a:ext cx="1774876" cy="2498014"/>
          </a:xfrm>
          <a:prstGeom prst="roundRect">
            <a:avLst>
              <a:gd name="adj" fmla="val 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C. Paper clips and rice.</a:t>
            </a:r>
          </a:p>
        </p:txBody>
      </p:sp>
      <p:sp>
        <p:nvSpPr>
          <p:cNvPr id="18" name="Rounded Rectangle 17"/>
          <p:cNvSpPr/>
          <p:nvPr/>
        </p:nvSpPr>
        <p:spPr>
          <a:xfrm>
            <a:off x="4689470" y="3600450"/>
            <a:ext cx="1774876" cy="2492375"/>
          </a:xfrm>
          <a:prstGeom prst="roundRect">
            <a:avLst>
              <a:gd name="adj" fmla="val 0"/>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D. Salt and water.</a:t>
            </a:r>
          </a:p>
        </p:txBody>
      </p:sp>
      <p:pic>
        <p:nvPicPr>
          <p:cNvPr id="21" name="Picture 20">
            <a:extLst>
              <a:ext uri="{FF2B5EF4-FFF2-40B4-BE49-F238E27FC236}">
                <a16:creationId xmlns:a16="http://schemas.microsoft.com/office/drawing/2014/main" id="{F33963B5-82A7-46B7-B370-A610FD4B6C09}"/>
              </a:ext>
            </a:extLst>
          </p:cNvPr>
          <p:cNvPicPr>
            <a:picLocks noChangeAspect="1"/>
          </p:cNvPicPr>
          <p:nvPr/>
        </p:nvPicPr>
        <p:blipFill>
          <a:blip r:embed="rId3"/>
          <a:stretch>
            <a:fillRect/>
          </a:stretch>
        </p:blipFill>
        <p:spPr>
          <a:xfrm>
            <a:off x="920649" y="4311794"/>
            <a:ext cx="1444877" cy="1652159"/>
          </a:xfrm>
          <a:prstGeom prst="rect">
            <a:avLst/>
          </a:prstGeom>
        </p:spPr>
      </p:pic>
      <p:pic>
        <p:nvPicPr>
          <p:cNvPr id="22" name="Picture 21">
            <a:extLst>
              <a:ext uri="{FF2B5EF4-FFF2-40B4-BE49-F238E27FC236}">
                <a16:creationId xmlns:a16="http://schemas.microsoft.com/office/drawing/2014/main" id="{41E97011-A2A3-4AA8-B735-D14B1F8D3A25}"/>
              </a:ext>
            </a:extLst>
          </p:cNvPr>
          <p:cNvPicPr>
            <a:picLocks noChangeAspect="1"/>
          </p:cNvPicPr>
          <p:nvPr/>
        </p:nvPicPr>
        <p:blipFill>
          <a:blip r:embed="rId4"/>
          <a:stretch>
            <a:fillRect/>
          </a:stretch>
        </p:blipFill>
        <p:spPr>
          <a:xfrm>
            <a:off x="3092238" y="4278262"/>
            <a:ext cx="932769" cy="1719221"/>
          </a:xfrm>
          <a:prstGeom prst="rect">
            <a:avLst/>
          </a:prstGeom>
        </p:spPr>
      </p:pic>
      <p:pic>
        <p:nvPicPr>
          <p:cNvPr id="23" name="Picture 22">
            <a:extLst>
              <a:ext uri="{FF2B5EF4-FFF2-40B4-BE49-F238E27FC236}">
                <a16:creationId xmlns:a16="http://schemas.microsoft.com/office/drawing/2014/main" id="{EEC57A36-D1BD-4B6C-8D37-B473474AFA29}"/>
              </a:ext>
            </a:extLst>
          </p:cNvPr>
          <p:cNvPicPr>
            <a:picLocks noChangeAspect="1"/>
          </p:cNvPicPr>
          <p:nvPr/>
        </p:nvPicPr>
        <p:blipFill>
          <a:blip r:embed="rId5"/>
          <a:stretch>
            <a:fillRect/>
          </a:stretch>
        </p:blipFill>
        <p:spPr>
          <a:xfrm>
            <a:off x="4957084" y="4372757"/>
            <a:ext cx="1383912" cy="1530229"/>
          </a:xfrm>
          <a:prstGeom prst="rect">
            <a:avLst/>
          </a:prstGeom>
        </p:spPr>
      </p:pic>
      <p:pic>
        <p:nvPicPr>
          <p:cNvPr id="24" name="Picture 23">
            <a:extLst>
              <a:ext uri="{FF2B5EF4-FFF2-40B4-BE49-F238E27FC236}">
                <a16:creationId xmlns:a16="http://schemas.microsoft.com/office/drawing/2014/main" id="{0BAF367C-F79D-4B3A-8993-BA5BE6D8ABE8}"/>
              </a:ext>
            </a:extLst>
          </p:cNvPr>
          <p:cNvPicPr>
            <a:picLocks noChangeAspect="1"/>
          </p:cNvPicPr>
          <p:nvPr/>
        </p:nvPicPr>
        <p:blipFill>
          <a:blip r:embed="rId6"/>
          <a:stretch>
            <a:fillRect/>
          </a:stretch>
        </p:blipFill>
        <p:spPr>
          <a:xfrm>
            <a:off x="7095493" y="4200822"/>
            <a:ext cx="810838" cy="1792379"/>
          </a:xfrm>
          <a:prstGeom prst="rect">
            <a:avLst/>
          </a:prstGeom>
        </p:spPr>
      </p:pic>
    </p:spTree>
    <p:extLst>
      <p:ext uri="{BB962C8B-B14F-4D97-AF65-F5344CB8AC3E}">
        <p14:creationId xmlns:p14="http://schemas.microsoft.com/office/powerpoint/2010/main" val="3930431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1094</TotalTime>
  <Words>983</Words>
  <Application>Microsoft Office PowerPoint</Application>
  <PresentationFormat>On-screen Show (4:3)</PresentationFormat>
  <Paragraphs>93</Paragraphs>
  <Slides>19</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Sassoon Infant Md</vt:lpstr>
      <vt:lpstr>Arial</vt:lpstr>
      <vt:lpstr>Calibri</vt:lpstr>
      <vt:lpstr>SimSun</vt:lpstr>
      <vt:lpstr>Londrina Solid</vt:lpstr>
      <vt:lpstr>BPreplay</vt:lpstr>
      <vt:lpstr>Sassoon Infant Rg</vt:lpstr>
      <vt:lpstr>Office Theme</vt:lpstr>
      <vt:lpstr>PowerPoint Presentation</vt:lpstr>
      <vt:lpstr>PowerPoint Presentation</vt:lpstr>
      <vt:lpstr>Supermarket Chaos!</vt:lpstr>
      <vt:lpstr>Mixed Materials – Sand and Water</vt:lpstr>
      <vt:lpstr>Mixed Materials – Salt and Water</vt:lpstr>
      <vt:lpstr>Mixed Materials – Raisins and Flour</vt:lpstr>
      <vt:lpstr>Mixed Materials –  Paper clips and Rice</vt:lpstr>
      <vt:lpstr>Mixed Materials</vt:lpstr>
      <vt:lpstr>Mixed Materials</vt:lpstr>
      <vt:lpstr>Mixed Materials</vt:lpstr>
      <vt:lpstr>Separating Processes - Evaporation</vt:lpstr>
      <vt:lpstr>Separating Processes –  Magnetic Attraction</vt:lpstr>
      <vt:lpstr>Separating Processes - Filtration</vt:lpstr>
      <vt:lpstr>Separating Processes - Sieving</vt:lpstr>
      <vt:lpstr>Separating the Mixtures</vt:lpstr>
      <vt:lpstr>A Message from the Manager</vt:lpstr>
      <vt:lpstr>To find the answer to the previous slide listen to the sound file below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Andrew Martin</cp:lastModifiedBy>
  <cp:revision>85</cp:revision>
  <dcterms:created xsi:type="dcterms:W3CDTF">2014-10-01T16:09:27Z</dcterms:created>
  <dcterms:modified xsi:type="dcterms:W3CDTF">2020-06-05T15:34:43Z</dcterms:modified>
</cp:coreProperties>
</file>