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handoutMasterIdLst>
    <p:handoutMasterId r:id="rId22"/>
  </p:handoutMasterIdLst>
  <p:sldIdLst>
    <p:sldId id="258" r:id="rId2"/>
    <p:sldId id="281" r:id="rId3"/>
    <p:sldId id="282" r:id="rId4"/>
    <p:sldId id="283" r:id="rId5"/>
    <p:sldId id="264" r:id="rId6"/>
    <p:sldId id="268" r:id="rId7"/>
    <p:sldId id="269" r:id="rId8"/>
    <p:sldId id="270" r:id="rId9"/>
    <p:sldId id="271" r:id="rId10"/>
    <p:sldId id="272" r:id="rId11"/>
    <p:sldId id="273" r:id="rId12"/>
    <p:sldId id="274" r:id="rId13"/>
    <p:sldId id="275" r:id="rId14"/>
    <p:sldId id="276" r:id="rId15"/>
    <p:sldId id="277" r:id="rId16"/>
    <p:sldId id="280" r:id="rId17"/>
    <p:sldId id="278" r:id="rId18"/>
    <p:sldId id="279" r:id="rId19"/>
    <p:sldId id="267" r:id="rId20"/>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Twinkl SemiBold" charset="0"/>
      <p:bold r:id="rId27"/>
    </p:embeddedFont>
    <p:embeddedFont>
      <p:font typeface="Twinkl" panose="020B0604020202020204" charset="0"/>
      <p:regular r:id="rId28"/>
      <p:bold r:id="rId29"/>
    </p:embeddedFont>
    <p:embeddedFont>
      <p:font typeface="Comic Sans MS" panose="030F0702030302020204" pitchFamily="66"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93"/>
    <a:srgbClr val="18A0DB"/>
    <a:srgbClr val="DE1E5A"/>
    <a:srgbClr val="BC0105"/>
    <a:srgbClr val="4DB1E3"/>
    <a:srgbClr val="80C1EB"/>
    <a:srgbClr val="ACDDFC"/>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8" d="100"/>
          <a:sy n="68" d="100"/>
        </p:scale>
        <p:origin x="1248"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25/01/2021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25/01/2021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6610A8B-EA6E-454C-89D2-FCF5BA87FF30}" type="datetimeFigureOut">
              <a:rPr lang="en-GB" smtClean="0"/>
              <a:t>25/01/2021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048F3A-129D-454D-AA71-7C61681B5B36}" type="slidenum">
              <a:rPr lang="en-GB" smtClean="0"/>
              <a:t>‹#›</a:t>
            </a:fld>
            <a:endParaRPr lang="en-GB"/>
          </a:p>
        </p:txBody>
      </p:sp>
    </p:spTree>
    <p:extLst>
      <p:ext uri="{BB962C8B-B14F-4D97-AF65-F5344CB8AC3E}">
        <p14:creationId xmlns:p14="http://schemas.microsoft.com/office/powerpoint/2010/main" val="3096194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68"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ubDS1gk096Q&amp;safe=activ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5A303CC5-4620-4366-8E95-DDBF203CEC23}"/>
              </a:ext>
            </a:extLst>
          </p:cNvPr>
          <p:cNvSpPr/>
          <p:nvPr/>
        </p:nvSpPr>
        <p:spPr>
          <a:xfrm>
            <a:off x="755650" y="3327617"/>
            <a:ext cx="5998235" cy="1498822"/>
          </a:xfrm>
          <a:prstGeom prst="rect">
            <a:avLst/>
          </a:prstGeom>
          <a:solidFill>
            <a:srgbClr val="005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latin typeface="Twinkl" pitchFamily="50" charset="0"/>
              </a:rPr>
              <a:t>Coffee Houses were popular meeting places, </a:t>
            </a:r>
            <a:br>
              <a:rPr lang="en-GB" sz="1600" dirty="0">
                <a:latin typeface="Twinkl" pitchFamily="50" charset="0"/>
              </a:rPr>
            </a:br>
            <a:r>
              <a:rPr lang="en-GB" sz="1600" dirty="0">
                <a:latin typeface="Twinkl" pitchFamily="50" charset="0"/>
              </a:rPr>
              <a:t>the printing press gave rise to the might of </a:t>
            </a:r>
            <a:br>
              <a:rPr lang="en-GB" sz="1600" dirty="0">
                <a:latin typeface="Twinkl" pitchFamily="50" charset="0"/>
              </a:rPr>
            </a:br>
            <a:r>
              <a:rPr lang="en-GB" sz="1600" dirty="0">
                <a:latin typeface="Twinkl" pitchFamily="50" charset="0"/>
              </a:rPr>
              <a:t>Fleet Street for news and the high crime led </a:t>
            </a:r>
            <a:br>
              <a:rPr lang="en-GB" sz="1600" dirty="0">
                <a:latin typeface="Twinkl" pitchFamily="50" charset="0"/>
              </a:rPr>
            </a:br>
            <a:r>
              <a:rPr lang="en-GB" sz="1600" dirty="0">
                <a:latin typeface="Twinkl" pitchFamily="50" charset="0"/>
              </a:rPr>
              <a:t>to the creation of the first police: </a:t>
            </a:r>
            <a:br>
              <a:rPr lang="en-GB" sz="1600" dirty="0">
                <a:latin typeface="Twinkl" pitchFamily="50" charset="0"/>
              </a:rPr>
            </a:br>
            <a:r>
              <a:rPr lang="en-GB" sz="1600" dirty="0">
                <a:latin typeface="Twinkl" pitchFamily="50" charset="0"/>
              </a:rPr>
              <a:t>The Bow Street Runners.</a:t>
            </a:r>
          </a:p>
        </p:txBody>
      </p:sp>
      <p:pic>
        <p:nvPicPr>
          <p:cNvPr id="14" name="Picture 13">
            <a:extLst>
              <a:ext uri="{FF2B5EF4-FFF2-40B4-BE49-F238E27FC236}">
                <a16:creationId xmlns:a16="http://schemas.microsoft.com/office/drawing/2014/main" xmlns="" id="{4CA1854C-D6A4-43B8-8150-75F8676FCA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5241956" y="2946431"/>
            <a:ext cx="3146394" cy="3146394"/>
          </a:xfrm>
          <a:prstGeom prst="flowChartConnector">
            <a:avLst/>
          </a:prstGeom>
        </p:spPr>
      </p:pic>
      <p:sp>
        <p:nvSpPr>
          <p:cNvPr id="21" name="Title 20"/>
          <p:cNvSpPr>
            <a:spLocks noGrp="1"/>
          </p:cNvSpPr>
          <p:nvPr>
            <p:ph type="title"/>
          </p:nvPr>
        </p:nvSpPr>
        <p:spPr>
          <a:xfrm>
            <a:off x="443620" y="765175"/>
            <a:ext cx="8256760" cy="882556"/>
          </a:xfrm>
          <a:prstGeom prst="roundRect">
            <a:avLst>
              <a:gd name="adj" fmla="val 0"/>
            </a:avLst>
          </a:prstGeom>
          <a:solidFill>
            <a:srgbClr val="005F93"/>
          </a:solidFill>
        </p:spPr>
        <p:txBody>
          <a:bodyPr/>
          <a:lstStyle/>
          <a:p>
            <a:r>
              <a:rPr lang="en-GB" sz="3600" dirty="0">
                <a:solidFill>
                  <a:schemeClr val="bg1"/>
                </a:solidFill>
                <a:latin typeface="Twinkl SemiBold" pitchFamily="2" charset="0"/>
              </a:rPr>
              <a:t>300 years ago… The 1700s</a:t>
            </a:r>
          </a:p>
        </p:txBody>
      </p:sp>
      <p:sp>
        <p:nvSpPr>
          <p:cNvPr id="8" name="Rectangle 7">
            <a:extLst>
              <a:ext uri="{FF2B5EF4-FFF2-40B4-BE49-F238E27FC236}">
                <a16:creationId xmlns:a16="http://schemas.microsoft.com/office/drawing/2014/main" xmlns="" id="{8A96FC40-F60B-4D52-B3C4-0784B0BC6194}"/>
              </a:ext>
            </a:extLst>
          </p:cNvPr>
          <p:cNvSpPr/>
          <p:nvPr/>
        </p:nvSpPr>
        <p:spPr>
          <a:xfrm>
            <a:off x="755650" y="1801639"/>
            <a:ext cx="7632700" cy="67885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dirty="0">
                <a:solidFill>
                  <a:schemeClr val="tx1"/>
                </a:solidFill>
              </a:rPr>
              <a:t>After The Great Fire of London, there were a lot of new buildings constructed, this time from brick or stone.</a:t>
            </a:r>
            <a:endParaRPr lang="en-GB" sz="1600" dirty="0">
              <a:solidFill>
                <a:schemeClr val="tx1"/>
              </a:solidFill>
              <a:latin typeface="Twinkl" pitchFamily="50" charset="0"/>
            </a:endParaRPr>
          </a:p>
        </p:txBody>
      </p:sp>
      <p:sp>
        <p:nvSpPr>
          <p:cNvPr id="7" name="Rectangle 6">
            <a:extLst>
              <a:ext uri="{FF2B5EF4-FFF2-40B4-BE49-F238E27FC236}">
                <a16:creationId xmlns:a16="http://schemas.microsoft.com/office/drawing/2014/main" xmlns="" id="{9E45D51F-AA4D-4BBF-A6A7-A792EEB2A551}"/>
              </a:ext>
            </a:extLst>
          </p:cNvPr>
          <p:cNvSpPr/>
          <p:nvPr/>
        </p:nvSpPr>
        <p:spPr>
          <a:xfrm>
            <a:off x="755650" y="2480492"/>
            <a:ext cx="7632700" cy="67885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600" dirty="0">
                <a:solidFill>
                  <a:schemeClr val="tx1"/>
                </a:solidFill>
                <a:latin typeface="Twinkl" pitchFamily="50" charset="0"/>
              </a:rPr>
              <a:t>London grew rapidly as the centre of the British Empire.</a:t>
            </a:r>
          </a:p>
        </p:txBody>
      </p:sp>
      <p:sp>
        <p:nvSpPr>
          <p:cNvPr id="9" name="Oval 8">
            <a:extLst>
              <a:ext uri="{FF2B5EF4-FFF2-40B4-BE49-F238E27FC236}">
                <a16:creationId xmlns:a16="http://schemas.microsoft.com/office/drawing/2014/main" xmlns="" id="{48D73294-03F2-4908-9352-8E43CD90A720}"/>
              </a:ext>
            </a:extLst>
          </p:cNvPr>
          <p:cNvSpPr/>
          <p:nvPr/>
        </p:nvSpPr>
        <p:spPr>
          <a:xfrm>
            <a:off x="5241956" y="2946431"/>
            <a:ext cx="3146394" cy="3146394"/>
          </a:xfrm>
          <a:prstGeom prst="ellipse">
            <a:avLst/>
          </a:prstGeom>
          <a:noFill/>
          <a:ln w="38100">
            <a:solidFill>
              <a:srgbClr val="005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xmlns="" id="{73E58B8F-D81A-4E78-9C60-18FF2DA004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8797" y="3344782"/>
            <a:ext cx="4859553" cy="2963943"/>
          </a:xfrm>
          <a:prstGeom prst="rect">
            <a:avLst/>
          </a:prstGeom>
        </p:spPr>
      </p:pic>
    </p:spTree>
    <p:extLst>
      <p:ext uri="{BB962C8B-B14F-4D97-AF65-F5344CB8AC3E}">
        <p14:creationId xmlns:p14="http://schemas.microsoft.com/office/powerpoint/2010/main" val="4093218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3620" y="765175"/>
            <a:ext cx="8256760" cy="882556"/>
          </a:xfrm>
          <a:prstGeom prst="roundRect">
            <a:avLst>
              <a:gd name="adj" fmla="val 0"/>
            </a:avLst>
          </a:prstGeom>
          <a:solidFill>
            <a:srgbClr val="005F93"/>
          </a:solidFill>
        </p:spPr>
        <p:txBody>
          <a:bodyPr/>
          <a:lstStyle/>
          <a:p>
            <a:r>
              <a:rPr lang="en-GB" sz="3600" dirty="0">
                <a:solidFill>
                  <a:schemeClr val="bg1"/>
                </a:solidFill>
                <a:latin typeface="Twinkl SemiBold" pitchFamily="2" charset="0"/>
              </a:rPr>
              <a:t>200 years ago… The 1800s</a:t>
            </a:r>
          </a:p>
        </p:txBody>
      </p:sp>
      <p:sp>
        <p:nvSpPr>
          <p:cNvPr id="8" name="Rectangle 7">
            <a:extLst>
              <a:ext uri="{FF2B5EF4-FFF2-40B4-BE49-F238E27FC236}">
                <a16:creationId xmlns:a16="http://schemas.microsoft.com/office/drawing/2014/main" xmlns="" id="{8A96FC40-F60B-4D52-B3C4-0784B0BC6194}"/>
              </a:ext>
            </a:extLst>
          </p:cNvPr>
          <p:cNvSpPr/>
          <p:nvPr/>
        </p:nvSpPr>
        <p:spPr>
          <a:xfrm>
            <a:off x="755650" y="1762531"/>
            <a:ext cx="7632700" cy="44635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Victorian London, Population reaching 1 million.</a:t>
            </a:r>
          </a:p>
        </p:txBody>
      </p:sp>
      <p:pic>
        <p:nvPicPr>
          <p:cNvPr id="3074" name="Picture 2" descr="Image result for 1800s map of london">
            <a:extLst>
              <a:ext uri="{FF2B5EF4-FFF2-40B4-BE49-F238E27FC236}">
                <a16:creationId xmlns:a16="http://schemas.microsoft.com/office/drawing/2014/main" xmlns="" id="{5D61F8D2-C658-472C-91CD-FC6410EEA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058" y="2323688"/>
            <a:ext cx="4425883" cy="294891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B45084F0-9EF0-47EF-A623-625DAFC7EA53}"/>
              </a:ext>
            </a:extLst>
          </p:cNvPr>
          <p:cNvSpPr/>
          <p:nvPr/>
        </p:nvSpPr>
        <p:spPr>
          <a:xfrm>
            <a:off x="755650" y="5387402"/>
            <a:ext cx="7632700" cy="72013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600" dirty="0">
                <a:solidFill>
                  <a:schemeClr val="tx1"/>
                </a:solidFill>
                <a:latin typeface="Twinkl" pitchFamily="50" charset="0"/>
              </a:rPr>
              <a:t>In this century, we see the arrival of: Trafalgar Square, Big Ben, The Houses of Parliament, the Royal Albert Hall, The Victoria and Albert Museum and Tower Bridge.</a:t>
            </a:r>
            <a:endParaRPr lang="en-GB" sz="1600" dirty="0">
              <a:solidFill>
                <a:schemeClr val="tx1"/>
              </a:solidFill>
            </a:endParaRPr>
          </a:p>
        </p:txBody>
      </p:sp>
    </p:spTree>
    <p:extLst>
      <p:ext uri="{BB962C8B-B14F-4D97-AF65-F5344CB8AC3E}">
        <p14:creationId xmlns:p14="http://schemas.microsoft.com/office/powerpoint/2010/main" val="4087994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477FB5A7-6A1F-48DA-A374-8C18560C6800}"/>
              </a:ext>
            </a:extLst>
          </p:cNvPr>
          <p:cNvSpPr/>
          <p:nvPr/>
        </p:nvSpPr>
        <p:spPr>
          <a:xfrm>
            <a:off x="755651" y="3429001"/>
            <a:ext cx="3816350" cy="2367638"/>
          </a:xfrm>
          <a:prstGeom prst="rect">
            <a:avLst/>
          </a:prstGeom>
          <a:solidFill>
            <a:schemeClr val="bg1"/>
          </a:solidFill>
          <a:ln w="38100">
            <a:solidFill>
              <a:srgbClr val="005F93"/>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600" dirty="0">
                <a:solidFill>
                  <a:schemeClr val="tx1"/>
                </a:solidFill>
                <a:latin typeface="Twinkl" pitchFamily="50" charset="0"/>
              </a:rPr>
              <a:t>In 1863, the London Underground was opened and the </a:t>
            </a:r>
            <a:r>
              <a:rPr lang="en-GB" sz="1600" dirty="0" err="1">
                <a:solidFill>
                  <a:schemeClr val="tx1"/>
                </a:solidFill>
                <a:latin typeface="Twinkl" pitchFamily="50" charset="0"/>
              </a:rPr>
              <a:t>overground</a:t>
            </a:r>
            <a:r>
              <a:rPr lang="en-GB" sz="1600" dirty="0">
                <a:solidFill>
                  <a:schemeClr val="tx1"/>
                </a:solidFill>
                <a:latin typeface="Twinkl" pitchFamily="50" charset="0"/>
              </a:rPr>
              <a:t> railways caused London to spread to the suburbs. There were still a lot of poor people which was reflected in novels such as Oliver Twist written by Charles Dickens.</a:t>
            </a:r>
          </a:p>
        </p:txBody>
      </p:sp>
      <p:sp>
        <p:nvSpPr>
          <p:cNvPr id="12" name="Rectangle 11">
            <a:extLst>
              <a:ext uri="{FF2B5EF4-FFF2-40B4-BE49-F238E27FC236}">
                <a16:creationId xmlns:a16="http://schemas.microsoft.com/office/drawing/2014/main" xmlns="" id="{5A303CC5-4620-4366-8E95-DDBF203CEC23}"/>
              </a:ext>
            </a:extLst>
          </p:cNvPr>
          <p:cNvSpPr/>
          <p:nvPr/>
        </p:nvSpPr>
        <p:spPr>
          <a:xfrm>
            <a:off x="443620" y="5631255"/>
            <a:ext cx="8256760" cy="461570"/>
          </a:xfrm>
          <a:prstGeom prst="rect">
            <a:avLst/>
          </a:prstGeom>
          <a:solidFill>
            <a:srgbClr val="005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latin typeface="Twinkl" pitchFamily="50" charset="0"/>
            </a:endParaRPr>
          </a:p>
        </p:txBody>
      </p:sp>
      <p:sp>
        <p:nvSpPr>
          <p:cNvPr id="21" name="Title 20"/>
          <p:cNvSpPr>
            <a:spLocks noGrp="1"/>
          </p:cNvSpPr>
          <p:nvPr>
            <p:ph type="title"/>
          </p:nvPr>
        </p:nvSpPr>
        <p:spPr>
          <a:xfrm>
            <a:off x="443620" y="765175"/>
            <a:ext cx="8256760" cy="882556"/>
          </a:xfrm>
          <a:prstGeom prst="roundRect">
            <a:avLst>
              <a:gd name="adj" fmla="val 0"/>
            </a:avLst>
          </a:prstGeom>
          <a:solidFill>
            <a:srgbClr val="005F93"/>
          </a:solidFill>
        </p:spPr>
        <p:txBody>
          <a:bodyPr/>
          <a:lstStyle/>
          <a:p>
            <a:r>
              <a:rPr lang="en-GB" sz="3600" dirty="0">
                <a:solidFill>
                  <a:schemeClr val="bg1"/>
                </a:solidFill>
                <a:latin typeface="Twinkl SemiBold" pitchFamily="2" charset="0"/>
              </a:rPr>
              <a:t>200 years ago… The 1800s</a:t>
            </a:r>
          </a:p>
        </p:txBody>
      </p:sp>
      <p:sp>
        <p:nvSpPr>
          <p:cNvPr id="8" name="Rectangle 7">
            <a:extLst>
              <a:ext uri="{FF2B5EF4-FFF2-40B4-BE49-F238E27FC236}">
                <a16:creationId xmlns:a16="http://schemas.microsoft.com/office/drawing/2014/main" xmlns="" id="{8A96FC40-F60B-4D52-B3C4-0784B0BC6194}"/>
              </a:ext>
            </a:extLst>
          </p:cNvPr>
          <p:cNvSpPr/>
          <p:nvPr/>
        </p:nvSpPr>
        <p:spPr>
          <a:xfrm>
            <a:off x="755650" y="1801639"/>
            <a:ext cx="7632700" cy="67885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There was a lot of rapid growth and London was become a global capital for trade, politics and finance. The Metropolitan Police was established.</a:t>
            </a:r>
          </a:p>
        </p:txBody>
      </p:sp>
      <p:pic>
        <p:nvPicPr>
          <p:cNvPr id="5" name="Picture 4">
            <a:extLst>
              <a:ext uri="{FF2B5EF4-FFF2-40B4-BE49-F238E27FC236}">
                <a16:creationId xmlns:a16="http://schemas.microsoft.com/office/drawing/2014/main" xmlns="" id="{EAEB0C60-AD3B-4F15-A290-839FC2EFC2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767"/>
          <a:stretch/>
        </p:blipFill>
        <p:spPr>
          <a:xfrm>
            <a:off x="4677153" y="2480492"/>
            <a:ext cx="4023227" cy="3612333"/>
          </a:xfrm>
          <a:prstGeom prst="rect">
            <a:avLst/>
          </a:prstGeom>
        </p:spPr>
      </p:pic>
    </p:spTree>
    <p:extLst>
      <p:ext uri="{BB962C8B-B14F-4D97-AF65-F5344CB8AC3E}">
        <p14:creationId xmlns:p14="http://schemas.microsoft.com/office/powerpoint/2010/main" val="4033628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3620" y="765175"/>
            <a:ext cx="8256760" cy="882556"/>
          </a:xfrm>
          <a:prstGeom prst="roundRect">
            <a:avLst>
              <a:gd name="adj" fmla="val 0"/>
            </a:avLst>
          </a:prstGeom>
          <a:solidFill>
            <a:srgbClr val="005F93"/>
          </a:solidFill>
        </p:spPr>
        <p:txBody>
          <a:bodyPr/>
          <a:lstStyle/>
          <a:p>
            <a:r>
              <a:rPr lang="en-GB" sz="3600" dirty="0">
                <a:solidFill>
                  <a:schemeClr val="bg1"/>
                </a:solidFill>
                <a:latin typeface="Twinkl SemiBold" pitchFamily="2" charset="0"/>
              </a:rPr>
              <a:t>100 years ago… The 1900s</a:t>
            </a:r>
          </a:p>
        </p:txBody>
      </p:sp>
      <p:sp>
        <p:nvSpPr>
          <p:cNvPr id="8" name="Rectangle 7">
            <a:extLst>
              <a:ext uri="{FF2B5EF4-FFF2-40B4-BE49-F238E27FC236}">
                <a16:creationId xmlns:a16="http://schemas.microsoft.com/office/drawing/2014/main" xmlns="" id="{8A96FC40-F60B-4D52-B3C4-0784B0BC6194}"/>
              </a:ext>
            </a:extLst>
          </p:cNvPr>
          <p:cNvSpPr/>
          <p:nvPr/>
        </p:nvSpPr>
        <p:spPr>
          <a:xfrm>
            <a:off x="755650" y="1801640"/>
            <a:ext cx="7632700" cy="35308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Windsor London, Population 6.5 million.</a:t>
            </a:r>
          </a:p>
        </p:txBody>
      </p:sp>
      <p:sp>
        <p:nvSpPr>
          <p:cNvPr id="7" name="Rectangle 6">
            <a:extLst>
              <a:ext uri="{FF2B5EF4-FFF2-40B4-BE49-F238E27FC236}">
                <a16:creationId xmlns:a16="http://schemas.microsoft.com/office/drawing/2014/main" xmlns="" id="{75657228-8A06-4454-9864-49A492BB7828}"/>
              </a:ext>
            </a:extLst>
          </p:cNvPr>
          <p:cNvSpPr/>
          <p:nvPr/>
        </p:nvSpPr>
        <p:spPr>
          <a:xfrm>
            <a:off x="755650" y="5387402"/>
            <a:ext cx="7632700" cy="72013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600" dirty="0">
                <a:solidFill>
                  <a:schemeClr val="tx1"/>
                </a:solidFill>
                <a:latin typeface="Twinkl" pitchFamily="50" charset="0"/>
              </a:rPr>
              <a:t>During the Blitz alone, there were over 30 000 tonnes of bombs dropped on London killing over 40 000 people.</a:t>
            </a:r>
            <a:endParaRPr lang="en-GB" sz="1600" dirty="0">
              <a:solidFill>
                <a:schemeClr val="tx1"/>
              </a:solidFill>
            </a:endParaRPr>
          </a:p>
        </p:txBody>
      </p:sp>
      <p:pic>
        <p:nvPicPr>
          <p:cNvPr id="4098" name="Picture 2" descr="Image result for 1900s map of london">
            <a:extLst>
              <a:ext uri="{FF2B5EF4-FFF2-40B4-BE49-F238E27FC236}">
                <a16:creationId xmlns:a16="http://schemas.microsoft.com/office/drawing/2014/main" xmlns="" id="{7172B8BA-2003-4475-8902-6BAB367A37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2"/>
          <a:stretch/>
        </p:blipFill>
        <p:spPr bwMode="auto">
          <a:xfrm>
            <a:off x="2702306" y="2257453"/>
            <a:ext cx="3739387" cy="3063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729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9C6143F-20EC-428D-8A70-E06175324D28}"/>
              </a:ext>
            </a:extLst>
          </p:cNvPr>
          <p:cNvSpPr/>
          <p:nvPr/>
        </p:nvSpPr>
        <p:spPr>
          <a:xfrm>
            <a:off x="755650" y="3968312"/>
            <a:ext cx="5916753" cy="1338125"/>
          </a:xfrm>
          <a:prstGeom prst="rect">
            <a:avLst/>
          </a:prstGeom>
          <a:solidFill>
            <a:schemeClr val="bg1"/>
          </a:solidFill>
          <a:ln w="38100">
            <a:solidFill>
              <a:srgbClr val="005F93"/>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600" dirty="0">
                <a:solidFill>
                  <a:schemeClr val="tx1"/>
                </a:solidFill>
                <a:latin typeface="Twinkl" pitchFamily="50" charset="0"/>
              </a:rPr>
              <a:t>The second half of the 1900s saw more </a:t>
            </a:r>
            <a:br>
              <a:rPr lang="en-GB" sz="1600" dirty="0">
                <a:solidFill>
                  <a:schemeClr val="tx1"/>
                </a:solidFill>
                <a:latin typeface="Twinkl" pitchFamily="50" charset="0"/>
              </a:rPr>
            </a:br>
            <a:r>
              <a:rPr lang="en-GB" sz="1600" dirty="0">
                <a:solidFill>
                  <a:schemeClr val="tx1"/>
                </a:solidFill>
                <a:latin typeface="Twinkl" pitchFamily="50" charset="0"/>
              </a:rPr>
              <a:t>positive events with the 1948 Summer</a:t>
            </a:r>
            <a:br>
              <a:rPr lang="en-GB" sz="1600" dirty="0">
                <a:solidFill>
                  <a:schemeClr val="tx1"/>
                </a:solidFill>
                <a:latin typeface="Twinkl" pitchFamily="50" charset="0"/>
              </a:rPr>
            </a:br>
            <a:r>
              <a:rPr lang="en-GB" sz="1600" dirty="0">
                <a:solidFill>
                  <a:schemeClr val="tx1"/>
                </a:solidFill>
                <a:latin typeface="Twinkl" pitchFamily="50" charset="0"/>
              </a:rPr>
              <a:t>Olympics and a focus for the Swinging 60s. </a:t>
            </a:r>
            <a:br>
              <a:rPr lang="en-GB" sz="1600" dirty="0">
                <a:solidFill>
                  <a:schemeClr val="tx1"/>
                </a:solidFill>
                <a:latin typeface="Twinkl" pitchFamily="50" charset="0"/>
              </a:rPr>
            </a:br>
            <a:r>
              <a:rPr lang="en-GB" sz="1600" dirty="0">
                <a:solidFill>
                  <a:schemeClr val="tx1"/>
                </a:solidFill>
                <a:latin typeface="Twinkl" pitchFamily="50" charset="0"/>
              </a:rPr>
              <a:t>The M25 was also completed in 1986.</a:t>
            </a:r>
          </a:p>
        </p:txBody>
      </p:sp>
      <p:sp>
        <p:nvSpPr>
          <p:cNvPr id="23" name="Rectangle 22">
            <a:extLst>
              <a:ext uri="{FF2B5EF4-FFF2-40B4-BE49-F238E27FC236}">
                <a16:creationId xmlns:a16="http://schemas.microsoft.com/office/drawing/2014/main" xmlns="" id="{477FB5A7-6A1F-48DA-A374-8C18560C6800}"/>
              </a:ext>
            </a:extLst>
          </p:cNvPr>
          <p:cNvSpPr/>
          <p:nvPr/>
        </p:nvSpPr>
        <p:spPr>
          <a:xfrm>
            <a:off x="755650" y="2750148"/>
            <a:ext cx="5916754" cy="948508"/>
          </a:xfrm>
          <a:prstGeom prst="rect">
            <a:avLst/>
          </a:prstGeom>
          <a:solidFill>
            <a:schemeClr val="bg1"/>
          </a:solidFill>
          <a:ln w="38100">
            <a:solidFill>
              <a:srgbClr val="005F93"/>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600" dirty="0">
                <a:solidFill>
                  <a:schemeClr val="tx1"/>
                </a:solidFill>
                <a:latin typeface="Twinkl" pitchFamily="50" charset="0"/>
              </a:rPr>
              <a:t>London was nicknamed ‘The Smoke’ because of all the pollution caused by coal fires and the Great </a:t>
            </a:r>
            <a:br>
              <a:rPr lang="en-GB" sz="1600" dirty="0">
                <a:solidFill>
                  <a:schemeClr val="tx1"/>
                </a:solidFill>
                <a:latin typeface="Twinkl" pitchFamily="50" charset="0"/>
              </a:rPr>
            </a:br>
            <a:r>
              <a:rPr lang="en-GB" sz="1600" dirty="0">
                <a:solidFill>
                  <a:schemeClr val="tx1"/>
                </a:solidFill>
                <a:latin typeface="Twinkl" pitchFamily="50" charset="0"/>
              </a:rPr>
              <a:t>Smog of 1952 which killed 4000 people.</a:t>
            </a:r>
          </a:p>
        </p:txBody>
      </p:sp>
      <p:pic>
        <p:nvPicPr>
          <p:cNvPr id="3" name="Picture 2">
            <a:extLst>
              <a:ext uri="{FF2B5EF4-FFF2-40B4-BE49-F238E27FC236}">
                <a16:creationId xmlns:a16="http://schemas.microsoft.com/office/drawing/2014/main" xmlns="" id="{B5D7E21A-5ACE-48D2-9EEE-5875D5E705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5062201" y="2739732"/>
            <a:ext cx="3326149" cy="3326149"/>
          </a:xfrm>
          <a:prstGeom prst="flowChartConnector">
            <a:avLst/>
          </a:prstGeom>
        </p:spPr>
      </p:pic>
      <p:sp>
        <p:nvSpPr>
          <p:cNvPr id="21" name="Title 20"/>
          <p:cNvSpPr>
            <a:spLocks noGrp="1"/>
          </p:cNvSpPr>
          <p:nvPr>
            <p:ph type="title"/>
          </p:nvPr>
        </p:nvSpPr>
        <p:spPr>
          <a:xfrm>
            <a:off x="443620" y="765175"/>
            <a:ext cx="8256760" cy="882556"/>
          </a:xfrm>
          <a:prstGeom prst="roundRect">
            <a:avLst>
              <a:gd name="adj" fmla="val 0"/>
            </a:avLst>
          </a:prstGeom>
          <a:solidFill>
            <a:srgbClr val="005F93"/>
          </a:solidFill>
        </p:spPr>
        <p:txBody>
          <a:bodyPr/>
          <a:lstStyle/>
          <a:p>
            <a:r>
              <a:rPr lang="en-GB" sz="3600" dirty="0">
                <a:solidFill>
                  <a:schemeClr val="bg1"/>
                </a:solidFill>
                <a:latin typeface="Twinkl SemiBold" pitchFamily="2" charset="0"/>
              </a:rPr>
              <a:t>100 years ago… The 1900s</a:t>
            </a:r>
          </a:p>
        </p:txBody>
      </p:sp>
      <p:sp>
        <p:nvSpPr>
          <p:cNvPr id="8" name="Rectangle 7">
            <a:extLst>
              <a:ext uri="{FF2B5EF4-FFF2-40B4-BE49-F238E27FC236}">
                <a16:creationId xmlns:a16="http://schemas.microsoft.com/office/drawing/2014/main" xmlns="" id="{8A96FC40-F60B-4D52-B3C4-0784B0BC6194}"/>
              </a:ext>
            </a:extLst>
          </p:cNvPr>
          <p:cNvSpPr/>
          <p:nvPr/>
        </p:nvSpPr>
        <p:spPr>
          <a:xfrm>
            <a:off x="755650" y="1849097"/>
            <a:ext cx="7632700" cy="67885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600" dirty="0">
                <a:solidFill>
                  <a:schemeClr val="tx1"/>
                </a:solidFill>
                <a:latin typeface="Twinkl" pitchFamily="50" charset="0"/>
              </a:rPr>
              <a:t>Overshadowed in the first half of the century by the first and second World wars, including the Blitz in 1940-1941 when a lot of London was destroyed, especially in the Docklands area.</a:t>
            </a:r>
          </a:p>
        </p:txBody>
      </p:sp>
      <p:sp>
        <p:nvSpPr>
          <p:cNvPr id="7" name="Oval 6">
            <a:extLst>
              <a:ext uri="{FF2B5EF4-FFF2-40B4-BE49-F238E27FC236}">
                <a16:creationId xmlns:a16="http://schemas.microsoft.com/office/drawing/2014/main" xmlns="" id="{13214D7E-3909-4A73-8173-8754D4FF75CF}"/>
              </a:ext>
            </a:extLst>
          </p:cNvPr>
          <p:cNvSpPr/>
          <p:nvPr/>
        </p:nvSpPr>
        <p:spPr>
          <a:xfrm>
            <a:off x="5051834" y="2739732"/>
            <a:ext cx="3336514" cy="3336514"/>
          </a:xfrm>
          <a:prstGeom prst="ellipse">
            <a:avLst/>
          </a:prstGeom>
          <a:noFill/>
          <a:ln w="38100">
            <a:solidFill>
              <a:srgbClr val="005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3987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3620" y="765175"/>
            <a:ext cx="8256760" cy="882556"/>
          </a:xfrm>
          <a:prstGeom prst="roundRect">
            <a:avLst>
              <a:gd name="adj" fmla="val 0"/>
            </a:avLst>
          </a:prstGeom>
          <a:solidFill>
            <a:srgbClr val="005F93"/>
          </a:solidFill>
        </p:spPr>
        <p:txBody>
          <a:bodyPr/>
          <a:lstStyle/>
          <a:p>
            <a:r>
              <a:rPr lang="en-GB" sz="3600" dirty="0">
                <a:solidFill>
                  <a:schemeClr val="bg1"/>
                </a:solidFill>
                <a:latin typeface="Twinkl SemiBold" pitchFamily="2" charset="0"/>
              </a:rPr>
              <a:t>Modern Times…2000s Onwards</a:t>
            </a:r>
          </a:p>
        </p:txBody>
      </p:sp>
      <p:sp>
        <p:nvSpPr>
          <p:cNvPr id="8" name="Rectangle 7">
            <a:extLst>
              <a:ext uri="{FF2B5EF4-FFF2-40B4-BE49-F238E27FC236}">
                <a16:creationId xmlns:a16="http://schemas.microsoft.com/office/drawing/2014/main" xmlns="" id="{8A96FC40-F60B-4D52-B3C4-0784B0BC6194}"/>
              </a:ext>
            </a:extLst>
          </p:cNvPr>
          <p:cNvSpPr/>
          <p:nvPr/>
        </p:nvSpPr>
        <p:spPr>
          <a:xfrm>
            <a:off x="755650" y="1801640"/>
            <a:ext cx="7632700" cy="35308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Modern London, Population 7 million and rising…</a:t>
            </a:r>
          </a:p>
        </p:txBody>
      </p:sp>
      <p:pic>
        <p:nvPicPr>
          <p:cNvPr id="9" name="Picture 8">
            <a:extLst>
              <a:ext uri="{FF2B5EF4-FFF2-40B4-BE49-F238E27FC236}">
                <a16:creationId xmlns:a16="http://schemas.microsoft.com/office/drawing/2014/main" xmlns="" id="{0A6DD2FA-D807-4B56-B2BB-BAE70A78A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735" y="2308635"/>
            <a:ext cx="4576529" cy="3792909"/>
          </a:xfrm>
          <a:prstGeom prst="rect">
            <a:avLst/>
          </a:prstGeom>
        </p:spPr>
      </p:pic>
    </p:spTree>
    <p:extLst>
      <p:ext uri="{BB962C8B-B14F-4D97-AF65-F5344CB8AC3E}">
        <p14:creationId xmlns:p14="http://schemas.microsoft.com/office/powerpoint/2010/main" val="40578726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Hand drawn map on London 2020</a:t>
            </a:r>
            <a:endParaRPr lang="en-GB" dirty="0"/>
          </a:p>
        </p:txBody>
      </p:sp>
      <p:pic>
        <p:nvPicPr>
          <p:cNvPr id="4" name="Content Placeholder 3"/>
          <p:cNvPicPr>
            <a:picLocks noGrp="1" noChangeAspect="1"/>
          </p:cNvPicPr>
          <p:nvPr>
            <p:ph idx="1"/>
          </p:nvPr>
        </p:nvPicPr>
        <p:blipFill>
          <a:blip r:embed="rId2"/>
          <a:stretch>
            <a:fillRect/>
          </a:stretch>
        </p:blipFill>
        <p:spPr>
          <a:xfrm>
            <a:off x="739058" y="1439178"/>
            <a:ext cx="7665884" cy="5418822"/>
          </a:xfrm>
          <a:prstGeom prst="rect">
            <a:avLst/>
          </a:prstGeom>
        </p:spPr>
      </p:pic>
    </p:spTree>
    <p:extLst>
      <p:ext uri="{BB962C8B-B14F-4D97-AF65-F5344CB8AC3E}">
        <p14:creationId xmlns:p14="http://schemas.microsoft.com/office/powerpoint/2010/main" val="1902235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627B578-02DD-4618-BBDD-136572717C78}"/>
              </a:ext>
            </a:extLst>
          </p:cNvPr>
          <p:cNvSpPr/>
          <p:nvPr/>
        </p:nvSpPr>
        <p:spPr>
          <a:xfrm>
            <a:off x="755650" y="1902360"/>
            <a:ext cx="7632700" cy="882556"/>
          </a:xfrm>
          <a:prstGeom prst="rect">
            <a:avLst/>
          </a:prstGeom>
          <a:solidFill>
            <a:schemeClr val="bg1"/>
          </a:solidFill>
          <a:ln w="38100">
            <a:solidFill>
              <a:srgbClr val="005F93"/>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sz="1600" dirty="0">
                <a:solidFill>
                  <a:schemeClr val="tx1"/>
                </a:solidFill>
                <a:latin typeface="Twinkl" pitchFamily="50" charset="0"/>
              </a:rPr>
              <a:t>The new millennium saw new iconic buildings including the Millennium Dome, The Gherkin and the London Eye.</a:t>
            </a:r>
          </a:p>
        </p:txBody>
      </p:sp>
      <p:sp>
        <p:nvSpPr>
          <p:cNvPr id="21" name="Title 20"/>
          <p:cNvSpPr>
            <a:spLocks noGrp="1"/>
          </p:cNvSpPr>
          <p:nvPr>
            <p:ph type="title"/>
          </p:nvPr>
        </p:nvSpPr>
        <p:spPr>
          <a:xfrm>
            <a:off x="443620" y="765175"/>
            <a:ext cx="8256760" cy="882556"/>
          </a:xfrm>
          <a:prstGeom prst="roundRect">
            <a:avLst>
              <a:gd name="adj" fmla="val 0"/>
            </a:avLst>
          </a:prstGeom>
          <a:solidFill>
            <a:srgbClr val="005F93"/>
          </a:solidFill>
        </p:spPr>
        <p:txBody>
          <a:bodyPr/>
          <a:lstStyle/>
          <a:p>
            <a:r>
              <a:rPr lang="en-GB" sz="3600" dirty="0">
                <a:solidFill>
                  <a:schemeClr val="bg1"/>
                </a:solidFill>
                <a:latin typeface="Twinkl SemiBold" pitchFamily="2" charset="0"/>
              </a:rPr>
              <a:t>Modern Times… 2000s Onwards</a:t>
            </a:r>
          </a:p>
        </p:txBody>
      </p:sp>
      <p:sp>
        <p:nvSpPr>
          <p:cNvPr id="8" name="Rectangle 7">
            <a:extLst>
              <a:ext uri="{FF2B5EF4-FFF2-40B4-BE49-F238E27FC236}">
                <a16:creationId xmlns:a16="http://schemas.microsoft.com/office/drawing/2014/main" xmlns="" id="{8A96FC40-F60B-4D52-B3C4-0784B0BC6194}"/>
              </a:ext>
            </a:extLst>
          </p:cNvPr>
          <p:cNvSpPr/>
          <p:nvPr/>
        </p:nvSpPr>
        <p:spPr>
          <a:xfrm>
            <a:off x="755650" y="3039545"/>
            <a:ext cx="7632700" cy="35308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London hosted the 2012 Olympics.</a:t>
            </a:r>
            <a:r>
              <a:rPr lang="en-GB" sz="1600" dirty="0">
                <a:latin typeface="Twinkl" pitchFamily="50" charset="0"/>
              </a:rPr>
              <a:t>.</a:t>
            </a:r>
          </a:p>
        </p:txBody>
      </p:sp>
      <p:pic>
        <p:nvPicPr>
          <p:cNvPr id="5" name="Picture 4">
            <a:extLst>
              <a:ext uri="{FF2B5EF4-FFF2-40B4-BE49-F238E27FC236}">
                <a16:creationId xmlns:a16="http://schemas.microsoft.com/office/drawing/2014/main" xmlns="" id="{C473B4C9-B504-4C5F-BB59-062937F2E3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5588" y="3809775"/>
            <a:ext cx="4372824" cy="1999293"/>
          </a:xfrm>
          <a:prstGeom prst="rect">
            <a:avLst/>
          </a:prstGeom>
        </p:spPr>
      </p:pic>
    </p:spTree>
    <p:extLst>
      <p:ext uri="{BB962C8B-B14F-4D97-AF65-F5344CB8AC3E}">
        <p14:creationId xmlns:p14="http://schemas.microsoft.com/office/powerpoint/2010/main" val="7210332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289B602-6F3B-412B-98B3-2E9EC74F844B}"/>
              </a:ext>
            </a:extLst>
          </p:cNvPr>
          <p:cNvSpPr/>
          <p:nvPr/>
        </p:nvSpPr>
        <p:spPr>
          <a:xfrm>
            <a:off x="755650" y="4386407"/>
            <a:ext cx="6260786" cy="798968"/>
          </a:xfrm>
          <a:prstGeom prst="rect">
            <a:avLst/>
          </a:prstGeom>
          <a:solidFill>
            <a:schemeClr val="bg1"/>
          </a:solidFill>
          <a:ln w="38100">
            <a:solidFill>
              <a:srgbClr val="005F93"/>
            </a:solidFill>
          </a:ln>
        </p:spPr>
        <p:style>
          <a:lnRef idx="2">
            <a:schemeClr val="accent1">
              <a:shade val="50000"/>
            </a:schemeClr>
          </a:lnRef>
          <a:fillRef idx="1">
            <a:schemeClr val="accent1"/>
          </a:fillRef>
          <a:effectRef idx="0">
            <a:schemeClr val="accent1"/>
          </a:effectRef>
          <a:fontRef idx="minor">
            <a:schemeClr val="lt1"/>
          </a:fontRef>
        </p:style>
        <p:txBody>
          <a:bodyPr rIns="1224000" rtlCol="0" anchor="ctr"/>
          <a:lstStyle/>
          <a:p>
            <a:r>
              <a:rPr lang="en-GB" sz="1600" dirty="0">
                <a:solidFill>
                  <a:schemeClr val="tx1"/>
                </a:solidFill>
                <a:latin typeface="Twinkl" pitchFamily="50" charset="0"/>
              </a:rPr>
              <a:t>What do you think that the London of the 2100s </a:t>
            </a:r>
            <a:br>
              <a:rPr lang="en-GB" sz="1600" dirty="0">
                <a:solidFill>
                  <a:schemeClr val="tx1"/>
                </a:solidFill>
                <a:latin typeface="Twinkl" pitchFamily="50" charset="0"/>
              </a:rPr>
            </a:br>
            <a:r>
              <a:rPr lang="en-GB" sz="1600" dirty="0">
                <a:solidFill>
                  <a:schemeClr val="tx1"/>
                </a:solidFill>
                <a:latin typeface="Twinkl" pitchFamily="50" charset="0"/>
              </a:rPr>
              <a:t>will look like and why?</a:t>
            </a:r>
          </a:p>
        </p:txBody>
      </p:sp>
      <p:sp>
        <p:nvSpPr>
          <p:cNvPr id="3" name="Rectangle 2">
            <a:extLst>
              <a:ext uri="{FF2B5EF4-FFF2-40B4-BE49-F238E27FC236}">
                <a16:creationId xmlns:a16="http://schemas.microsoft.com/office/drawing/2014/main" xmlns="" id="{6627B578-02DD-4618-BBDD-136572717C78}"/>
              </a:ext>
            </a:extLst>
          </p:cNvPr>
          <p:cNvSpPr/>
          <p:nvPr/>
        </p:nvSpPr>
        <p:spPr>
          <a:xfrm>
            <a:off x="755650" y="2034767"/>
            <a:ext cx="6260786" cy="798968"/>
          </a:xfrm>
          <a:prstGeom prst="rect">
            <a:avLst/>
          </a:prstGeom>
          <a:solidFill>
            <a:schemeClr val="bg1"/>
          </a:solidFill>
          <a:ln w="38100">
            <a:solidFill>
              <a:srgbClr val="005F93"/>
            </a:solidFill>
          </a:ln>
        </p:spPr>
        <p:style>
          <a:lnRef idx="2">
            <a:schemeClr val="accent1">
              <a:shade val="50000"/>
            </a:schemeClr>
          </a:lnRef>
          <a:fillRef idx="1">
            <a:schemeClr val="accent1"/>
          </a:fillRef>
          <a:effectRef idx="0">
            <a:schemeClr val="accent1"/>
          </a:effectRef>
          <a:fontRef idx="minor">
            <a:schemeClr val="lt1"/>
          </a:fontRef>
        </p:style>
        <p:txBody>
          <a:bodyPr rIns="1224000" rtlCol="0" anchor="ctr"/>
          <a:lstStyle/>
          <a:p>
            <a:r>
              <a:rPr lang="en-GB" sz="1600" dirty="0">
                <a:solidFill>
                  <a:schemeClr val="tx1"/>
                </a:solidFill>
                <a:latin typeface="Twinkl" pitchFamily="50" charset="0"/>
              </a:rPr>
              <a:t>Between each century and now, can you see the differences in population, area and issues?</a:t>
            </a:r>
          </a:p>
        </p:txBody>
      </p:sp>
      <p:sp>
        <p:nvSpPr>
          <p:cNvPr id="9" name="Rectangle 8">
            <a:extLst>
              <a:ext uri="{FF2B5EF4-FFF2-40B4-BE49-F238E27FC236}">
                <a16:creationId xmlns:a16="http://schemas.microsoft.com/office/drawing/2014/main" xmlns="" id="{2571132B-31A1-4E5A-843D-85482CF02C6A}"/>
              </a:ext>
            </a:extLst>
          </p:cNvPr>
          <p:cNvSpPr/>
          <p:nvPr/>
        </p:nvSpPr>
        <p:spPr>
          <a:xfrm>
            <a:off x="755650" y="3210587"/>
            <a:ext cx="6260786" cy="798968"/>
          </a:xfrm>
          <a:prstGeom prst="rect">
            <a:avLst/>
          </a:prstGeom>
          <a:solidFill>
            <a:schemeClr val="bg1"/>
          </a:solidFill>
          <a:ln w="38100">
            <a:solidFill>
              <a:srgbClr val="005F93"/>
            </a:solidFill>
          </a:ln>
        </p:spPr>
        <p:style>
          <a:lnRef idx="2">
            <a:schemeClr val="accent1">
              <a:shade val="50000"/>
            </a:schemeClr>
          </a:lnRef>
          <a:fillRef idx="1">
            <a:schemeClr val="accent1"/>
          </a:fillRef>
          <a:effectRef idx="0">
            <a:schemeClr val="accent1"/>
          </a:effectRef>
          <a:fontRef idx="minor">
            <a:schemeClr val="lt1"/>
          </a:fontRef>
        </p:style>
        <p:txBody>
          <a:bodyPr rIns="1224000" rtlCol="0" anchor="ctr"/>
          <a:lstStyle/>
          <a:p>
            <a:r>
              <a:rPr lang="en-GB" sz="1600" dirty="0">
                <a:solidFill>
                  <a:schemeClr val="tx1"/>
                </a:solidFill>
                <a:latin typeface="Twinkl" pitchFamily="50" charset="0"/>
              </a:rPr>
              <a:t>Which of the things mentioned interests you?</a:t>
            </a:r>
          </a:p>
          <a:p>
            <a:r>
              <a:rPr lang="en-GB" sz="1600" dirty="0">
                <a:solidFill>
                  <a:schemeClr val="tx1"/>
                </a:solidFill>
                <a:latin typeface="Twinkl" pitchFamily="50" charset="0"/>
              </a:rPr>
              <a:t>What would you like to find out more about?</a:t>
            </a:r>
          </a:p>
        </p:txBody>
      </p:sp>
      <p:sp>
        <p:nvSpPr>
          <p:cNvPr id="21" name="Title 20"/>
          <p:cNvSpPr>
            <a:spLocks noGrp="1"/>
          </p:cNvSpPr>
          <p:nvPr>
            <p:ph type="title"/>
          </p:nvPr>
        </p:nvSpPr>
        <p:spPr>
          <a:xfrm>
            <a:off x="443620" y="765175"/>
            <a:ext cx="8256760" cy="882556"/>
          </a:xfrm>
          <a:prstGeom prst="roundRect">
            <a:avLst>
              <a:gd name="adj" fmla="val 0"/>
            </a:avLst>
          </a:prstGeom>
          <a:solidFill>
            <a:srgbClr val="005F93"/>
          </a:solidFill>
        </p:spPr>
        <p:txBody>
          <a:bodyPr/>
          <a:lstStyle/>
          <a:p>
            <a:r>
              <a:rPr lang="en-GB" sz="3600" dirty="0">
                <a:solidFill>
                  <a:schemeClr val="bg1"/>
                </a:solidFill>
                <a:latin typeface="Twinkl SemiBold" pitchFamily="2" charset="0"/>
              </a:rPr>
              <a:t>Questions</a:t>
            </a:r>
          </a:p>
        </p:txBody>
      </p:sp>
      <p:pic>
        <p:nvPicPr>
          <p:cNvPr id="5" name="Picture 4">
            <a:extLst>
              <a:ext uri="{FF2B5EF4-FFF2-40B4-BE49-F238E27FC236}">
                <a16:creationId xmlns:a16="http://schemas.microsoft.com/office/drawing/2014/main" xmlns="" id="{4A7FD150-6FCC-4D00-B462-1EBD0504AB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2516"/>
          <a:stretch/>
        </p:blipFill>
        <p:spPr>
          <a:xfrm>
            <a:off x="5397441" y="1837853"/>
            <a:ext cx="2990909" cy="5020147"/>
          </a:xfrm>
          <a:prstGeom prst="rect">
            <a:avLst/>
          </a:prstGeom>
        </p:spPr>
      </p:pic>
    </p:spTree>
    <p:extLst>
      <p:ext uri="{BB962C8B-B14F-4D97-AF65-F5344CB8AC3E}">
        <p14:creationId xmlns:p14="http://schemas.microsoft.com/office/powerpoint/2010/main" val="1024410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0537" y="1033195"/>
            <a:ext cx="4572000" cy="646331"/>
          </a:xfrm>
          <a:prstGeom prst="rect">
            <a:avLst/>
          </a:prstGeom>
        </p:spPr>
        <p:txBody>
          <a:bodyPr>
            <a:spAutoFit/>
          </a:bodyPr>
          <a:lstStyle/>
          <a:p>
            <a:r>
              <a:rPr lang="en-GB" dirty="0">
                <a:hlinkClick r:id="rId2"/>
              </a:rPr>
              <a:t>https://www.youtube.com/watch?v=ubDS1gk096Q&amp;safe=active</a:t>
            </a:r>
            <a:endParaRPr lang="en-GB" dirty="0"/>
          </a:p>
        </p:txBody>
      </p:sp>
      <p:sp>
        <p:nvSpPr>
          <p:cNvPr id="3" name="TextBox 2"/>
          <p:cNvSpPr txBox="1"/>
          <p:nvPr/>
        </p:nvSpPr>
        <p:spPr>
          <a:xfrm>
            <a:off x="923109" y="2229394"/>
            <a:ext cx="7010400" cy="369332"/>
          </a:xfrm>
          <a:prstGeom prst="rect">
            <a:avLst/>
          </a:prstGeom>
          <a:noFill/>
        </p:spPr>
        <p:txBody>
          <a:bodyPr wrap="square" rtlCol="0">
            <a:spAutoFit/>
          </a:bodyPr>
          <a:lstStyle/>
          <a:p>
            <a:r>
              <a:rPr lang="en-GB" dirty="0" smtClean="0"/>
              <a:t>Why is this programme called EastEnders?</a:t>
            </a:r>
            <a:endParaRPr lang="en-GB" dirty="0"/>
          </a:p>
        </p:txBody>
      </p:sp>
    </p:spTree>
    <p:extLst>
      <p:ext uri="{BB962C8B-B14F-4D97-AF65-F5344CB8AC3E}">
        <p14:creationId xmlns:p14="http://schemas.microsoft.com/office/powerpoint/2010/main" val="1645303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0"/>
          <p:cNvSpPr txBox="1">
            <a:spLocks/>
          </p:cNvSpPr>
          <p:nvPr/>
        </p:nvSpPr>
        <p:spPr>
          <a:xfrm>
            <a:off x="461036" y="887095"/>
            <a:ext cx="8256760" cy="985247"/>
          </a:xfrm>
          <a:prstGeom prst="roundRect">
            <a:avLst>
              <a:gd name="adj" fmla="val 0"/>
            </a:avLst>
          </a:prstGeom>
          <a:solidFill>
            <a:srgbClr val="005F93"/>
          </a:solidFill>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sz="3600" dirty="0" smtClean="0">
                <a:solidFill>
                  <a:schemeClr val="bg1"/>
                </a:solidFill>
                <a:latin typeface="Twinkl SemiBold" pitchFamily="2" charset="0"/>
              </a:rPr>
              <a:t>Roman London. AD 47 – 410 AD</a:t>
            </a:r>
          </a:p>
          <a:p>
            <a:r>
              <a:rPr lang="en-GB" sz="3600" dirty="0" smtClean="0">
                <a:solidFill>
                  <a:schemeClr val="bg1"/>
                </a:solidFill>
                <a:latin typeface="Twinkl SemiBold" pitchFamily="2" charset="0"/>
              </a:rPr>
              <a:t>Anglo-Saxon London AD 410 – 1066AD  </a:t>
            </a:r>
            <a:endParaRPr lang="en-GB" sz="3600" dirty="0">
              <a:solidFill>
                <a:schemeClr val="bg1"/>
              </a:solidFill>
              <a:latin typeface="Twinkl SemiBold" pitchFamily="2" charset="0"/>
            </a:endParaRPr>
          </a:p>
        </p:txBody>
      </p:sp>
      <p:sp>
        <p:nvSpPr>
          <p:cNvPr id="3" name="Rectangle 2"/>
          <p:cNvSpPr/>
          <p:nvPr/>
        </p:nvSpPr>
        <p:spPr>
          <a:xfrm>
            <a:off x="578861" y="1976846"/>
            <a:ext cx="8021111" cy="3466334"/>
          </a:xfrm>
          <a:prstGeom prst="rect">
            <a:avLst/>
          </a:prstGeom>
        </p:spPr>
        <p:txBody>
          <a:bodyPr wrap="square">
            <a:spAutoFit/>
          </a:bodyPr>
          <a:lstStyle/>
          <a:p>
            <a:pPr>
              <a:lnSpc>
                <a:spcPct val="107000"/>
              </a:lnSpc>
              <a:spcAft>
                <a:spcPts val="800"/>
              </a:spcAft>
            </a:pPr>
            <a:r>
              <a:rPr lang="en-GB"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Romans built the first city. </a:t>
            </a:r>
            <a:r>
              <a:rPr lang="en-GB" dirty="0" err="1">
                <a:solidFill>
                  <a:srgbClr val="000000"/>
                </a:solidFill>
                <a:latin typeface="Comic Sans MS" panose="030F0702030302020204" pitchFamily="66" charset="0"/>
                <a:ea typeface="Calibri" panose="020F0502020204030204" pitchFamily="34" charset="0"/>
                <a:cs typeface="Times New Roman" panose="02020603050405020304" pitchFamily="18" charset="0"/>
              </a:rPr>
              <a:t>Londinium</a:t>
            </a:r>
            <a:r>
              <a:rPr lang="en-GB"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 Initially very small </a:t>
            </a:r>
            <a:r>
              <a:rPr lang="en-GB" dirty="0" smtClean="0">
                <a:solidFill>
                  <a:srgbClr val="000000"/>
                </a:solidFill>
                <a:latin typeface="Comic Sans MS" panose="030F0702030302020204" pitchFamily="66" charset="0"/>
                <a:ea typeface="Calibri" panose="020F0502020204030204" pitchFamily="34" charset="0"/>
                <a:cs typeface="Times New Roman" panose="02020603050405020304" pitchFamily="18" charset="0"/>
              </a:rPr>
              <a:t>– smaller than the size of </a:t>
            </a:r>
            <a:r>
              <a:rPr lang="en-GB" dirty="0" err="1" smtClean="0">
                <a:solidFill>
                  <a:srgbClr val="000000"/>
                </a:solidFill>
                <a:latin typeface="Comic Sans MS" panose="030F0702030302020204" pitchFamily="66" charset="0"/>
                <a:ea typeface="Calibri" panose="020F0502020204030204" pitchFamily="34" charset="0"/>
                <a:cs typeface="Times New Roman" panose="02020603050405020304" pitchFamily="18" charset="0"/>
              </a:rPr>
              <a:t>Mylor</a:t>
            </a:r>
            <a:r>
              <a:rPr lang="en-GB" dirty="0" smtClean="0">
                <a:solidFill>
                  <a:srgbClr val="000000"/>
                </a:solidFill>
                <a:latin typeface="Comic Sans MS" panose="030F0702030302020204" pitchFamily="66" charset="0"/>
                <a:ea typeface="Calibri" panose="020F0502020204030204" pitchFamily="34" charset="0"/>
                <a:cs typeface="Times New Roman" panose="02020603050405020304" pitchFamily="18" charset="0"/>
              </a:rPr>
              <a:t>.</a:t>
            </a:r>
          </a:p>
          <a:p>
            <a:pPr>
              <a:lnSpc>
                <a:spcPct val="107000"/>
              </a:lnSpc>
              <a:spcAft>
                <a:spcPts val="800"/>
              </a:spcAft>
            </a:pPr>
            <a:r>
              <a:rPr lang="en-GB" dirty="0" smtClean="0">
                <a:solidFill>
                  <a:srgbClr val="000000"/>
                </a:solidFill>
                <a:latin typeface="Comic Sans MS" panose="030F0702030302020204" pitchFamily="66" charset="0"/>
                <a:ea typeface="Calibri" panose="020F0502020204030204" pitchFamily="34" charset="0"/>
                <a:cs typeface="Times New Roman" panose="02020603050405020304" pitchFamily="18" charset="0"/>
              </a:rPr>
              <a:t>Romans </a:t>
            </a:r>
            <a:r>
              <a:rPr lang="en-GB"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added a business centre known as a </a:t>
            </a:r>
            <a:r>
              <a:rPr lang="en-GB" dirty="0">
                <a:solidFill>
                  <a:srgbClr val="3B3B3B"/>
                </a:solidFill>
                <a:latin typeface="Comic Sans MS" panose="030F0702030302020204" pitchFamily="66" charset="0"/>
                <a:ea typeface="Calibri" panose="020F0502020204030204" pitchFamily="34" charset="0"/>
                <a:cs typeface="Arial" panose="020B0604020202020204" pitchFamily="34" charset="0"/>
              </a:rPr>
              <a:t>Basilica. A wall was built around the city to stop invasion. – this </a:t>
            </a:r>
            <a:r>
              <a:rPr lang="en-GB" dirty="0" smtClean="0">
                <a:solidFill>
                  <a:srgbClr val="3B3B3B"/>
                </a:solidFill>
                <a:latin typeface="Comic Sans MS" panose="030F0702030302020204" pitchFamily="66" charset="0"/>
                <a:ea typeface="Calibri" panose="020F0502020204030204" pitchFamily="34" charset="0"/>
                <a:cs typeface="Arial" panose="020B0604020202020204" pitchFamily="34" charset="0"/>
              </a:rPr>
              <a:t>area </a:t>
            </a:r>
            <a:r>
              <a:rPr lang="en-GB" dirty="0">
                <a:solidFill>
                  <a:srgbClr val="3B3B3B"/>
                </a:solidFill>
                <a:latin typeface="Comic Sans MS" panose="030F0702030302020204" pitchFamily="66" charset="0"/>
                <a:ea typeface="Calibri" panose="020F0502020204030204" pitchFamily="34" charset="0"/>
                <a:cs typeface="Arial" panose="020B0604020202020204" pitchFamily="34" charset="0"/>
              </a:rPr>
              <a:t>is now known as the Square mile and is the business area of the city</a:t>
            </a:r>
            <a:r>
              <a:rPr lang="en-GB" dirty="0" smtClean="0">
                <a:solidFill>
                  <a:srgbClr val="3B3B3B"/>
                </a:solidFill>
                <a:latin typeface="Comic Sans MS" panose="030F0702030302020204" pitchFamily="66" charset="0"/>
                <a:ea typeface="Calibri" panose="020F0502020204030204" pitchFamily="34" charset="0"/>
                <a:cs typeface="Arial" panose="020B0604020202020204" pitchFamily="34" charset="0"/>
              </a:rPr>
              <a:t>.</a:t>
            </a:r>
          </a:p>
          <a:p>
            <a:pPr>
              <a:lnSpc>
                <a:spcPct val="107000"/>
              </a:lnSpc>
              <a:spcAft>
                <a:spcPts val="800"/>
              </a:spcAft>
            </a:pPr>
            <a:endParaRPr lang="en-GB" dirty="0">
              <a:solidFill>
                <a:srgbClr val="3B3B3B"/>
              </a:solidFill>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en-GB" dirty="0" smtClean="0">
                <a:solidFill>
                  <a:srgbClr val="3B3B3B"/>
                </a:solidFill>
                <a:latin typeface="Comic Sans MS" panose="030F0702030302020204" pitchFamily="66" charset="0"/>
                <a:ea typeface="Calibri" panose="020F0502020204030204" pitchFamily="34" charset="0"/>
                <a:cs typeface="Arial" panose="020B0604020202020204" pitchFamily="34" charset="0"/>
              </a:rPr>
              <a:t>In the 7 and 8</a:t>
            </a:r>
            <a:r>
              <a:rPr lang="en-GB" baseline="30000" dirty="0" smtClean="0">
                <a:solidFill>
                  <a:srgbClr val="3B3B3B"/>
                </a:solidFill>
                <a:latin typeface="Comic Sans MS" panose="030F0702030302020204" pitchFamily="66" charset="0"/>
                <a:ea typeface="Calibri" panose="020F0502020204030204" pitchFamily="34" charset="0"/>
                <a:cs typeface="Arial" panose="020B0604020202020204" pitchFamily="34" charset="0"/>
              </a:rPr>
              <a:t>th</a:t>
            </a:r>
            <a:r>
              <a:rPr lang="en-GB" dirty="0" smtClean="0">
                <a:solidFill>
                  <a:srgbClr val="3B3B3B"/>
                </a:solidFill>
                <a:latin typeface="Comic Sans MS" panose="030F0702030302020204" pitchFamily="66" charset="0"/>
                <a:ea typeface="Calibri" panose="020F0502020204030204" pitchFamily="34" charset="0"/>
                <a:cs typeface="Arial" panose="020B0604020202020204" pitchFamily="34" charset="0"/>
              </a:rPr>
              <a:t> Century London was invaded regularly by the Vikings and they almost took full control over the Anglo-Saxons. </a:t>
            </a:r>
          </a:p>
          <a:p>
            <a:pPr>
              <a:lnSpc>
                <a:spcPct val="107000"/>
              </a:lnSpc>
              <a:spcAft>
                <a:spcPts val="800"/>
              </a:spcAft>
            </a:pPr>
            <a:r>
              <a:rPr lang="en-GB" dirty="0" smtClean="0">
                <a:solidFill>
                  <a:srgbClr val="3B3B3B"/>
                </a:solidFill>
                <a:latin typeface="Comic Sans MS" panose="030F0702030302020204" pitchFamily="66" charset="0"/>
                <a:ea typeface="Calibri" panose="020F0502020204030204" pitchFamily="34" charset="0"/>
                <a:cs typeface="Arial" panose="020B0604020202020204" pitchFamily="34" charset="0"/>
              </a:rPr>
              <a:t>The Anglo Saxons continued to rule until the battle of Hasting 1066 which led to a Norman rule.  </a:t>
            </a:r>
            <a:endParaRPr lang="en-GB" dirty="0"/>
          </a:p>
        </p:txBody>
      </p:sp>
    </p:spTree>
    <p:extLst>
      <p:ext uri="{BB962C8B-B14F-4D97-AF65-F5344CB8AC3E}">
        <p14:creationId xmlns:p14="http://schemas.microsoft.com/office/powerpoint/2010/main" val="633035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0"/>
          <p:cNvSpPr txBox="1">
            <a:spLocks/>
          </p:cNvSpPr>
          <p:nvPr/>
        </p:nvSpPr>
        <p:spPr>
          <a:xfrm>
            <a:off x="461037" y="800010"/>
            <a:ext cx="8256760" cy="1124584"/>
          </a:xfrm>
          <a:prstGeom prst="roundRect">
            <a:avLst>
              <a:gd name="adj" fmla="val 0"/>
            </a:avLst>
          </a:prstGeom>
          <a:solidFill>
            <a:srgbClr val="005F93"/>
          </a:solidFill>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sz="3600" dirty="0" smtClean="0">
                <a:solidFill>
                  <a:schemeClr val="bg1"/>
                </a:solidFill>
                <a:latin typeface="Twinkl SemiBold" pitchFamily="2" charset="0"/>
              </a:rPr>
              <a:t>From Anglo Saxon to the beginning of the Tudor reign.</a:t>
            </a:r>
            <a:endParaRPr lang="en-GB" sz="3600" dirty="0">
              <a:solidFill>
                <a:schemeClr val="bg1"/>
              </a:solidFill>
              <a:latin typeface="Twinkl SemiBold" pitchFamily="2" charset="0"/>
            </a:endParaRPr>
          </a:p>
        </p:txBody>
      </p:sp>
      <p:sp>
        <p:nvSpPr>
          <p:cNvPr id="3" name="Rectangle 2"/>
          <p:cNvSpPr/>
          <p:nvPr/>
        </p:nvSpPr>
        <p:spPr>
          <a:xfrm>
            <a:off x="548640" y="2294268"/>
            <a:ext cx="8107680" cy="3400611"/>
          </a:xfrm>
          <a:prstGeom prst="rect">
            <a:avLst/>
          </a:prstGeom>
        </p:spPr>
        <p:txBody>
          <a:bodyPr wrap="square">
            <a:spAutoFit/>
          </a:bodyPr>
          <a:lstStyle/>
          <a:p>
            <a:pPr>
              <a:lnSpc>
                <a:spcPct val="107000"/>
              </a:lnSpc>
              <a:spcAft>
                <a:spcPts val="800"/>
              </a:spcAft>
            </a:pPr>
            <a:r>
              <a:rPr lang="en-GB" sz="2800" i="1" dirty="0">
                <a:solidFill>
                  <a:srgbClr val="3B3B3B"/>
                </a:solidFill>
                <a:latin typeface="Comic Sans MS" panose="030F0702030302020204" pitchFamily="66" charset="0"/>
                <a:ea typeface="Calibri" panose="020F0502020204030204" pitchFamily="34" charset="0"/>
                <a:cs typeface="Arial" panose="020B0604020202020204" pitchFamily="34" charset="0"/>
              </a:rPr>
              <a:t>The Tower of London was </a:t>
            </a:r>
            <a:r>
              <a:rPr lang="en-GB" sz="2800" i="1" dirty="0" smtClean="0">
                <a:solidFill>
                  <a:srgbClr val="3B3B3B"/>
                </a:solidFill>
                <a:latin typeface="Comic Sans MS" panose="030F0702030302020204" pitchFamily="66" charset="0"/>
                <a:ea typeface="Calibri" panose="020F0502020204030204" pitchFamily="34" charset="0"/>
                <a:cs typeface="Arial" panose="020B0604020202020204" pitchFamily="34" charset="0"/>
              </a:rPr>
              <a:t>built and had many </a:t>
            </a:r>
            <a:r>
              <a:rPr lang="en-GB" sz="2800" i="1" dirty="0">
                <a:solidFill>
                  <a:srgbClr val="3B3B3B"/>
                </a:solidFill>
                <a:latin typeface="Comic Sans MS" panose="030F0702030302020204" pitchFamily="66" charset="0"/>
                <a:ea typeface="Calibri" panose="020F0502020204030204" pitchFamily="34" charset="0"/>
                <a:cs typeface="Arial" panose="020B0604020202020204" pitchFamily="34" charset="0"/>
              </a:rPr>
              <a:t>different uses over time – a castle, </a:t>
            </a:r>
            <a:r>
              <a:rPr lang="en-GB" sz="2800" dirty="0">
                <a:solidFill>
                  <a:srgbClr val="3B3B3B"/>
                </a:solidFill>
                <a:latin typeface="Comic Sans MS" panose="030F0702030302020204" pitchFamily="66" charset="0"/>
                <a:ea typeface="Calibri" panose="020F0502020204030204" pitchFamily="34" charset="0"/>
                <a:cs typeface="Arial" panose="020B0604020202020204" pitchFamily="34" charset="0"/>
              </a:rPr>
              <a:t>a palace, a zoo and a weapons store, a mint (where coins are made) and a prison.</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dirty="0">
                <a:solidFill>
                  <a:srgbClr val="3B3B3B"/>
                </a:solidFill>
                <a:latin typeface="Comic Sans MS" panose="030F0702030302020204" pitchFamily="66" charset="0"/>
                <a:ea typeface="Calibri" panose="020F0502020204030204" pitchFamily="34" charset="0"/>
                <a:cs typeface="Arial" panose="020B0604020202020204" pitchFamily="34" charset="0"/>
              </a:rPr>
              <a:t>Through </a:t>
            </a:r>
            <a:r>
              <a:rPr lang="en-GB" sz="2800" dirty="0" smtClean="0">
                <a:solidFill>
                  <a:srgbClr val="3B3B3B"/>
                </a:solidFill>
                <a:latin typeface="Comic Sans MS" panose="030F0702030302020204" pitchFamily="66" charset="0"/>
                <a:ea typeface="Calibri" panose="020F0502020204030204" pitchFamily="34" charset="0"/>
                <a:cs typeface="Arial" panose="020B0604020202020204" pitchFamily="34" charset="0"/>
              </a:rPr>
              <a:t>this time, </a:t>
            </a:r>
            <a:r>
              <a:rPr lang="en-GB" sz="2800" dirty="0">
                <a:solidFill>
                  <a:srgbClr val="3B3B3B"/>
                </a:solidFill>
                <a:latin typeface="Comic Sans MS" panose="030F0702030302020204" pitchFamily="66" charset="0"/>
                <a:ea typeface="Calibri" panose="020F0502020204030204" pitchFamily="34" charset="0"/>
                <a:cs typeface="Arial" panose="020B0604020202020204" pitchFamily="34" charset="0"/>
              </a:rPr>
              <a:t>London grew inside of the walls.  Lots of trades and </a:t>
            </a:r>
            <a:r>
              <a:rPr lang="en-GB" sz="2800" dirty="0" smtClean="0">
                <a:solidFill>
                  <a:srgbClr val="3B3B3B"/>
                </a:solidFill>
                <a:latin typeface="Comic Sans MS" panose="030F0702030302020204" pitchFamily="66" charset="0"/>
                <a:ea typeface="Calibri" panose="020F0502020204030204" pitchFamily="34" charset="0"/>
                <a:cs typeface="Arial" panose="020B0604020202020204" pitchFamily="34" charset="0"/>
              </a:rPr>
              <a:t>shops were </a:t>
            </a:r>
            <a:r>
              <a:rPr lang="en-GB" sz="2800" dirty="0">
                <a:solidFill>
                  <a:srgbClr val="3B3B3B"/>
                </a:solidFill>
                <a:latin typeface="Comic Sans MS" panose="030F0702030302020204" pitchFamily="66" charset="0"/>
                <a:ea typeface="Calibri" panose="020F0502020204030204" pitchFamily="34" charset="0"/>
                <a:cs typeface="Arial" panose="020B0604020202020204" pitchFamily="34" charset="0"/>
              </a:rPr>
              <a:t>developed over this time.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5055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3620" y="765175"/>
            <a:ext cx="8256760" cy="882556"/>
          </a:xfrm>
          <a:prstGeom prst="roundRect">
            <a:avLst>
              <a:gd name="adj" fmla="val 0"/>
            </a:avLst>
          </a:prstGeom>
          <a:solidFill>
            <a:srgbClr val="005F93"/>
          </a:solidFill>
        </p:spPr>
        <p:txBody>
          <a:bodyPr/>
          <a:lstStyle/>
          <a:p>
            <a:r>
              <a:rPr lang="en-GB" sz="3600" dirty="0">
                <a:solidFill>
                  <a:schemeClr val="bg1"/>
                </a:solidFill>
                <a:latin typeface="Twinkl SemiBold" pitchFamily="2" charset="0"/>
              </a:rPr>
              <a:t>500 years ago… The 1500s</a:t>
            </a:r>
          </a:p>
        </p:txBody>
      </p:sp>
      <p:pic>
        <p:nvPicPr>
          <p:cNvPr id="4" name="Picture 3">
            <a:extLst>
              <a:ext uri="{FF2B5EF4-FFF2-40B4-BE49-F238E27FC236}">
                <a16:creationId xmlns:a16="http://schemas.microsoft.com/office/drawing/2014/main" xmlns="" id="{3E89A48B-25D5-472A-9DE1-8A7912700A2E}"/>
              </a:ext>
            </a:extLst>
          </p:cNvPr>
          <p:cNvPicPr>
            <a:picLocks noChangeAspect="1"/>
          </p:cNvPicPr>
          <p:nvPr/>
        </p:nvPicPr>
        <p:blipFill rotWithShape="1">
          <a:blip r:embed="rId2">
            <a:extLst>
              <a:ext uri="{28A0092B-C50C-407E-A947-70E740481C1C}">
                <a14:useLocalDpi xmlns:a14="http://schemas.microsoft.com/office/drawing/2010/main" val="0"/>
              </a:ext>
            </a:extLst>
          </a:blip>
          <a:srcRect l="1231" t="1736" r="1309" b="2549"/>
          <a:stretch/>
        </p:blipFill>
        <p:spPr>
          <a:xfrm>
            <a:off x="1321806" y="2333275"/>
            <a:ext cx="6509442" cy="3759550"/>
          </a:xfrm>
          <a:prstGeom prst="rect">
            <a:avLst/>
          </a:prstGeom>
        </p:spPr>
      </p:pic>
      <p:sp>
        <p:nvSpPr>
          <p:cNvPr id="7" name="TextBox 6">
            <a:extLst>
              <a:ext uri="{FF2B5EF4-FFF2-40B4-BE49-F238E27FC236}">
                <a16:creationId xmlns:a16="http://schemas.microsoft.com/office/drawing/2014/main" xmlns="" id="{42F82F68-D435-497E-AD9F-F914D6DB0D8E}"/>
              </a:ext>
            </a:extLst>
          </p:cNvPr>
          <p:cNvSpPr txBox="1"/>
          <p:nvPr/>
        </p:nvSpPr>
        <p:spPr>
          <a:xfrm>
            <a:off x="755650" y="1819747"/>
            <a:ext cx="7632700" cy="338554"/>
          </a:xfrm>
          <a:prstGeom prst="rect">
            <a:avLst/>
          </a:prstGeom>
          <a:noFill/>
        </p:spPr>
        <p:txBody>
          <a:bodyPr wrap="square" rtlCol="0">
            <a:spAutoFit/>
          </a:bodyPr>
          <a:lstStyle/>
          <a:p>
            <a:pPr algn="ctr"/>
            <a:r>
              <a:rPr lang="en-GB" sz="1600" dirty="0">
                <a:latin typeface="Twinkl" pitchFamily="50" charset="0"/>
              </a:rPr>
              <a:t>Tudor London, Population 50 000 – </a:t>
            </a:r>
            <a:r>
              <a:rPr lang="en-GB" sz="1600">
                <a:latin typeface="Twinkl" pitchFamily="50" charset="0"/>
              </a:rPr>
              <a:t>100 000</a:t>
            </a:r>
            <a:endParaRPr lang="en-GB" sz="1600" dirty="0">
              <a:latin typeface="Twinkl" pitchFamily="50" charset="0"/>
            </a:endParaRPr>
          </a:p>
        </p:txBody>
      </p:sp>
    </p:spTree>
    <p:extLst>
      <p:ext uri="{BB962C8B-B14F-4D97-AF65-F5344CB8AC3E}">
        <p14:creationId xmlns:p14="http://schemas.microsoft.com/office/powerpoint/2010/main" val="1286237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627B578-02DD-4618-BBDD-136572717C78}"/>
              </a:ext>
            </a:extLst>
          </p:cNvPr>
          <p:cNvSpPr/>
          <p:nvPr/>
        </p:nvSpPr>
        <p:spPr>
          <a:xfrm>
            <a:off x="755650" y="2179622"/>
            <a:ext cx="6260786" cy="1249378"/>
          </a:xfrm>
          <a:prstGeom prst="rect">
            <a:avLst/>
          </a:prstGeom>
          <a:solidFill>
            <a:schemeClr val="bg1"/>
          </a:solidFill>
          <a:ln w="38100">
            <a:solidFill>
              <a:srgbClr val="005F93"/>
            </a:solidFill>
          </a:ln>
        </p:spPr>
        <p:style>
          <a:lnRef idx="2">
            <a:schemeClr val="accent1">
              <a:shade val="50000"/>
            </a:schemeClr>
          </a:lnRef>
          <a:fillRef idx="1">
            <a:schemeClr val="accent1"/>
          </a:fillRef>
          <a:effectRef idx="0">
            <a:schemeClr val="accent1"/>
          </a:effectRef>
          <a:fontRef idx="minor">
            <a:schemeClr val="lt1"/>
          </a:fontRef>
        </p:style>
        <p:txBody>
          <a:bodyPr rIns="1224000" rtlCol="0" anchor="ctr"/>
          <a:lstStyle/>
          <a:p>
            <a:r>
              <a:rPr lang="en-GB" sz="1600" dirty="0">
                <a:solidFill>
                  <a:schemeClr val="tx1"/>
                </a:solidFill>
                <a:latin typeface="Twinkl" pitchFamily="50" charset="0"/>
              </a:rPr>
              <a:t>At the beginning of the 1500s, around half of all London properties were religious properties such as churches, but this all changed with Henry VIII’s Dissolution of the Monasteries.</a:t>
            </a:r>
          </a:p>
        </p:txBody>
      </p:sp>
      <p:pic>
        <p:nvPicPr>
          <p:cNvPr id="6" name="Picture 5">
            <a:extLst>
              <a:ext uri="{FF2B5EF4-FFF2-40B4-BE49-F238E27FC236}">
                <a16:creationId xmlns:a16="http://schemas.microsoft.com/office/drawing/2014/main" xmlns="" id="{734EDAB6-3559-4954-A82E-10DC326DBC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5536505" y="1846905"/>
            <a:ext cx="2851845" cy="2851845"/>
          </a:xfrm>
          <a:prstGeom prst="flowChartConnector">
            <a:avLst/>
          </a:prstGeom>
        </p:spPr>
      </p:pic>
      <p:sp>
        <p:nvSpPr>
          <p:cNvPr id="21" name="Title 20"/>
          <p:cNvSpPr>
            <a:spLocks noGrp="1"/>
          </p:cNvSpPr>
          <p:nvPr>
            <p:ph type="title"/>
          </p:nvPr>
        </p:nvSpPr>
        <p:spPr>
          <a:xfrm>
            <a:off x="443620" y="765175"/>
            <a:ext cx="8256760" cy="882556"/>
          </a:xfrm>
          <a:prstGeom prst="roundRect">
            <a:avLst>
              <a:gd name="adj" fmla="val 0"/>
            </a:avLst>
          </a:prstGeom>
          <a:solidFill>
            <a:srgbClr val="005F93"/>
          </a:solidFill>
        </p:spPr>
        <p:txBody>
          <a:bodyPr/>
          <a:lstStyle/>
          <a:p>
            <a:r>
              <a:rPr lang="en-GB" sz="3600" dirty="0">
                <a:solidFill>
                  <a:schemeClr val="bg1"/>
                </a:solidFill>
                <a:latin typeface="Twinkl SemiBold" pitchFamily="2" charset="0"/>
              </a:rPr>
              <a:t>500 years ago… The 1500s</a:t>
            </a:r>
          </a:p>
        </p:txBody>
      </p:sp>
      <p:sp>
        <p:nvSpPr>
          <p:cNvPr id="2" name="Oval 1">
            <a:extLst>
              <a:ext uri="{FF2B5EF4-FFF2-40B4-BE49-F238E27FC236}">
                <a16:creationId xmlns:a16="http://schemas.microsoft.com/office/drawing/2014/main" xmlns="" id="{7E16330F-E766-4C68-928D-16A6E3BCD616}"/>
              </a:ext>
            </a:extLst>
          </p:cNvPr>
          <p:cNvSpPr/>
          <p:nvPr/>
        </p:nvSpPr>
        <p:spPr>
          <a:xfrm>
            <a:off x="5536506" y="1846906"/>
            <a:ext cx="2851844" cy="2851844"/>
          </a:xfrm>
          <a:prstGeom prst="ellipse">
            <a:avLst/>
          </a:prstGeom>
          <a:noFill/>
          <a:ln w="38100">
            <a:solidFill>
              <a:srgbClr val="005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xmlns="" id="{8A96FC40-F60B-4D52-B3C4-0784B0BC6194}"/>
              </a:ext>
            </a:extLst>
          </p:cNvPr>
          <p:cNvSpPr/>
          <p:nvPr/>
        </p:nvSpPr>
        <p:spPr>
          <a:xfrm>
            <a:off x="755650" y="5088048"/>
            <a:ext cx="7632700" cy="100477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600" dirty="0">
                <a:solidFill>
                  <a:schemeClr val="tx1"/>
                </a:solidFill>
                <a:latin typeface="Twinkl" pitchFamily="50" charset="0"/>
              </a:rPr>
              <a:t>London was rising in popularity as a commercial and trading centre for Europe. This was also the time of Shakespeare when drama and theatre in London was growing.</a:t>
            </a:r>
          </a:p>
        </p:txBody>
      </p:sp>
    </p:spTree>
    <p:extLst>
      <p:ext uri="{BB962C8B-B14F-4D97-AF65-F5344CB8AC3E}">
        <p14:creationId xmlns:p14="http://schemas.microsoft.com/office/powerpoint/2010/main" val="1803209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3620" y="765175"/>
            <a:ext cx="8256760" cy="882556"/>
          </a:xfrm>
          <a:prstGeom prst="roundRect">
            <a:avLst>
              <a:gd name="adj" fmla="val 0"/>
            </a:avLst>
          </a:prstGeom>
          <a:solidFill>
            <a:srgbClr val="005F93"/>
          </a:solidFill>
        </p:spPr>
        <p:txBody>
          <a:bodyPr/>
          <a:lstStyle/>
          <a:p>
            <a:r>
              <a:rPr lang="en-GB" sz="3600" dirty="0">
                <a:solidFill>
                  <a:schemeClr val="bg1"/>
                </a:solidFill>
                <a:latin typeface="Twinkl SemiBold" pitchFamily="2" charset="0"/>
              </a:rPr>
              <a:t>400 years ago… The 1600s</a:t>
            </a:r>
          </a:p>
        </p:txBody>
      </p:sp>
      <p:pic>
        <p:nvPicPr>
          <p:cNvPr id="5" name="Picture 4">
            <a:extLst>
              <a:ext uri="{FF2B5EF4-FFF2-40B4-BE49-F238E27FC236}">
                <a16:creationId xmlns:a16="http://schemas.microsoft.com/office/drawing/2014/main" xmlns="" id="{3F8174DF-20EF-40FC-AE98-1D3DD8B3AF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2877" y="2496855"/>
            <a:ext cx="4698245" cy="3575962"/>
          </a:xfrm>
          <a:prstGeom prst="rect">
            <a:avLst/>
          </a:prstGeom>
        </p:spPr>
      </p:pic>
      <p:sp>
        <p:nvSpPr>
          <p:cNvPr id="9" name="TextBox 8">
            <a:extLst>
              <a:ext uri="{FF2B5EF4-FFF2-40B4-BE49-F238E27FC236}">
                <a16:creationId xmlns:a16="http://schemas.microsoft.com/office/drawing/2014/main" xmlns="" id="{5849563C-4069-4E1D-9FC1-21599A47D0F3}"/>
              </a:ext>
            </a:extLst>
          </p:cNvPr>
          <p:cNvSpPr txBox="1"/>
          <p:nvPr/>
        </p:nvSpPr>
        <p:spPr>
          <a:xfrm>
            <a:off x="755650" y="1819747"/>
            <a:ext cx="7632700" cy="338554"/>
          </a:xfrm>
          <a:prstGeom prst="rect">
            <a:avLst/>
          </a:prstGeom>
          <a:noFill/>
        </p:spPr>
        <p:txBody>
          <a:bodyPr wrap="square" rtlCol="0">
            <a:spAutoFit/>
          </a:bodyPr>
          <a:lstStyle/>
          <a:p>
            <a:pPr algn="ctr"/>
            <a:r>
              <a:rPr lang="en-GB" sz="1600" dirty="0">
                <a:latin typeface="Twinkl" pitchFamily="50" charset="0"/>
              </a:rPr>
              <a:t>Stuart London, Population 200 000</a:t>
            </a:r>
          </a:p>
        </p:txBody>
      </p:sp>
      <p:pic>
        <p:nvPicPr>
          <p:cNvPr id="12" name="Picture 11">
            <a:extLst>
              <a:ext uri="{FF2B5EF4-FFF2-40B4-BE49-F238E27FC236}">
                <a16:creationId xmlns:a16="http://schemas.microsoft.com/office/drawing/2014/main" xmlns="" id="{5A634841-A288-48BD-9506-726DC09112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6913" y="2337920"/>
            <a:ext cx="5310172" cy="3754904"/>
          </a:xfrm>
          <a:prstGeom prst="rect">
            <a:avLst/>
          </a:prstGeom>
        </p:spPr>
      </p:pic>
    </p:spTree>
    <p:extLst>
      <p:ext uri="{BB962C8B-B14F-4D97-AF65-F5344CB8AC3E}">
        <p14:creationId xmlns:p14="http://schemas.microsoft.com/office/powerpoint/2010/main" val="361792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627B578-02DD-4618-BBDD-136572717C78}"/>
              </a:ext>
            </a:extLst>
          </p:cNvPr>
          <p:cNvSpPr/>
          <p:nvPr/>
        </p:nvSpPr>
        <p:spPr>
          <a:xfrm>
            <a:off x="755650" y="2179621"/>
            <a:ext cx="6260786" cy="1794849"/>
          </a:xfrm>
          <a:prstGeom prst="rect">
            <a:avLst/>
          </a:prstGeom>
          <a:solidFill>
            <a:schemeClr val="bg1"/>
          </a:solidFill>
          <a:ln w="38100">
            <a:solidFill>
              <a:srgbClr val="005F93"/>
            </a:solidFill>
          </a:ln>
        </p:spPr>
        <p:style>
          <a:lnRef idx="2">
            <a:schemeClr val="accent1">
              <a:shade val="50000"/>
            </a:schemeClr>
          </a:lnRef>
          <a:fillRef idx="1">
            <a:schemeClr val="accent1"/>
          </a:fillRef>
          <a:effectRef idx="0">
            <a:schemeClr val="accent1"/>
          </a:effectRef>
          <a:fontRef idx="minor">
            <a:schemeClr val="lt1"/>
          </a:fontRef>
        </p:style>
        <p:txBody>
          <a:bodyPr rIns="1548000" rtlCol="0" anchor="ctr"/>
          <a:lstStyle/>
          <a:p>
            <a:r>
              <a:rPr lang="en-GB" sz="1600" dirty="0">
                <a:solidFill>
                  <a:schemeClr val="tx1"/>
                </a:solidFill>
                <a:latin typeface="Twinkl" pitchFamily="50" charset="0"/>
              </a:rPr>
              <a:t>In the 1600s London was very crowded…even London Bridge (the only crossing over the River Thames) had many buildings on it. Most buildings were made from wood. Covent Garden and The West End were growing and the Bank of England opened in 1694.</a:t>
            </a:r>
            <a:endParaRPr lang="en-GB" sz="1600" dirty="0">
              <a:latin typeface="Twinkl" pitchFamily="50" charset="0"/>
            </a:endParaRPr>
          </a:p>
        </p:txBody>
      </p:sp>
      <p:pic>
        <p:nvPicPr>
          <p:cNvPr id="9" name="Picture 8">
            <a:extLst>
              <a:ext uri="{FF2B5EF4-FFF2-40B4-BE49-F238E27FC236}">
                <a16:creationId xmlns:a16="http://schemas.microsoft.com/office/drawing/2014/main" xmlns="" id="{5C2A344C-CC3D-4C8C-A978-8829FD3FB9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431" r="6903"/>
          <a:stretch/>
        </p:blipFill>
        <p:spPr>
          <a:xfrm>
            <a:off x="5536506" y="1842377"/>
            <a:ext cx="2851844" cy="2851844"/>
          </a:xfrm>
          <a:prstGeom prst="flowChartConnector">
            <a:avLst/>
          </a:prstGeom>
        </p:spPr>
      </p:pic>
      <p:sp>
        <p:nvSpPr>
          <p:cNvPr id="21" name="Title 20"/>
          <p:cNvSpPr>
            <a:spLocks noGrp="1"/>
          </p:cNvSpPr>
          <p:nvPr>
            <p:ph type="title"/>
          </p:nvPr>
        </p:nvSpPr>
        <p:spPr>
          <a:xfrm>
            <a:off x="443620" y="765175"/>
            <a:ext cx="8256760" cy="882556"/>
          </a:xfrm>
          <a:prstGeom prst="roundRect">
            <a:avLst>
              <a:gd name="adj" fmla="val 0"/>
            </a:avLst>
          </a:prstGeom>
          <a:solidFill>
            <a:srgbClr val="005F93"/>
          </a:solidFill>
        </p:spPr>
        <p:txBody>
          <a:bodyPr/>
          <a:lstStyle/>
          <a:p>
            <a:r>
              <a:rPr lang="en-GB" sz="3600" dirty="0">
                <a:solidFill>
                  <a:schemeClr val="bg1"/>
                </a:solidFill>
                <a:latin typeface="Twinkl SemiBold" pitchFamily="2" charset="0"/>
              </a:rPr>
              <a:t>400 years ago… The 1600s</a:t>
            </a:r>
          </a:p>
        </p:txBody>
      </p:sp>
      <p:sp>
        <p:nvSpPr>
          <p:cNvPr id="2" name="Oval 1">
            <a:extLst>
              <a:ext uri="{FF2B5EF4-FFF2-40B4-BE49-F238E27FC236}">
                <a16:creationId xmlns:a16="http://schemas.microsoft.com/office/drawing/2014/main" xmlns="" id="{7E16330F-E766-4C68-928D-16A6E3BCD616}"/>
              </a:ext>
            </a:extLst>
          </p:cNvPr>
          <p:cNvSpPr/>
          <p:nvPr/>
        </p:nvSpPr>
        <p:spPr>
          <a:xfrm>
            <a:off x="5536506" y="1846906"/>
            <a:ext cx="2851844" cy="2851844"/>
          </a:xfrm>
          <a:prstGeom prst="ellipse">
            <a:avLst/>
          </a:prstGeom>
          <a:noFill/>
          <a:ln w="38100">
            <a:solidFill>
              <a:srgbClr val="005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xmlns="" id="{8A96FC40-F60B-4D52-B3C4-0784B0BC6194}"/>
              </a:ext>
            </a:extLst>
          </p:cNvPr>
          <p:cNvSpPr/>
          <p:nvPr/>
        </p:nvSpPr>
        <p:spPr>
          <a:xfrm>
            <a:off x="755650" y="5413972"/>
            <a:ext cx="7632700" cy="67885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600" dirty="0">
                <a:solidFill>
                  <a:schemeClr val="tx1"/>
                </a:solidFill>
                <a:latin typeface="Twinkl" pitchFamily="50" charset="0"/>
              </a:rPr>
              <a:t>The 1600s saw 30 000 Londoners die from The Great Plague and many more suffer in The Great Fire of London of 1666, although it did end The Great Plague.</a:t>
            </a:r>
            <a:r>
              <a:rPr lang="en-GB" sz="1600" dirty="0">
                <a:latin typeface="Twinkl" pitchFamily="50" charset="0"/>
              </a:rPr>
              <a:t>.</a:t>
            </a:r>
          </a:p>
        </p:txBody>
      </p:sp>
    </p:spTree>
    <p:extLst>
      <p:ext uri="{BB962C8B-B14F-4D97-AF65-F5344CB8AC3E}">
        <p14:creationId xmlns:p14="http://schemas.microsoft.com/office/powerpoint/2010/main" val="1475818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3620" y="765175"/>
            <a:ext cx="8256760" cy="882556"/>
          </a:xfrm>
          <a:prstGeom prst="roundRect">
            <a:avLst>
              <a:gd name="adj" fmla="val 0"/>
            </a:avLst>
          </a:prstGeom>
          <a:solidFill>
            <a:srgbClr val="005F93"/>
          </a:solidFill>
        </p:spPr>
        <p:txBody>
          <a:bodyPr/>
          <a:lstStyle/>
          <a:p>
            <a:r>
              <a:rPr lang="en-GB" sz="3600" dirty="0">
                <a:solidFill>
                  <a:schemeClr val="bg1"/>
                </a:solidFill>
                <a:latin typeface="Twinkl SemiBold" pitchFamily="2" charset="0"/>
              </a:rPr>
              <a:t>300 years ago… The 1600s</a:t>
            </a:r>
          </a:p>
        </p:txBody>
      </p:sp>
      <p:sp>
        <p:nvSpPr>
          <p:cNvPr id="8" name="Rectangle 7">
            <a:extLst>
              <a:ext uri="{FF2B5EF4-FFF2-40B4-BE49-F238E27FC236}">
                <a16:creationId xmlns:a16="http://schemas.microsoft.com/office/drawing/2014/main" xmlns="" id="{8A96FC40-F60B-4D52-B3C4-0784B0BC6194}"/>
              </a:ext>
            </a:extLst>
          </p:cNvPr>
          <p:cNvSpPr/>
          <p:nvPr/>
        </p:nvSpPr>
        <p:spPr>
          <a:xfrm>
            <a:off x="755649" y="5504507"/>
            <a:ext cx="7632700" cy="58831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rIns="108000" rtlCol="0" anchor="ctr"/>
          <a:lstStyle/>
          <a:p>
            <a:r>
              <a:rPr lang="en-GB" sz="1600" dirty="0">
                <a:solidFill>
                  <a:schemeClr val="tx1"/>
                </a:solidFill>
              </a:rPr>
              <a:t>George III acquired Buckingham Place, then known as Buckingham House, for his wife in 1761.</a:t>
            </a:r>
          </a:p>
        </p:txBody>
      </p:sp>
      <p:sp>
        <p:nvSpPr>
          <p:cNvPr id="7" name="TextBox 6">
            <a:extLst>
              <a:ext uri="{FF2B5EF4-FFF2-40B4-BE49-F238E27FC236}">
                <a16:creationId xmlns:a16="http://schemas.microsoft.com/office/drawing/2014/main" xmlns="" id="{530BECE7-B2F3-4290-BA0E-BA7C6B84D869}"/>
              </a:ext>
            </a:extLst>
          </p:cNvPr>
          <p:cNvSpPr txBox="1"/>
          <p:nvPr/>
        </p:nvSpPr>
        <p:spPr>
          <a:xfrm>
            <a:off x="755650" y="1819747"/>
            <a:ext cx="7632700" cy="338554"/>
          </a:xfrm>
          <a:prstGeom prst="rect">
            <a:avLst/>
          </a:prstGeom>
          <a:noFill/>
        </p:spPr>
        <p:txBody>
          <a:bodyPr wrap="square" rtlCol="0">
            <a:spAutoFit/>
          </a:bodyPr>
          <a:lstStyle/>
          <a:p>
            <a:pPr algn="ctr"/>
            <a:r>
              <a:rPr lang="en-GB" sz="1600" dirty="0">
                <a:latin typeface="Twinkl" pitchFamily="50" charset="0"/>
              </a:rPr>
              <a:t>Georgian London, Population 550 000 – 600 000</a:t>
            </a:r>
          </a:p>
        </p:txBody>
      </p:sp>
      <p:pic>
        <p:nvPicPr>
          <p:cNvPr id="9" name="Picture 8">
            <a:extLst>
              <a:ext uri="{FF2B5EF4-FFF2-40B4-BE49-F238E27FC236}">
                <a16:creationId xmlns:a16="http://schemas.microsoft.com/office/drawing/2014/main" xmlns="" id="{A898C393-23C3-4575-B1D5-BCDEE9B0B2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9691" y="2295457"/>
            <a:ext cx="3964615" cy="3017576"/>
          </a:xfrm>
          <a:prstGeom prst="rect">
            <a:avLst/>
          </a:prstGeom>
        </p:spPr>
      </p:pic>
      <p:sp>
        <p:nvSpPr>
          <p:cNvPr id="10" name="Rectangle 9">
            <a:extLst>
              <a:ext uri="{FF2B5EF4-FFF2-40B4-BE49-F238E27FC236}">
                <a16:creationId xmlns:a16="http://schemas.microsoft.com/office/drawing/2014/main" xmlns="" id="{D9FD49C5-DB0B-4A68-89B0-451FEDB63208}"/>
              </a:ext>
            </a:extLst>
          </p:cNvPr>
          <p:cNvSpPr/>
          <p:nvPr/>
        </p:nvSpPr>
        <p:spPr>
          <a:xfrm>
            <a:off x="755650" y="5507617"/>
            <a:ext cx="7632702" cy="58831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rIns="108000" rtlCol="0" anchor="ctr"/>
          <a:lstStyle/>
          <a:p>
            <a:r>
              <a:rPr lang="en-GB" sz="1600" dirty="0">
                <a:solidFill>
                  <a:schemeClr val="tx1"/>
                </a:solidFill>
                <a:latin typeface="Twinkl" pitchFamily="50" charset="0"/>
              </a:rPr>
              <a:t>1750 saw the second crossing over the River Thames with the opening of Westminster Bridge.</a:t>
            </a:r>
            <a:endParaRPr lang="en-GB" sz="1600" dirty="0">
              <a:solidFill>
                <a:schemeClr val="tx1"/>
              </a:solidFill>
            </a:endParaRPr>
          </a:p>
        </p:txBody>
      </p:sp>
    </p:spTree>
    <p:extLst>
      <p:ext uri="{BB962C8B-B14F-4D97-AF65-F5344CB8AC3E}">
        <p14:creationId xmlns:p14="http://schemas.microsoft.com/office/powerpoint/2010/main" val="14991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19836</TotalTime>
  <Words>796</Words>
  <Application>Microsoft Office PowerPoint</Application>
  <PresentationFormat>On-screen Show (4:3)</PresentationFormat>
  <Paragraphs>54</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vt:lpstr>
      <vt:lpstr>Twinkl SemiBold</vt:lpstr>
      <vt:lpstr>Times New Roman</vt:lpstr>
      <vt:lpstr>Twinkl</vt:lpstr>
      <vt:lpstr>Comic Sans MS</vt:lpstr>
      <vt:lpstr>Arial</vt:lpstr>
      <vt:lpstr>Office Theme</vt:lpstr>
      <vt:lpstr>PowerPoint Presentation</vt:lpstr>
      <vt:lpstr>PowerPoint Presentation</vt:lpstr>
      <vt:lpstr>PowerPoint Presentation</vt:lpstr>
      <vt:lpstr>PowerPoint Presentation</vt:lpstr>
      <vt:lpstr>500 years ago… The 1500s</vt:lpstr>
      <vt:lpstr>500 years ago… The 1500s</vt:lpstr>
      <vt:lpstr>400 years ago… The 1600s</vt:lpstr>
      <vt:lpstr>400 years ago… The 1600s</vt:lpstr>
      <vt:lpstr>300 years ago… The 1600s</vt:lpstr>
      <vt:lpstr>300 years ago… The 1700s</vt:lpstr>
      <vt:lpstr>200 years ago… The 1800s</vt:lpstr>
      <vt:lpstr>200 years ago… The 1800s</vt:lpstr>
      <vt:lpstr>100 years ago… The 1900s</vt:lpstr>
      <vt:lpstr>100 years ago… The 1900s</vt:lpstr>
      <vt:lpstr>Modern Times…2000s Onwards</vt:lpstr>
      <vt:lpstr>Hand drawn map on London 2020</vt:lpstr>
      <vt:lpstr>Modern Times… 2000s Onwards</vt:lpstr>
      <vt:lpstr>Questions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Andrew Martin</cp:lastModifiedBy>
  <cp:revision>17</cp:revision>
  <dcterms:created xsi:type="dcterms:W3CDTF">2018-12-19T08:42:25Z</dcterms:created>
  <dcterms:modified xsi:type="dcterms:W3CDTF">2021-01-25T16:32:28Z</dcterms:modified>
</cp:coreProperties>
</file>