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66" r:id="rId11"/>
    <p:sldId id="267" r:id="rId12"/>
    <p:sldId id="268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0E16-A054-4BCE-A8D5-AE513B0FD2D7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AFC3-131F-42D0-A362-5D2355424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771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0E16-A054-4BCE-A8D5-AE513B0FD2D7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AFC3-131F-42D0-A362-5D2355424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78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0E16-A054-4BCE-A8D5-AE513B0FD2D7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AFC3-131F-42D0-A362-5D2355424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527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9"/>
            <a:ext cx="7933899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4965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1870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2435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4617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5369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27889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72299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7840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0E16-A054-4BCE-A8D5-AE513B0FD2D7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AFC3-131F-42D0-A362-5D2355424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5815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62661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38127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1444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0E16-A054-4BCE-A8D5-AE513B0FD2D7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AFC3-131F-42D0-A362-5D2355424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68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0E16-A054-4BCE-A8D5-AE513B0FD2D7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AFC3-131F-42D0-A362-5D2355424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21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0E16-A054-4BCE-A8D5-AE513B0FD2D7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AFC3-131F-42D0-A362-5D2355424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72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0E16-A054-4BCE-A8D5-AE513B0FD2D7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AFC3-131F-42D0-A362-5D2355424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81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0E16-A054-4BCE-A8D5-AE513B0FD2D7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AFC3-131F-42D0-A362-5D2355424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279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0E16-A054-4BCE-A8D5-AE513B0FD2D7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AFC3-131F-42D0-A362-5D2355424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45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0E16-A054-4BCE-A8D5-AE513B0FD2D7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AFC3-131F-42D0-A362-5D2355424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0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00E16-A054-4BCE-A8D5-AE513B0FD2D7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EAFC3-131F-42D0-A362-5D2355424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076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7.png"/><Relationship Id="rId3" Type="http://schemas.openxmlformats.org/officeDocument/2006/relationships/image" Target="../media/image8.png"/><Relationship Id="rId12" Type="http://schemas.openxmlformats.org/officeDocument/2006/relationships/image" Target="../media/image46.png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6.xml"/><Relationship Id="rId5" Type="http://schemas.openxmlformats.org/officeDocument/2006/relationships/image" Target="../media/image20.png"/><Relationship Id="rId15" Type="http://schemas.openxmlformats.org/officeDocument/2006/relationships/image" Target="../media/image2.png"/><Relationship Id="rId10" Type="http://schemas.openxmlformats.org/officeDocument/2006/relationships/image" Target="../media/image40.png"/><Relationship Id="rId4" Type="http://schemas.openxmlformats.org/officeDocument/2006/relationships/image" Target="../media/image10.png"/><Relationship Id="rId9" Type="http://schemas.openxmlformats.org/officeDocument/2006/relationships/image" Target="../media/image39.png"/><Relationship Id="rId14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7" Type="http://schemas.openxmlformats.org/officeDocument/2006/relationships/image" Target="../media/image44.png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7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9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image" Target="../media/image400.png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8.xml"/><Relationship Id="rId6" Type="http://schemas.openxmlformats.org/officeDocument/2006/relationships/image" Target="../media/image390.png"/><Relationship Id="rId5" Type="http://schemas.openxmlformats.org/officeDocument/2006/relationships/image" Target="../media/image38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5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4.xml"/><Relationship Id="rId6" Type="http://schemas.openxmlformats.org/officeDocument/2006/relationships/image" Target="../media/image170.png"/><Relationship Id="rId5" Type="http://schemas.openxmlformats.org/officeDocument/2006/relationships/image" Target="../media/image160.png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5.xml"/><Relationship Id="rId6" Type="http://schemas.openxmlformats.org/officeDocument/2006/relationships/image" Target="../media/image170.png"/><Relationship Id="rId11" Type="http://schemas.openxmlformats.org/officeDocument/2006/relationships/image" Target="../media/image23.png"/><Relationship Id="rId5" Type="http://schemas.openxmlformats.org/officeDocument/2006/relationships/image" Target="../media/image160.png"/><Relationship Id="rId10" Type="http://schemas.openxmlformats.org/officeDocument/2006/relationships/image" Target="../media/image19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8350" y="800100"/>
            <a:ext cx="86296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WALT understand how to multiply 3 digits by 2 digit numbers.</a:t>
            </a:r>
          </a:p>
        </p:txBody>
      </p:sp>
    </p:spTree>
    <p:extLst>
      <p:ext uri="{BB962C8B-B14F-4D97-AF65-F5344CB8AC3E}">
        <p14:creationId xmlns:p14="http://schemas.microsoft.com/office/powerpoint/2010/main" val="295529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3029715" y="370253"/>
            <a:ext cx="6132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Mo orders muffins for a party.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69308" y="950121"/>
            <a:ext cx="189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20 of box B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638041" y="1474603"/>
            <a:ext cx="6915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How many muffins does Mo order?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845" y="3121452"/>
            <a:ext cx="809898" cy="71899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0" name="TextBox 39"/>
          <p:cNvSpPr txBox="1"/>
          <p:nvPr/>
        </p:nvSpPr>
        <p:spPr>
          <a:xfrm>
            <a:off x="2641737" y="2678474"/>
            <a:ext cx="907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Box A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291816" y="2645834"/>
            <a:ext cx="907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Box 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999680" y="2645834"/>
            <a:ext cx="907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Box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558" y="3088125"/>
            <a:ext cx="1619520" cy="168510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343" y="3107498"/>
            <a:ext cx="2179681" cy="16834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414286" y="4859766"/>
                <a:ext cx="16700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12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 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285" y="4859766"/>
                <a:ext cx="1670035" cy="523220"/>
              </a:xfrm>
              <a:prstGeom prst="rect">
                <a:avLst/>
              </a:prstGeom>
              <a:blipFill>
                <a:blip r:embed="rId8"/>
                <a:stretch>
                  <a:fillRect l="-7299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3975208" y="4859766"/>
            <a:ext cx="1670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633312" y="4859766"/>
                <a:ext cx="18308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20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10 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9311" y="4859766"/>
                <a:ext cx="1830891" cy="523220"/>
              </a:xfrm>
              <a:prstGeom prst="rect">
                <a:avLst/>
              </a:prstGeom>
              <a:blipFill>
                <a:blip r:embed="rId9"/>
                <a:stretch>
                  <a:fillRect l="-6667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6323692" y="4859766"/>
            <a:ext cx="995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200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126190" y="950121"/>
            <a:ext cx="3471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He orders 12 of box A,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224764" y="950121"/>
            <a:ext cx="4302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and 14 of box C.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278106" y="4859766"/>
                <a:ext cx="18308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12 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4105" y="4859766"/>
                <a:ext cx="1830891" cy="523220"/>
              </a:xfrm>
              <a:prstGeom prst="rect">
                <a:avLst/>
              </a:prstGeom>
              <a:blipFill>
                <a:blip r:embed="rId10"/>
                <a:stretch>
                  <a:fillRect l="-700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8968486" y="4859766"/>
            <a:ext cx="995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168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278105" y="5273776"/>
                <a:ext cx="22649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 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28</a:t>
                </a: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4105" y="5273776"/>
                <a:ext cx="2264918" cy="523220"/>
              </a:xfrm>
              <a:prstGeom prst="rect">
                <a:avLst/>
              </a:prstGeom>
              <a:blipFill>
                <a:blip r:embed="rId12"/>
                <a:stretch>
                  <a:fillRect l="-566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278105" y="5599111"/>
                <a:ext cx="28412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10 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140</a:t>
                </a: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4104" y="5599111"/>
                <a:ext cx="2841255" cy="523220"/>
              </a:xfrm>
              <a:prstGeom prst="rect">
                <a:avLst/>
              </a:prstGeom>
              <a:blipFill>
                <a:blip r:embed="rId13"/>
                <a:stretch>
                  <a:fillRect l="-4506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414285" y="5446221"/>
                <a:ext cx="29513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200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168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12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285" y="5446221"/>
                <a:ext cx="2951392" cy="523220"/>
              </a:xfrm>
              <a:prstGeom prst="rect">
                <a:avLst/>
              </a:prstGeom>
              <a:blipFill>
                <a:blip r:embed="rId14"/>
                <a:stretch>
                  <a:fillRect l="-4132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5257104" y="5462106"/>
            <a:ext cx="1670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380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001462" y="1946976"/>
            <a:ext cx="747045" cy="74704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7304305" y="208966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154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3" grpId="0"/>
      <p:bldP spid="44" grpId="0"/>
      <p:bldP spid="45" grpId="0"/>
      <p:bldP spid="46" grpId="0"/>
      <p:bldP spid="49" grpId="0"/>
      <p:bldP spid="50" grpId="0"/>
      <p:bldP spid="51" grpId="0"/>
      <p:bldP spid="52" grpId="0"/>
      <p:bldP spid="53" grpId="0"/>
      <p:bldP spid="53" grpId="1"/>
      <p:bldP spid="54" grpId="0"/>
      <p:bldP spid="54" grpId="1"/>
      <p:bldP spid="55" grpId="0"/>
      <p:bldP spid="56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2287358" y="474642"/>
            <a:ext cx="6915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How many muffins does Mo order?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618165" y="472917"/>
            <a:ext cx="1670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380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08777" y="1134279"/>
            <a:ext cx="6915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Each muffin costs 24p. How much does Mo spend on muffins?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4817404" y="1727504"/>
          <a:ext cx="2273728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432">
                  <a:extLst>
                    <a:ext uri="{9D8B030D-6E8A-4147-A177-3AD203B41FA5}">
                      <a16:colId xmlns:a16="http://schemas.microsoft.com/office/drawing/2014/main" xmlns="" val="2503118494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xmlns="" val="70042895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xmlns="" val="3654639686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xmlns="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28510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108657" y="3853306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380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4</a:t>
                </a:r>
                <a14:m>
                  <m:oMath xmlns:m="http://schemas.openxmlformats.org/officeDocument/2006/math">
                    <m:r>
                      <a:rPr lang="en-GB" sz="32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656" y="3853305"/>
                <a:ext cx="3241963" cy="584775"/>
              </a:xfrm>
              <a:prstGeom prst="rect">
                <a:avLst/>
              </a:prstGeom>
              <a:blipFill>
                <a:blip r:embed="rId5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091133" y="4483237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380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20</a:t>
                </a:r>
                <a14:m>
                  <m:oMath xmlns:m="http://schemas.openxmlformats.org/officeDocument/2006/math">
                    <m:r>
                      <a:rPr lang="en-GB" sz="32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7132" y="4483236"/>
                <a:ext cx="3241963" cy="584775"/>
              </a:xfrm>
              <a:prstGeom prst="rect">
                <a:avLst/>
              </a:prstGeom>
              <a:blipFill>
                <a:blip r:embed="rId6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990670" y="3186460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669" y="3186460"/>
                <a:ext cx="127614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985372" y="4573131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1371" y="4573131"/>
                <a:ext cx="1276141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6601341" y="3843172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025560" y="3843172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463380" y="3843172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381082" y="4162805"/>
            <a:ext cx="373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</a:t>
            </a:r>
          </a:p>
        </p:txBody>
      </p:sp>
      <p:cxnSp>
        <p:nvCxnSpPr>
          <p:cNvPr id="39" name="Straight Connector 38"/>
          <p:cNvCxnSpPr>
            <a:endCxn id="58" idx="0"/>
          </p:cNvCxnSpPr>
          <p:nvPr/>
        </p:nvCxnSpPr>
        <p:spPr>
          <a:xfrm>
            <a:off x="5408905" y="4338119"/>
            <a:ext cx="268879" cy="165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886968" y="3843172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588792" y="4503376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025560" y="4503376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463380" y="4503376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6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798229" y="4787889"/>
            <a:ext cx="373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886968" y="4498983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7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4876405" y="4973567"/>
            <a:ext cx="214404" cy="111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596191" y="5232789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025560" y="5232789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463380" y="5232789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886968" y="5228396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9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950629" y="5740008"/>
            <a:ext cx="373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513775" y="2005302"/>
            <a:ext cx="1670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9,120p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870351" y="1763842"/>
            <a:ext cx="747045" cy="747045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7173194" y="190653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616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3" grpId="0"/>
      <p:bldP spid="34" grpId="0"/>
      <p:bldP spid="37" grpId="0"/>
      <p:bldP spid="38" grpId="0"/>
      <p:bldP spid="38" grpId="1"/>
      <p:bldP spid="47" grpId="0"/>
      <p:bldP spid="48" grpId="0"/>
      <p:bldP spid="57" grpId="0"/>
      <p:bldP spid="58" grpId="0"/>
      <p:bldP spid="60" grpId="0"/>
      <p:bldP spid="60" grpId="1"/>
      <p:bldP spid="61" grpId="0"/>
      <p:bldP spid="63" grpId="0"/>
      <p:bldP spid="64" grpId="0"/>
      <p:bldP spid="65" grpId="0"/>
      <p:bldP spid="66" grpId="0"/>
      <p:bldP spid="67" grpId="0"/>
      <p:bldP spid="67" grpId="1"/>
      <p:bldP spid="69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2287358" y="474642"/>
            <a:ext cx="6915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How many muffins does Mo order?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618165" y="472917"/>
            <a:ext cx="1670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380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08777" y="1134279"/>
            <a:ext cx="6915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Each muffin costs 24p. How much does Mo spend on muffins?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571866" y="1549776"/>
            <a:ext cx="1670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9,120p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786564" y="2803728"/>
                <a:ext cx="33383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100p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£1.00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563" y="2803728"/>
                <a:ext cx="3338387" cy="523220"/>
              </a:xfrm>
              <a:prstGeom prst="rect">
                <a:avLst/>
              </a:prstGeom>
              <a:blipFill>
                <a:blip r:embed="rId5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722893" y="2803728"/>
                <a:ext cx="20582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9120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100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8892" y="2803728"/>
                <a:ext cx="2058227" cy="523220"/>
              </a:xfrm>
              <a:prstGeom prst="rect">
                <a:avLst/>
              </a:prstGeom>
              <a:blipFill>
                <a:blip r:embed="rId6"/>
                <a:stretch>
                  <a:fillRect l="-1484" t="-11628" r="-1187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4877097" y="5429788"/>
            <a:ext cx="1670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£91.20</a:t>
            </a:r>
          </a:p>
        </p:txBody>
      </p:sp>
      <p:sp>
        <p:nvSpPr>
          <p:cNvPr id="4" name="Curved Down Arrow 3"/>
          <p:cNvSpPr/>
          <p:nvPr/>
        </p:nvSpPr>
        <p:spPr>
          <a:xfrm>
            <a:off x="3039292" y="2502920"/>
            <a:ext cx="770709" cy="3008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397158" y="2069031"/>
                <a:ext cx="20582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100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157" y="2069031"/>
                <a:ext cx="2058227" cy="523220"/>
              </a:xfrm>
              <a:prstGeom prst="rect">
                <a:avLst/>
              </a:prstGeom>
              <a:blipFill>
                <a:blip r:embed="rId7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2834863" y="3498227"/>
          <a:ext cx="6300000" cy="18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xmlns="" val="405937786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xmlns="" val="158991022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xmlns="" val="206922113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xmlns="" val="2550450566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xmlns="" val="544942445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xmlns="" val="2017196445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xmlns="" val="3803365602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latin typeface="+mn-lt"/>
                        </a:rPr>
                        <a:t>TTh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latin typeface="+mn-lt"/>
                        </a:rPr>
                        <a:t>Th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latin typeface="+mn-lt"/>
                        </a:rPr>
                        <a:t>tth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latin typeface="+mn-lt"/>
                        </a:rPr>
                        <a:t>hth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7756721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4577473"/>
                  </a:ext>
                </a:extLst>
              </a:tr>
            </a:tbl>
          </a:graphicData>
        </a:graphic>
      </p:graphicFrame>
      <p:sp>
        <p:nvSpPr>
          <p:cNvPr id="18" name="Oval 17"/>
          <p:cNvSpPr/>
          <p:nvPr/>
        </p:nvSpPr>
        <p:spPr>
          <a:xfrm>
            <a:off x="7275184" y="3738455"/>
            <a:ext cx="122830" cy="10918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7275184" y="4554341"/>
            <a:ext cx="122830" cy="10918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665831" y="4174978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71129" y="4174978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45380" y="4174978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50678" y="4174978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790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11111E-6 L 0.20695 0.0020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47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0.20625 1.11111E-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11111E-6 L 0.19913 -0.00162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48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111E-6 L 0.19896 0.0011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4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41" grpId="0"/>
      <p:bldP spid="4" grpId="0" animBg="1"/>
      <p:bldP spid="15" grpId="0"/>
      <p:bldP spid="18" grpId="0" animBg="1"/>
      <p:bldP spid="19" grpId="0" animBg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9821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19550" y="334776"/>
                <a:ext cx="7497474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12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12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40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           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206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4) 206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300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832092"/>
              </a:xfrm>
              <a:prstGeom prst="rect">
                <a:avLst/>
              </a:prstGeom>
              <a:blipFill>
                <a:blip r:embed="rId4"/>
                <a:stretch>
                  <a:fillRect l="-1626" b="-26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838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19550" y="334776"/>
                <a:ext cx="7497474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12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12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40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           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206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4) 206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300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832092"/>
              </a:xfrm>
              <a:prstGeom prst="rect">
                <a:avLst/>
              </a:prstGeom>
              <a:blipFill>
                <a:blip r:embed="rId5"/>
                <a:stretch>
                  <a:fillRect l="-1626" b="-26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4011914" y="753591"/>
            <a:ext cx="1942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48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183253" y="3334897"/>
            <a:ext cx="1942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618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83253" y="2062342"/>
            <a:ext cx="1942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 480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06682" y="4618401"/>
            <a:ext cx="1942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61,800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355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7" grpId="0"/>
      <p:bldP spid="22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983492" y="451403"/>
                <a:ext cx="2618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132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23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9491" y="451403"/>
                <a:ext cx="2618509" cy="523220"/>
              </a:xfrm>
              <a:prstGeom prst="rect">
                <a:avLst/>
              </a:prstGeom>
              <a:blipFill>
                <a:blip r:embed="rId5"/>
                <a:stretch>
                  <a:fillRect l="-4895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136571" y="982921"/>
          <a:ext cx="2273728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432">
                  <a:extLst>
                    <a:ext uri="{9D8B030D-6E8A-4147-A177-3AD203B41FA5}">
                      <a16:colId xmlns:a16="http://schemas.microsoft.com/office/drawing/2014/main" xmlns="" val="2503118494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xmlns="" val="70042895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xmlns="" val="3654639686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xmlns="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2851082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5869974" y="1622769"/>
            <a:ext cx="540327" cy="1402485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702989" y="3050759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>
                    <a:solidFill>
                      <a:schemeClr val="accent2"/>
                    </a:solidFill>
                  </a:rPr>
                  <a:t>132 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2"/>
                    </a:solidFill>
                  </a:rPr>
                  <a:t> 3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8988" y="3050758"/>
                <a:ext cx="3241963" cy="584775"/>
              </a:xfrm>
              <a:prstGeom prst="rect">
                <a:avLst/>
              </a:prstGeom>
              <a:blipFill>
                <a:blip r:embed="rId6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945315" y="3111769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10" name="Rounded Rectangle 9"/>
          <p:cNvSpPr/>
          <p:nvPr/>
        </p:nvSpPr>
        <p:spPr>
          <a:xfrm rot="19553338">
            <a:off x="5599810" y="1653630"/>
            <a:ext cx="540327" cy="1402485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70164" y="3111769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52067" y="3111769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347302" y="2468813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3301" y="2468813"/>
                <a:ext cx="127614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345788" y="3865967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787" y="3865967"/>
                <a:ext cx="1276141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ounded Rectangle 18"/>
          <p:cNvSpPr/>
          <p:nvPr/>
        </p:nvSpPr>
        <p:spPr>
          <a:xfrm rot="18139271">
            <a:off x="5374894" y="1552509"/>
            <a:ext cx="397276" cy="1680659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D8FBCA2-17E4-46A3-8CA8-A3617E998E29}"/>
              </a:ext>
            </a:extLst>
          </p:cNvPr>
          <p:cNvSpPr txBox="1"/>
          <p:nvPr/>
        </p:nvSpPr>
        <p:spPr>
          <a:xfrm>
            <a:off x="5931511" y="2427530"/>
            <a:ext cx="394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2"/>
                </a:solidFill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74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/>
      <p:bldP spid="9" grpId="0"/>
      <p:bldP spid="10" grpId="0" animBg="1"/>
      <p:bldP spid="10" grpId="1" animBg="1"/>
      <p:bldP spid="11" grpId="0"/>
      <p:bldP spid="13" grpId="0"/>
      <p:bldP spid="19" grpId="0" animBg="1"/>
      <p:bldP spid="19" grpId="1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983492" y="451403"/>
                <a:ext cx="2618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132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23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9491" y="451403"/>
                <a:ext cx="2618509" cy="523220"/>
              </a:xfrm>
              <a:prstGeom prst="rect">
                <a:avLst/>
              </a:prstGeom>
              <a:blipFill>
                <a:blip r:embed="rId5"/>
                <a:stretch>
                  <a:fillRect l="-4895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136571" y="982921"/>
          <a:ext cx="2273728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432">
                  <a:extLst>
                    <a:ext uri="{9D8B030D-6E8A-4147-A177-3AD203B41FA5}">
                      <a16:colId xmlns:a16="http://schemas.microsoft.com/office/drawing/2014/main" xmlns="" val="2503118494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xmlns="" val="70042895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xmlns="" val="3654639686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xmlns="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accent2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28510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702989" y="3050759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>
                    <a:solidFill>
                      <a:schemeClr val="accent2"/>
                    </a:solidFill>
                  </a:rPr>
                  <a:t>132 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2"/>
                    </a:solidFill>
                  </a:rPr>
                  <a:t> 3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8988" y="3050758"/>
                <a:ext cx="3241963" cy="584775"/>
              </a:xfrm>
              <a:prstGeom prst="rect">
                <a:avLst/>
              </a:prstGeom>
              <a:blipFill>
                <a:blip r:embed="rId6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941961" y="3110506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66810" y="3110506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48713" y="3110506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347537" y="2474415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3536" y="2474415"/>
                <a:ext cx="127614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345788" y="3854300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787" y="3854300"/>
                <a:ext cx="1276141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le 13"/>
          <p:cNvSpPr/>
          <p:nvPr/>
        </p:nvSpPr>
        <p:spPr>
          <a:xfrm rot="2319025">
            <a:off x="5605072" y="1704115"/>
            <a:ext cx="540327" cy="1352883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5317053" y="1649605"/>
            <a:ext cx="540327" cy="1352883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685465" y="3787934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>
                    <a:solidFill>
                      <a:schemeClr val="accent6"/>
                    </a:solidFill>
                  </a:rPr>
                  <a:t>132 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6"/>
                    </a:solidFill>
                  </a:rPr>
                  <a:t> 20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1464" y="3787933"/>
                <a:ext cx="3241963" cy="584775"/>
              </a:xfrm>
              <a:prstGeom prst="rect">
                <a:avLst/>
              </a:prstGeom>
              <a:blipFill>
                <a:blip r:embed="rId9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5954073" y="3787668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87684" y="3787668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12955" y="3787668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23" name="Rounded Rectangle 22"/>
          <p:cNvSpPr/>
          <p:nvPr/>
        </p:nvSpPr>
        <p:spPr>
          <a:xfrm rot="19174308">
            <a:off x="4997837" y="1720581"/>
            <a:ext cx="540327" cy="1352883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246566" y="3781726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947286" y="4464258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06343" y="4464258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15283" y="4478524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79129" y="5049033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184691" y="5049032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71411" y="4478524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879211C2-E551-4E21-99C7-C752F513C958}"/>
              </a:ext>
            </a:extLst>
          </p:cNvPr>
          <p:cNvSpPr txBox="1"/>
          <p:nvPr/>
        </p:nvSpPr>
        <p:spPr>
          <a:xfrm>
            <a:off x="5362049" y="2422056"/>
            <a:ext cx="394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6"/>
                </a:solidFill>
              </a:rPr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7" grpId="0" animBg="1"/>
      <p:bldP spid="17" grpId="1" animBg="1"/>
      <p:bldP spid="18" grpId="0"/>
      <p:bldP spid="20" grpId="0"/>
      <p:bldP spid="21" grpId="0"/>
      <p:bldP spid="22" grpId="0"/>
      <p:bldP spid="23" grpId="0" animBg="1"/>
      <p:bldP spid="23" grpId="1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983492" y="451403"/>
                <a:ext cx="2618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326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32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9491" y="451403"/>
                <a:ext cx="2618509" cy="523220"/>
              </a:xfrm>
              <a:prstGeom prst="rect">
                <a:avLst/>
              </a:prstGeom>
              <a:blipFill>
                <a:blip r:embed="rId5"/>
                <a:stretch>
                  <a:fillRect l="-4895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136571" y="982921"/>
          <a:ext cx="2273728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432">
                  <a:extLst>
                    <a:ext uri="{9D8B030D-6E8A-4147-A177-3AD203B41FA5}">
                      <a16:colId xmlns:a16="http://schemas.microsoft.com/office/drawing/2014/main" xmlns="" val="2503118494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xmlns="" val="70042895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xmlns="" val="3654639686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xmlns="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2851082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5869974" y="1622769"/>
            <a:ext cx="540327" cy="1402485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702989" y="3050759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326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2</a:t>
                </a:r>
                <a14:m>
                  <m:oMath xmlns:m="http://schemas.openxmlformats.org/officeDocument/2006/math">
                    <m:r>
                      <a:rPr lang="en-GB" sz="32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8988" y="3050758"/>
                <a:ext cx="3241963" cy="584775"/>
              </a:xfrm>
              <a:prstGeom prst="rect">
                <a:avLst/>
              </a:prstGeom>
              <a:blipFill>
                <a:blip r:embed="rId6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919410" y="3098646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2</a:t>
            </a:r>
          </a:p>
        </p:txBody>
      </p:sp>
      <p:sp>
        <p:nvSpPr>
          <p:cNvPr id="10" name="Rounded Rectangle 9"/>
          <p:cNvSpPr/>
          <p:nvPr/>
        </p:nvSpPr>
        <p:spPr>
          <a:xfrm rot="19553338">
            <a:off x="5599810" y="1653630"/>
            <a:ext cx="540327" cy="1402485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49903" y="3098646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81010" y="3098646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347302" y="2471270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3301" y="2471270"/>
                <a:ext cx="127614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345788" y="3826607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787" y="3826607"/>
                <a:ext cx="1276141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ounded Rectangle 18"/>
          <p:cNvSpPr/>
          <p:nvPr/>
        </p:nvSpPr>
        <p:spPr>
          <a:xfrm rot="18139271">
            <a:off x="5374894" y="1552509"/>
            <a:ext cx="397276" cy="1680659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956035" y="426535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258878" y="56922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96387" y="3415734"/>
            <a:ext cx="373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248156" y="3604754"/>
            <a:ext cx="214404" cy="111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56216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/>
      <p:bldP spid="9" grpId="0"/>
      <p:bldP spid="10" grpId="0" animBg="1"/>
      <p:bldP spid="10" grpId="1" animBg="1"/>
      <p:bldP spid="11" grpId="0"/>
      <p:bldP spid="13" grpId="0"/>
      <p:bldP spid="19" grpId="0" animBg="1"/>
      <p:bldP spid="19" grpId="1" animBg="1"/>
      <p:bldP spid="17" grpId="0"/>
      <p:bldP spid="18" grpId="0"/>
      <p:bldP spid="1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983492" y="451403"/>
                <a:ext cx="2618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326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32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9491" y="451403"/>
                <a:ext cx="2618509" cy="523220"/>
              </a:xfrm>
              <a:prstGeom prst="rect">
                <a:avLst/>
              </a:prstGeom>
              <a:blipFill>
                <a:blip r:embed="rId5"/>
                <a:stretch>
                  <a:fillRect l="-4895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136571" y="982921"/>
          <a:ext cx="2273728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432">
                  <a:extLst>
                    <a:ext uri="{9D8B030D-6E8A-4147-A177-3AD203B41FA5}">
                      <a16:colId xmlns:a16="http://schemas.microsoft.com/office/drawing/2014/main" xmlns="" val="2503118494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xmlns="" val="70042895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xmlns="" val="3654639686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xmlns="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28510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702989" y="3050759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326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2</a:t>
                </a:r>
                <a14:m>
                  <m:oMath xmlns:m="http://schemas.openxmlformats.org/officeDocument/2006/math">
                    <m:r>
                      <a:rPr lang="en-GB" sz="32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8988" y="3050758"/>
                <a:ext cx="3241963" cy="584775"/>
              </a:xfrm>
              <a:prstGeom prst="rect">
                <a:avLst/>
              </a:prstGeom>
              <a:blipFill>
                <a:blip r:embed="rId6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919410" y="3098646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49903" y="3098646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81010" y="3098646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347302" y="2435527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3301" y="2435527"/>
                <a:ext cx="127614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339029" y="3893632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5028" y="3893632"/>
                <a:ext cx="1276141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le 13"/>
          <p:cNvSpPr/>
          <p:nvPr/>
        </p:nvSpPr>
        <p:spPr>
          <a:xfrm rot="2319025">
            <a:off x="5605072" y="1704115"/>
            <a:ext cx="540327" cy="1352883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5317053" y="1649605"/>
            <a:ext cx="540327" cy="1352883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685465" y="3787934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326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30</a:t>
                </a:r>
                <a14:m>
                  <m:oMath xmlns:m="http://schemas.openxmlformats.org/officeDocument/2006/math">
                    <m:r>
                      <a:rPr lang="en-GB" sz="32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1464" y="3787933"/>
                <a:ext cx="3241963" cy="584775"/>
              </a:xfrm>
              <a:prstGeom prst="rect">
                <a:avLst/>
              </a:prstGeom>
              <a:blipFill>
                <a:blip r:embed="rId10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5954073" y="3787668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87684" y="3787668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12955" y="3787668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p:sp>
        <p:nvSpPr>
          <p:cNvPr id="23" name="Rounded Rectangle 22"/>
          <p:cNvSpPr/>
          <p:nvPr/>
        </p:nvSpPr>
        <p:spPr>
          <a:xfrm rot="19174308">
            <a:off x="4997837" y="1720581"/>
            <a:ext cx="540327" cy="1352883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246566" y="3781726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947286" y="4488338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06343" y="4488338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81531" y="4488338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79129" y="5049033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184691" y="5049032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71411" y="4488338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675506" y="4058350"/>
            <a:ext cx="373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4727275" y="4247370"/>
            <a:ext cx="214404" cy="111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664405" y="4488338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447692" y="459701"/>
                <a:ext cx="265636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10,432</a:t>
                </a:r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3691" y="459701"/>
                <a:ext cx="2656367" cy="523220"/>
              </a:xfrm>
              <a:prstGeom prst="rect">
                <a:avLst/>
              </a:prstGeom>
              <a:blipFill>
                <a:blip r:embed="rId11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AC31530A-271D-4459-B80B-8D9420DE4799}"/>
              </a:ext>
            </a:extLst>
          </p:cNvPr>
          <p:cNvSpPr txBox="1"/>
          <p:nvPr/>
        </p:nvSpPr>
        <p:spPr>
          <a:xfrm>
            <a:off x="5196387" y="3415734"/>
            <a:ext cx="373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85AE7E75-D4FA-4C77-9CF0-31C1D7B74635}"/>
              </a:ext>
            </a:extLst>
          </p:cNvPr>
          <p:cNvCxnSpPr/>
          <p:nvPr/>
        </p:nvCxnSpPr>
        <p:spPr>
          <a:xfrm>
            <a:off x="5248156" y="3604754"/>
            <a:ext cx="214404" cy="111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41807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7" grpId="0" animBg="1"/>
      <p:bldP spid="17" grpId="1" animBg="1"/>
      <p:bldP spid="18" grpId="0"/>
      <p:bldP spid="20" grpId="0"/>
      <p:bldP spid="21" grpId="0"/>
      <p:bldP spid="22" grpId="0"/>
      <p:bldP spid="23" grpId="0" animBg="1"/>
      <p:bldP spid="23" grpId="1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1" grpId="1"/>
      <p:bldP spid="35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27" y="142714"/>
            <a:ext cx="4371975" cy="4495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615" y="4495800"/>
            <a:ext cx="4210050" cy="2362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88977" y="142714"/>
            <a:ext cx="4169044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n>
                  <a:solidFill>
                    <a:schemeClr val="tx1"/>
                  </a:solidFill>
                </a:ln>
              </a:rPr>
              <a:t>3. Complete these multiplications:</a:t>
            </a:r>
          </a:p>
          <a:p>
            <a:pPr marL="342900" indent="-342900">
              <a:buAutoNum type="alphaLcParenR"/>
            </a:pPr>
            <a:r>
              <a:rPr lang="en-GB" sz="2400" dirty="0" smtClean="0">
                <a:ln>
                  <a:solidFill>
                    <a:schemeClr val="tx1"/>
                  </a:solidFill>
                </a:ln>
              </a:rPr>
              <a:t>142 X 31 =</a:t>
            </a:r>
          </a:p>
          <a:p>
            <a:pPr marL="342900" indent="-342900">
              <a:buAutoNum type="alphaLcParenR"/>
            </a:pPr>
            <a:r>
              <a:rPr lang="en-GB" sz="2400" dirty="0" smtClean="0">
                <a:ln>
                  <a:solidFill>
                    <a:schemeClr val="tx1"/>
                  </a:solidFill>
                </a:ln>
              </a:rPr>
              <a:t>337 X 46 =</a:t>
            </a:r>
          </a:p>
          <a:p>
            <a:pPr marL="342900" indent="-342900">
              <a:buAutoNum type="alphaLcParenR"/>
            </a:pPr>
            <a:r>
              <a:rPr lang="en-GB" sz="2400" dirty="0" smtClean="0">
                <a:ln>
                  <a:solidFill>
                    <a:schemeClr val="tx1"/>
                  </a:solidFill>
                </a:ln>
              </a:rPr>
              <a:t>214 X 53 =</a:t>
            </a:r>
          </a:p>
          <a:p>
            <a:pPr marL="342900" indent="-342900">
              <a:buAutoNum type="alphaLcParenR"/>
            </a:pPr>
            <a:r>
              <a:rPr lang="en-GB" sz="2400" dirty="0" smtClean="0">
                <a:ln>
                  <a:solidFill>
                    <a:schemeClr val="tx1"/>
                  </a:solidFill>
                </a:ln>
              </a:rPr>
              <a:t>24 X 183 =</a:t>
            </a:r>
          </a:p>
          <a:p>
            <a:pPr marL="342900" indent="-342900">
              <a:buAutoNum type="alphaLcParenR"/>
            </a:pPr>
            <a:r>
              <a:rPr lang="en-GB" sz="2400" dirty="0" smtClean="0">
                <a:ln>
                  <a:solidFill>
                    <a:schemeClr val="tx1"/>
                  </a:solidFill>
                </a:ln>
              </a:rPr>
              <a:t>476 X 69 = </a:t>
            </a:r>
            <a:endParaRPr lang="en-GB" sz="2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59498" y="142714"/>
            <a:ext cx="2913682" cy="22467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ln>
                  <a:solidFill>
                    <a:schemeClr val="tx1"/>
                  </a:solidFill>
                </a:ln>
              </a:rPr>
              <a:t>4. A </a:t>
            </a:r>
            <a:r>
              <a:rPr lang="en-GB" sz="2800" dirty="0">
                <a:ln>
                  <a:solidFill>
                    <a:schemeClr val="tx1"/>
                  </a:solidFill>
                </a:ln>
              </a:rPr>
              <a:t>football pitch is 128 m long and 52 m wide. </a:t>
            </a:r>
            <a:r>
              <a:rPr lang="en-GB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GB" sz="2800" dirty="0">
                <a:ln>
                  <a:solidFill>
                    <a:schemeClr val="tx1"/>
                  </a:solidFill>
                </a:ln>
              </a:rPr>
              <a:t>What is the area of the pitch</a:t>
            </a:r>
            <a:r>
              <a:rPr lang="en-GB" dirty="0">
                <a:ln>
                  <a:solidFill>
                    <a:schemeClr val="tx1"/>
                  </a:solidFill>
                </a:ln>
              </a:rPr>
              <a:t>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8238" y="2990430"/>
            <a:ext cx="4370522" cy="360335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7122319" y="2990430"/>
            <a:ext cx="4494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5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32130" y="154775"/>
            <a:ext cx="4494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1</a:t>
            </a:r>
            <a:endParaRPr lang="en-GB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59498" y="3359762"/>
            <a:ext cx="3109298" cy="158034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9262096" y="5207430"/>
            <a:ext cx="290782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n>
                  <a:solidFill>
                    <a:schemeClr val="tx1"/>
                  </a:solidFill>
                </a:ln>
              </a:rPr>
              <a:t>B What do you notice above? Does this always happen?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62096" y="2907774"/>
            <a:ext cx="4494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6</a:t>
            </a:r>
            <a:endParaRPr lang="en-GB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6615" y="4495800"/>
            <a:ext cx="4494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2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638094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27" y="142714"/>
            <a:ext cx="4371975" cy="4495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615" y="4495800"/>
            <a:ext cx="4210050" cy="2362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88977" y="142714"/>
            <a:ext cx="4169044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n>
                  <a:solidFill>
                    <a:schemeClr val="tx1"/>
                  </a:solidFill>
                </a:ln>
              </a:rPr>
              <a:t>3. Complete these multiplications:</a:t>
            </a:r>
          </a:p>
          <a:p>
            <a:pPr marL="342900" indent="-342900">
              <a:buAutoNum type="alphaLcParenR"/>
            </a:pPr>
            <a:r>
              <a:rPr lang="en-GB" sz="2400" dirty="0" smtClean="0">
                <a:ln>
                  <a:solidFill>
                    <a:schemeClr val="tx1"/>
                  </a:solidFill>
                </a:ln>
              </a:rPr>
              <a:t>142 X 31 = 4402</a:t>
            </a:r>
          </a:p>
          <a:p>
            <a:pPr marL="342900" indent="-342900">
              <a:buAutoNum type="alphaLcParenR"/>
            </a:pPr>
            <a:r>
              <a:rPr lang="en-GB" sz="2400" dirty="0" smtClean="0">
                <a:ln>
                  <a:solidFill>
                    <a:schemeClr val="tx1"/>
                  </a:solidFill>
                </a:ln>
              </a:rPr>
              <a:t>337 X 46 = 15 502</a:t>
            </a:r>
          </a:p>
          <a:p>
            <a:pPr marL="342900" indent="-342900">
              <a:buAutoNum type="alphaLcParenR"/>
            </a:pPr>
            <a:r>
              <a:rPr lang="en-GB" sz="2400" dirty="0" smtClean="0">
                <a:ln>
                  <a:solidFill>
                    <a:schemeClr val="tx1"/>
                  </a:solidFill>
                </a:ln>
              </a:rPr>
              <a:t>214 X 53 = 11 342</a:t>
            </a:r>
          </a:p>
          <a:p>
            <a:pPr marL="342900" indent="-342900">
              <a:buAutoNum type="alphaLcParenR"/>
            </a:pPr>
            <a:r>
              <a:rPr lang="en-GB" sz="2400" dirty="0" smtClean="0">
                <a:ln>
                  <a:solidFill>
                    <a:schemeClr val="tx1"/>
                  </a:solidFill>
                </a:ln>
              </a:rPr>
              <a:t>24 X 183 =  4 392</a:t>
            </a:r>
          </a:p>
          <a:p>
            <a:pPr marL="342900" indent="-342900">
              <a:buAutoNum type="alphaLcParenR"/>
            </a:pPr>
            <a:r>
              <a:rPr lang="en-GB" sz="2400" dirty="0" smtClean="0">
                <a:ln>
                  <a:solidFill>
                    <a:schemeClr val="tx1"/>
                  </a:solidFill>
                </a:ln>
              </a:rPr>
              <a:t>476 X 69 =  32 844</a:t>
            </a:r>
            <a:endParaRPr lang="en-GB" sz="2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59498" y="142714"/>
            <a:ext cx="2913682" cy="22467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ln>
                  <a:solidFill>
                    <a:schemeClr val="tx1"/>
                  </a:solidFill>
                </a:ln>
              </a:rPr>
              <a:t>4. A </a:t>
            </a:r>
            <a:r>
              <a:rPr lang="en-GB" sz="2800" dirty="0">
                <a:ln>
                  <a:solidFill>
                    <a:schemeClr val="tx1"/>
                  </a:solidFill>
                </a:ln>
              </a:rPr>
              <a:t>football pitch is 128 m long and 52 m wide. </a:t>
            </a:r>
            <a:r>
              <a:rPr lang="en-GB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GB" sz="2800" dirty="0">
                <a:ln>
                  <a:solidFill>
                    <a:schemeClr val="tx1"/>
                  </a:solidFill>
                </a:ln>
              </a:rPr>
              <a:t>What is the area of the pitch</a:t>
            </a:r>
            <a:r>
              <a:rPr lang="en-GB" dirty="0" smtClean="0">
                <a:ln>
                  <a:solidFill>
                    <a:schemeClr val="tx1"/>
                  </a:solidFill>
                </a:ln>
              </a:rPr>
              <a:t>?   6656 m²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8238" y="2990430"/>
            <a:ext cx="4370522" cy="360335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7122319" y="2990430"/>
            <a:ext cx="4494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5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32130" y="154775"/>
            <a:ext cx="4494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1</a:t>
            </a:r>
            <a:endParaRPr lang="en-GB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59498" y="3359762"/>
            <a:ext cx="3109298" cy="158034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9262096" y="5207430"/>
            <a:ext cx="290782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n>
                  <a:solidFill>
                    <a:schemeClr val="tx1"/>
                  </a:solidFill>
                </a:ln>
              </a:rPr>
              <a:t>B What do you notice above? Does this always happen?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62096" y="2907774"/>
            <a:ext cx="4494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6</a:t>
            </a:r>
            <a:endParaRPr lang="en-GB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6615" y="4495800"/>
            <a:ext cx="4494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2</a:t>
            </a:r>
            <a:endParaRPr lang="en-GB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45397" y="1859797"/>
            <a:ext cx="134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3  0    0   4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914400" y="3998563"/>
            <a:ext cx="141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1  2    2   8   8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836190" y="3359762"/>
            <a:ext cx="635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512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748006" y="3729094"/>
            <a:ext cx="464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20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856855" y="3743115"/>
            <a:ext cx="635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512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3743202" y="3344123"/>
            <a:ext cx="464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52127" y="5207430"/>
            <a:ext cx="17416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 216 by 30 not 3 and by 2 not 20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2632130" y="6355597"/>
            <a:ext cx="1576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4968 = answer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8365215" y="5207430"/>
            <a:ext cx="693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697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8140489" y="5717303"/>
            <a:ext cx="11081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11 152p</a:t>
            </a:r>
          </a:p>
          <a:p>
            <a:r>
              <a:rPr lang="en-GB" dirty="0" smtClean="0"/>
              <a:t>Or</a:t>
            </a:r>
          </a:p>
          <a:p>
            <a:r>
              <a:rPr lang="en-GB" dirty="0" smtClean="0"/>
              <a:t>£111.52</a:t>
            </a:r>
            <a:endParaRPr lang="en-GB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61697" y="3670996"/>
            <a:ext cx="55245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6150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.9|3.3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4|10.4|2.5|0.6|1.6|2.8|0.3|1.6|3|5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9.9|10.9|2.7|2.7|1.1|5.9|0.5|2.6|5.8|11.9|0.4|6|1.3|6|2.3|1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3|0.6|9.3|10.3|0.8|4.2|3.6|8.8|0.9|4.5|2.9|13.7|4|0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7.3|4|8.9|3|2.3|0.3|10.1|1.8|2.5|0.4|0.5|6.7|5.4|0.5|7.8|2.5|7.3|2.2|7|0.8|3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5|9.8|0.9|3.5|4.5|1.4|2.1|3.6|0.9|5.6|5|7.5|6.2|5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5.9|4.3|1.1|1.2|1.3|6.3|1.9|2|2.6|1.8|2.4|7.1|1.9|4.1|1.7|4.5|0.6|1.2|2|0.7|1.9|1.6|2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6.1|0.9|1|1.7|2.2|4.8|1.5|1.3|0.9|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543</Words>
  <Application>Microsoft Office PowerPoint</Application>
  <PresentationFormat>Widescreen</PresentationFormat>
  <Paragraphs>228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Berlin Sans FB</vt:lpstr>
      <vt:lpstr>Calibri</vt:lpstr>
      <vt:lpstr>Calibri Light</vt:lpstr>
      <vt:lpstr>Cambria Math</vt:lpstr>
      <vt:lpstr>KG Primary Penmanship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Martin</dc:creator>
  <cp:lastModifiedBy>Andrew Martin</cp:lastModifiedBy>
  <cp:revision>4</cp:revision>
  <dcterms:created xsi:type="dcterms:W3CDTF">2021-01-25T13:36:17Z</dcterms:created>
  <dcterms:modified xsi:type="dcterms:W3CDTF">2021-01-25T13:52:17Z</dcterms:modified>
</cp:coreProperties>
</file>