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2"/>
  </p:handoutMasterIdLst>
  <p:sldIdLst>
    <p:sldId id="261" r:id="rId2"/>
    <p:sldId id="285" r:id="rId3"/>
    <p:sldId id="263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7" r:id="rId13"/>
    <p:sldId id="278" r:id="rId14"/>
    <p:sldId id="279" r:id="rId15"/>
    <p:sldId id="282" r:id="rId16"/>
    <p:sldId id="283" r:id="rId17"/>
    <p:sldId id="281" r:id="rId18"/>
    <p:sldId id="280" r:id="rId19"/>
    <p:sldId id="284" r:id="rId20"/>
    <p:sldId id="286" r:id="rId21"/>
  </p:sldIdLst>
  <p:sldSz cx="9144000" cy="6858000" type="screen4x3"/>
  <p:notesSz cx="6858000" cy="9144000"/>
  <p:embeddedFontLst>
    <p:embeddedFont>
      <p:font typeface="Twinkl" pitchFamily="2" charset="0"/>
      <p:regular r:id="rId23"/>
      <p:bold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Twinkl SemiBold" pitchFamily="2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uffy" panose="020B0603060100000000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F4D"/>
    <a:srgbClr val="647FB6"/>
    <a:srgbClr val="FBD97F"/>
    <a:srgbClr val="FEFBDA"/>
    <a:srgbClr val="3399FF"/>
    <a:srgbClr val="DB5183"/>
    <a:srgbClr val="A21770"/>
    <a:srgbClr val="FF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0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572" y="96"/>
      </p:cViewPr>
      <p:guideLst>
        <p:guide orient="horz" pos="2183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E954FA-7275-42FB-9785-38688E439754}" type="datetimeFigureOut">
              <a:rPr lang="en-GB"/>
              <a:pPr>
                <a:defRPr/>
              </a:pPr>
              <a:t>02/11/2018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4C1BFF-DF0D-4298-918C-F5D577644E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900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6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28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33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4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41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1" r:id="rId4"/>
    <p:sldLayoutId id="2147483742" r:id="rId5"/>
    <p:sldLayoutId id="21474837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WAV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8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WAV"/><Relationship Id="rId7" Type="http://schemas.openxmlformats.org/officeDocument/2006/relationships/image" Target="../media/image2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9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0.WAV"/><Relationship Id="rId7" Type="http://schemas.openxmlformats.org/officeDocument/2006/relationships/image" Target="../media/image2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0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WAV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1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2.WAV"/><Relationship Id="rId7" Type="http://schemas.openxmlformats.org/officeDocument/2006/relationships/image" Target="../media/image2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2.WAV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3.WAV"/><Relationship Id="rId7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3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4.WAV"/><Relationship Id="rId7" Type="http://schemas.openxmlformats.org/officeDocument/2006/relationships/image" Target="../media/image2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4.WAV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4.WAV"/><Relationship Id="rId7" Type="http://schemas.openxmlformats.org/officeDocument/2006/relationships/image" Target="../media/image13.png"/><Relationship Id="rId2" Type="http://schemas.microsoft.com/office/2007/relationships/media" Target="../media/media4.WAV"/><Relationship Id="rId1" Type="http://schemas.openxmlformats.org/officeDocument/2006/relationships/audio" Target="file:///\\twinkl-nas03\resources\1b%20Key%20Stage%202\8%20Modern%20Foreign%20Languages\%23%20PlanIt\French\Y4\On%20The%20Move\Lesson-1\%23ZIP\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audio" Target="../media/media9.WAV"/><Relationship Id="rId10" Type="http://schemas.openxmlformats.org/officeDocument/2006/relationships/image" Target="../media/image16.png"/><Relationship Id="rId4" Type="http://schemas.microsoft.com/office/2007/relationships/media" Target="../media/media9.WAV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WAV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WAV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WAV"/><Relationship Id="rId7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5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WAV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6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7.WAV"/><Relationship Id="rId7" Type="http://schemas.openxmlformats.org/officeDocument/2006/relationships/image" Target="../media/image2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7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Tuffy" panose="020B0603060100000000" pitchFamily="34" charset="0"/>
              </a:rPr>
              <a:t>French </a:t>
            </a:r>
            <a:r>
              <a:rPr lang="en-GB" altLang="en-US" sz="800">
                <a:solidFill>
                  <a:schemeClr val="bg1"/>
                </a:solidFill>
                <a:latin typeface="Tuffy" panose="020B0603060100000000" pitchFamily="34" charset="0"/>
              </a:rPr>
              <a:t>| Year 4 | On The Move | Transport | Lesson 1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On The Move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French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5364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3340100"/>
            <a:ext cx="350837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46390"/>
            <a:ext cx="2023339" cy="2115535"/>
          </a:xfrm>
          <a:prstGeom prst="ellipse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7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730750" y="2027238"/>
            <a:ext cx="1892300" cy="958850"/>
          </a:xfrm>
          <a:prstGeom prst="wedgeRoundRectCallout">
            <a:avLst>
              <a:gd name="adj1" fmla="val 74527"/>
              <a:gd name="adj2" fmla="val 101371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un</a:t>
            </a:r>
          </a:p>
          <a:p>
            <a:pPr>
              <a:defRPr/>
            </a:pPr>
            <a:r>
              <a:rPr lang="en-GB" sz="2400" dirty="0" err="1">
                <a:solidFill>
                  <a:srgbClr val="3399FF"/>
                </a:solidFill>
                <a:latin typeface="Twinkl SemiBold" pitchFamily="2" charset="0"/>
              </a:rPr>
              <a:t>hélicoptère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80031"/>
            <a:ext cx="2767913" cy="2533136"/>
          </a:xfrm>
          <a:prstGeom prst="ellipse">
            <a:avLst/>
          </a:prstGeom>
        </p:spPr>
      </p:pic>
      <p:pic>
        <p:nvPicPr>
          <p:cNvPr id="18" name="un helicopte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20821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75" y="3679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75" y="4503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6388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3286125"/>
            <a:ext cx="36703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34176"/>
            <a:ext cx="2023339" cy="2115535"/>
          </a:xfrm>
          <a:prstGeom prst="ellipse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6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295900" y="2081213"/>
            <a:ext cx="1660525" cy="958850"/>
          </a:xfrm>
          <a:prstGeom prst="wedgeRoundRectCallout">
            <a:avLst>
              <a:gd name="adj1" fmla="val 60983"/>
              <a:gd name="adj2" fmla="val 96216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un</a:t>
            </a:r>
          </a:p>
          <a:p>
            <a:pPr>
              <a:defRPr/>
            </a:pPr>
            <a:r>
              <a:rPr lang="en-GB" sz="2400" dirty="0" err="1">
                <a:solidFill>
                  <a:srgbClr val="3399FF"/>
                </a:solidFill>
                <a:latin typeface="Twinkl SemiBold" pitchFamily="2" charset="0"/>
              </a:rPr>
              <a:t>avion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42187"/>
            <a:ext cx="2767913" cy="2533136"/>
          </a:xfrm>
          <a:prstGeom prst="ellipse">
            <a:avLst/>
          </a:prstGeom>
        </p:spPr>
      </p:pic>
      <p:pic>
        <p:nvPicPr>
          <p:cNvPr id="18" name="un avi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6098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800" y="42894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800" y="50355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7412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2825750"/>
            <a:ext cx="11620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48312"/>
            <a:ext cx="2023339" cy="2115535"/>
          </a:xfrm>
          <a:prstGeom prst="ellipse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6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068888" y="1955800"/>
            <a:ext cx="2047875" cy="958850"/>
          </a:xfrm>
          <a:prstGeom prst="wedgeRoundRectCallout">
            <a:avLst>
              <a:gd name="adj1" fmla="val 47905"/>
              <a:gd name="adj2" fmla="val 80752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 err="1">
                <a:solidFill>
                  <a:srgbClr val="DB5183"/>
                </a:solidFill>
                <a:latin typeface="Twinkl SemiBold" pitchFamily="2" charset="0"/>
              </a:rPr>
              <a:t>une</a:t>
            </a:r>
            <a:endParaRPr lang="en-GB" sz="2400" dirty="0">
              <a:solidFill>
                <a:srgbClr val="DB5183"/>
              </a:solidFill>
              <a:latin typeface="Twinkl SemiBold" pitchFamily="2" charset="0"/>
            </a:endParaRPr>
          </a:p>
          <a:p>
            <a:pPr>
              <a:defRPr/>
            </a:pPr>
            <a:r>
              <a:rPr lang="en-GB" sz="2400" dirty="0" err="1">
                <a:solidFill>
                  <a:srgbClr val="DB5183"/>
                </a:solidFill>
                <a:latin typeface="Twinkl SemiBold" pitchFamily="2" charset="0"/>
              </a:rPr>
              <a:t>trottinette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51090"/>
            <a:ext cx="2767913" cy="2533136"/>
          </a:xfrm>
          <a:prstGeom prst="ellipse">
            <a:avLst/>
          </a:prstGeom>
        </p:spPr>
      </p:pic>
      <p:pic>
        <p:nvPicPr>
          <p:cNvPr id="18" name="une trottinett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18440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538" y="3751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488" y="4475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8436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3514725"/>
            <a:ext cx="35115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34837"/>
            <a:ext cx="2023339" cy="2115535"/>
          </a:xfrm>
          <a:prstGeom prst="ellipse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6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530850" y="2081213"/>
            <a:ext cx="1584325" cy="958850"/>
          </a:xfrm>
          <a:prstGeom prst="wedgeRoundRectCallout">
            <a:avLst>
              <a:gd name="adj1" fmla="val 51241"/>
              <a:gd name="adj2" fmla="val 87196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un</a:t>
            </a:r>
          </a:p>
          <a:p>
            <a:pPr>
              <a:defRPr/>
            </a:pP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taxi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51090"/>
            <a:ext cx="2767913" cy="2533136"/>
          </a:xfrm>
          <a:prstGeom prst="ellipse">
            <a:avLst/>
          </a:prstGeom>
        </p:spPr>
      </p:pic>
      <p:pic>
        <p:nvPicPr>
          <p:cNvPr id="18" name="un taxi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613" y="3763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763" y="4516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9460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3027363"/>
            <a:ext cx="3290887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41962"/>
            <a:ext cx="2023339" cy="2115535"/>
          </a:xfrm>
          <a:prstGeom prst="ellipse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6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443538" y="2106613"/>
            <a:ext cx="1646237" cy="958850"/>
          </a:xfrm>
          <a:prstGeom prst="wedgeRoundRectCallout">
            <a:avLst>
              <a:gd name="adj1" fmla="val 54453"/>
              <a:gd name="adj2" fmla="val 83329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 err="1">
                <a:solidFill>
                  <a:srgbClr val="DB5183"/>
                </a:solidFill>
                <a:latin typeface="Twinkl SemiBold" pitchFamily="2" charset="0"/>
              </a:rPr>
              <a:t>une</a:t>
            </a:r>
            <a:endParaRPr lang="en-GB" sz="2400" dirty="0">
              <a:solidFill>
                <a:srgbClr val="DB5183"/>
              </a:solidFill>
              <a:latin typeface="Twinkl SemiBold" pitchFamily="2" charset="0"/>
            </a:endParaRPr>
          </a:p>
          <a:p>
            <a:pPr>
              <a:defRPr/>
            </a:pPr>
            <a:r>
              <a:rPr lang="en-GB" sz="2400" dirty="0">
                <a:solidFill>
                  <a:srgbClr val="DB5183"/>
                </a:solidFill>
                <a:latin typeface="Twinkl SemiBold" pitchFamily="2" charset="0"/>
              </a:rPr>
              <a:t>moto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44740"/>
            <a:ext cx="2767913" cy="2533136"/>
          </a:xfrm>
          <a:prstGeom prst="ellipse">
            <a:avLst/>
          </a:prstGeom>
        </p:spPr>
      </p:pic>
      <p:pic>
        <p:nvPicPr>
          <p:cNvPr id="18" name="une moto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765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937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47434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20484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2586038"/>
            <a:ext cx="205105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32460"/>
            <a:ext cx="2023339" cy="2115535"/>
          </a:xfrm>
          <a:prstGeom prst="ellipse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6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576888" y="2106613"/>
            <a:ext cx="1484312" cy="958850"/>
          </a:xfrm>
          <a:prstGeom prst="wedgeRoundRectCallout">
            <a:avLst>
              <a:gd name="adj1" fmla="val 57073"/>
              <a:gd name="adj2" fmla="val 88484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à pied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48281"/>
            <a:ext cx="2767913" cy="2533136"/>
          </a:xfrm>
          <a:prstGeom prst="ellipse">
            <a:avLst/>
          </a:prstGeom>
        </p:spPr>
      </p:pic>
      <p:pic>
        <p:nvPicPr>
          <p:cNvPr id="18" name="a pied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26416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200" y="4195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200" y="5108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21508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189288"/>
            <a:ext cx="3036887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46876"/>
            <a:ext cx="2023339" cy="2115535"/>
          </a:xfrm>
          <a:prstGeom prst="ellipse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6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183188" y="2079625"/>
            <a:ext cx="1652587" cy="958850"/>
          </a:xfrm>
          <a:prstGeom prst="wedgeRoundRectCallout">
            <a:avLst>
              <a:gd name="adj1" fmla="val 62152"/>
              <a:gd name="adj2" fmla="val 93639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à cheval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52700"/>
            <a:ext cx="2767913" cy="2533136"/>
          </a:xfrm>
          <a:prstGeom prst="ellipse">
            <a:avLst/>
          </a:prstGeom>
        </p:spPr>
      </p:pic>
      <p:pic>
        <p:nvPicPr>
          <p:cNvPr id="18" name="a cherval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28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3819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4605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 err="1"/>
              <a:t>Allons</a:t>
            </a:r>
            <a:r>
              <a:rPr lang="en-GB" sz="4400" b="0" dirty="0"/>
              <a:t>-y !</a:t>
            </a:r>
            <a:br>
              <a:rPr lang="en-GB" sz="4400" b="0" dirty="0"/>
            </a:br>
            <a:r>
              <a:rPr lang="en-GB" sz="3100" b="0" dirty="0"/>
              <a:t>(Let’s Go!)</a:t>
            </a:r>
            <a:br>
              <a:rPr lang="en-GB" i="1" dirty="0"/>
            </a:br>
            <a:endParaRPr lang="en-GB" dirty="0"/>
          </a:p>
        </p:txBody>
      </p:sp>
      <p:pic>
        <p:nvPicPr>
          <p:cNvPr id="22532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2544763"/>
            <a:ext cx="70802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2143125"/>
            <a:ext cx="2192337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139825" y="2081213"/>
            <a:ext cx="1928813" cy="958850"/>
          </a:xfrm>
          <a:prstGeom prst="wedgeRoundRectCallout">
            <a:avLst>
              <a:gd name="adj1" fmla="val 47870"/>
              <a:gd name="adj2" fmla="val 6786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102225" y="2143125"/>
            <a:ext cx="1666875" cy="958850"/>
          </a:xfrm>
          <a:prstGeom prst="wedgeRoundRectCallout">
            <a:avLst>
              <a:gd name="adj1" fmla="val 61442"/>
              <a:gd name="adj2" fmla="val 45956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un</a:t>
            </a:r>
          </a:p>
          <a:p>
            <a:pPr>
              <a:defRPr/>
            </a:pPr>
            <a:r>
              <a:rPr lang="en-GB" sz="2400" dirty="0" err="1">
                <a:solidFill>
                  <a:srgbClr val="3399FF"/>
                </a:solidFill>
                <a:latin typeface="Twinkl SemiBold" pitchFamily="2" charset="0"/>
              </a:rPr>
              <a:t>avion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22537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quest-ce?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22542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un avion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6082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est-ce que ces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5175" y="1171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est un avi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5013" y="1935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988" y="38544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988" y="4594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 err="1"/>
              <a:t>Loto</a:t>
            </a:r>
            <a:r>
              <a:rPr lang="en-GB" sz="4400" b="0" dirty="0"/>
              <a:t> !</a:t>
            </a:r>
            <a:br>
              <a:rPr lang="en-GB" sz="4400" b="0" dirty="0"/>
            </a:br>
            <a:r>
              <a:rPr lang="en-GB" sz="3100" b="0" dirty="0"/>
              <a:t>(Bingo!)</a:t>
            </a:r>
            <a:br>
              <a:rPr lang="en-GB" i="1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870075"/>
            <a:ext cx="3998913" cy="28257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3094038"/>
            <a:ext cx="3997325" cy="28257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550" y="1949450"/>
            <a:ext cx="2813050" cy="39798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559" name="Pai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58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2458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/>
              <a:t>I can tell other people about types of transport.</a:t>
            </a:r>
          </a:p>
        </p:txBody>
      </p:sp>
      <p:sp>
        <p:nvSpPr>
          <p:cNvPr id="2458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name different ways of travelling.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identify types of transport using words and gestures.</a:t>
            </a:r>
          </a:p>
        </p:txBody>
      </p:sp>
      <p:pic>
        <p:nvPicPr>
          <p:cNvPr id="24584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819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819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819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/>
              <a:t>I can tell other people about types of transport.</a:t>
            </a:r>
          </a:p>
        </p:txBody>
      </p:sp>
      <p:sp>
        <p:nvSpPr>
          <p:cNvPr id="8199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name different ways of travelling.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identify types of transport using words and gestures.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How Do You Go to School?</a:t>
            </a:r>
          </a:p>
        </p:txBody>
      </p:sp>
      <p:pic>
        <p:nvPicPr>
          <p:cNvPr id="9220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398713"/>
            <a:ext cx="1236662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398713"/>
            <a:ext cx="138112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253163" y="2170113"/>
            <a:ext cx="1385887" cy="1055687"/>
          </a:xfrm>
          <a:prstGeom prst="cloudCallout">
            <a:avLst>
              <a:gd name="adj1" fmla="val -96441"/>
              <a:gd name="adj2" fmla="val -89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Cloud Callout 6"/>
          <p:cNvSpPr/>
          <p:nvPr/>
        </p:nvSpPr>
        <p:spPr>
          <a:xfrm>
            <a:off x="6396038" y="3335338"/>
            <a:ext cx="1385887" cy="1057275"/>
          </a:xfrm>
          <a:prstGeom prst="cloudCallout">
            <a:avLst>
              <a:gd name="adj1" fmla="val -99117"/>
              <a:gd name="adj2" fmla="val -9429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Cloud Callout 7"/>
          <p:cNvSpPr/>
          <p:nvPr/>
        </p:nvSpPr>
        <p:spPr>
          <a:xfrm flipH="1">
            <a:off x="1300163" y="2173288"/>
            <a:ext cx="1385887" cy="1055687"/>
          </a:xfrm>
          <a:prstGeom prst="cloudCallout">
            <a:avLst>
              <a:gd name="adj1" fmla="val -114274"/>
              <a:gd name="adj2" fmla="val -10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Cloud Callout 8"/>
          <p:cNvSpPr/>
          <p:nvPr/>
        </p:nvSpPr>
        <p:spPr>
          <a:xfrm flipH="1">
            <a:off x="1482725" y="3338513"/>
            <a:ext cx="1385888" cy="1057275"/>
          </a:xfrm>
          <a:prstGeom prst="cloudCallout">
            <a:avLst>
              <a:gd name="adj1" fmla="val -98225"/>
              <a:gd name="adj2" fmla="val -989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22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20938"/>
            <a:ext cx="11191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6593">
            <a:off x="1673225" y="2184400"/>
            <a:ext cx="6413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482975"/>
            <a:ext cx="6000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492500"/>
            <a:ext cx="352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0244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3486150"/>
            <a:ext cx="37734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sp>
        <p:nvSpPr>
          <p:cNvPr id="15" name="Oval 14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7654" y="2934282"/>
            <a:ext cx="2023339" cy="2115535"/>
          </a:xfrm>
          <a:prstGeom prst="ellipse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176838" y="2081213"/>
            <a:ext cx="1936750" cy="958850"/>
          </a:xfrm>
          <a:prstGeom prst="wedgeRoundRectCallout">
            <a:avLst>
              <a:gd name="adj1" fmla="val 55575"/>
              <a:gd name="adj2" fmla="val 84618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400" dirty="0" err="1">
                <a:solidFill>
                  <a:srgbClr val="DB5183"/>
                </a:solidFill>
                <a:latin typeface="Twinkl SemiBold" pitchFamily="2" charset="0"/>
              </a:rPr>
              <a:t>une</a:t>
            </a:r>
            <a:r>
              <a:rPr lang="en-GB" sz="2400" dirty="0">
                <a:solidFill>
                  <a:srgbClr val="DB5183"/>
                </a:solidFill>
                <a:latin typeface="Twinkl SemiBold" pitchFamily="2" charset="0"/>
              </a:rPr>
              <a:t> </a:t>
            </a:r>
            <a:r>
              <a:rPr lang="en-GB" sz="2400" dirty="0" err="1">
                <a:solidFill>
                  <a:srgbClr val="DB5183"/>
                </a:solidFill>
                <a:latin typeface="Twinkl SemiBold" pitchFamily="2" charset="0"/>
              </a:rPr>
              <a:t>voiture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7288" y="728663"/>
            <a:ext cx="1519237" cy="65405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0252" name="TextBox 10"/>
          <p:cNvSpPr txBox="1">
            <a:spLocks noChangeArrowheads="1"/>
          </p:cNvSpPr>
          <p:nvPr/>
        </p:nvSpPr>
        <p:spPr bwMode="auto">
          <a:xfrm>
            <a:off x="1390650" y="779463"/>
            <a:ext cx="1285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tx1"/>
                </a:solidFill>
                <a:ea typeface="Sassoon Infant Rg" panose="02000503030000020003" pitchFamily="50" charset="0"/>
                <a:cs typeface="Sassoon Infant Rg" panose="02000503030000020003" pitchFamily="50" charset="0"/>
              </a:rPr>
              <a:t>Click play buttons throughout to hear phrases and words.</a:t>
            </a:r>
          </a:p>
        </p:txBody>
      </p:sp>
      <p:pic>
        <p:nvPicPr>
          <p:cNvPr id="10253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quest-ce?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46629"/>
            <a:ext cx="2767913" cy="2533136"/>
          </a:xfrm>
          <a:prstGeom prst="ellipse">
            <a:avLst/>
          </a:prstGeom>
        </p:spPr>
      </p:pic>
      <p:pic>
        <p:nvPicPr>
          <p:cNvPr id="17" name="une voi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23018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788" y="329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788" y="4068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1270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39753"/>
            <a:ext cx="2023339" cy="211553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935413"/>
            <a:ext cx="360680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5054600" y="2081213"/>
            <a:ext cx="1816100" cy="958850"/>
          </a:xfrm>
          <a:prstGeom prst="wedgeRoundRectCallout">
            <a:avLst>
              <a:gd name="adj1" fmla="val 61065"/>
              <a:gd name="adj2" fmla="val 93639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un </a:t>
            </a:r>
            <a:r>
              <a:rPr lang="en-GB" sz="2400" dirty="0" err="1">
                <a:solidFill>
                  <a:srgbClr val="3399FF"/>
                </a:solidFill>
                <a:latin typeface="Twinkl SemiBold" pitchFamily="2" charset="0"/>
              </a:rPr>
              <a:t>autobus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127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8" name="quest-ce?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67245"/>
            <a:ext cx="2767913" cy="2533136"/>
          </a:xfrm>
          <a:prstGeom prst="ellipse">
            <a:avLst/>
          </a:prstGeom>
        </p:spPr>
      </p:pic>
      <p:pic>
        <p:nvPicPr>
          <p:cNvPr id="20" name="un autobus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28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25" y="34464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25" y="49212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2292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119438"/>
            <a:ext cx="22923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34605"/>
            <a:ext cx="2023339" cy="2115535"/>
          </a:xfrm>
          <a:prstGeom prst="ellipse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6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576888" y="2081213"/>
            <a:ext cx="1538287" cy="958850"/>
          </a:xfrm>
          <a:prstGeom prst="wedgeRoundRectCallout">
            <a:avLst>
              <a:gd name="adj1" fmla="val 55575"/>
              <a:gd name="adj2" fmla="val 84618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un</a:t>
            </a:r>
          </a:p>
          <a:p>
            <a:pPr>
              <a:defRPr/>
            </a:pPr>
            <a:r>
              <a:rPr lang="en-GB" sz="2400" b="1" dirty="0" err="1">
                <a:solidFill>
                  <a:srgbClr val="3399FF"/>
                </a:solidFill>
                <a:latin typeface="Twinkl SemiBold" pitchFamily="2" charset="0"/>
              </a:rPr>
              <a:t>vélo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62097"/>
            <a:ext cx="2767913" cy="2533136"/>
          </a:xfrm>
          <a:prstGeom prst="ellipse">
            <a:avLst/>
          </a:prstGeom>
        </p:spPr>
      </p:pic>
      <p:pic>
        <p:nvPicPr>
          <p:cNvPr id="18" name="un velo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6098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325" y="39925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325" y="47910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3316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3779838"/>
            <a:ext cx="33623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39110"/>
            <a:ext cx="2023339" cy="2115535"/>
          </a:xfrm>
          <a:prstGeom prst="ellipse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7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461000" y="2081213"/>
            <a:ext cx="1495425" cy="958850"/>
          </a:xfrm>
          <a:prstGeom prst="wedgeRoundRectCallout">
            <a:avLst>
              <a:gd name="adj1" fmla="val 64666"/>
              <a:gd name="adj2" fmla="val 9235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un</a:t>
            </a:r>
          </a:p>
          <a:p>
            <a:pPr>
              <a:defRPr/>
            </a:pPr>
            <a:r>
              <a:rPr lang="en-GB" sz="2400" b="1" dirty="0">
                <a:solidFill>
                  <a:srgbClr val="3399FF"/>
                </a:solidFill>
                <a:latin typeface="Twinkl SemiBold" pitchFamily="2" charset="0"/>
              </a:rPr>
              <a:t>train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54245"/>
            <a:ext cx="2767913" cy="2533136"/>
          </a:xfrm>
          <a:prstGeom prst="ellipse">
            <a:avLst/>
          </a:prstGeom>
        </p:spPr>
      </p:pic>
      <p:pic>
        <p:nvPicPr>
          <p:cNvPr id="18" name="un trai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5606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5" y="4183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5" y="4899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5650" y="1779588"/>
            <a:ext cx="7632700" cy="4313237"/>
          </a:xfrm>
          <a:prstGeom prst="rect">
            <a:avLst/>
          </a:prstGeom>
          <a:solidFill>
            <a:srgbClr val="EFA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0" dirty="0"/>
              <a:t>Les transports</a:t>
            </a:r>
            <a:br>
              <a:rPr lang="en-GB" sz="4400" b="0" dirty="0"/>
            </a:br>
            <a:r>
              <a:rPr lang="en-GB" sz="3100" b="0" dirty="0"/>
              <a:t>(Transport)</a:t>
            </a:r>
            <a:br>
              <a:rPr lang="en-GB" i="1" dirty="0"/>
            </a:br>
            <a:endParaRPr lang="en-GB" dirty="0"/>
          </a:p>
        </p:txBody>
      </p:sp>
      <p:pic>
        <p:nvPicPr>
          <p:cNvPr id="14340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3611563"/>
            <a:ext cx="3279775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6400800" y="30892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74700" y="3076575"/>
            <a:ext cx="1960563" cy="1958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9" t="-2093" r="-5325" b="57450"/>
          <a:stretch/>
        </p:blipFill>
        <p:spPr>
          <a:xfrm flipH="1">
            <a:off x="755650" y="2951933"/>
            <a:ext cx="2023339" cy="2115535"/>
          </a:xfrm>
          <a:prstGeom prst="ellipse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289175" y="2081213"/>
            <a:ext cx="1928813" cy="958850"/>
          </a:xfrm>
          <a:prstGeom prst="wedgeRoundRectCallout">
            <a:avLst>
              <a:gd name="adj1" fmla="val -37976"/>
              <a:gd name="adj2" fmla="val 8204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7" name="quest-ce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2669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140325" y="2079625"/>
            <a:ext cx="1844675" cy="958850"/>
          </a:xfrm>
          <a:prstGeom prst="wedgeRoundRectCallout">
            <a:avLst>
              <a:gd name="adj1" fmla="val 57402"/>
              <a:gd name="adj2" fmla="val 92351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sz="2400" dirty="0">
                <a:solidFill>
                  <a:srgbClr val="3399FF"/>
                </a:solidFill>
                <a:latin typeface="Twinkl SemiBold" pitchFamily="2" charset="0"/>
              </a:rPr>
              <a:t>un</a:t>
            </a:r>
          </a:p>
          <a:p>
            <a:pPr>
              <a:defRPr/>
            </a:pPr>
            <a:r>
              <a:rPr lang="en-GB" sz="2400" b="1" dirty="0">
                <a:solidFill>
                  <a:srgbClr val="3399FF"/>
                </a:solidFill>
                <a:latin typeface="Twinkl SemiBold" pitchFamily="2" charset="0"/>
              </a:rPr>
              <a:t>camion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t="-4683" r="-23294" b="56442"/>
          <a:stretch/>
        </p:blipFill>
        <p:spPr>
          <a:xfrm flipH="1">
            <a:off x="5832389" y="2588440"/>
            <a:ext cx="2767913" cy="2533136"/>
          </a:xfrm>
          <a:prstGeom prst="ellipse">
            <a:avLst/>
          </a:prstGeom>
        </p:spPr>
      </p:pic>
      <p:pic>
        <p:nvPicPr>
          <p:cNvPr id="18" name="un cami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6320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38" y="4324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38" y="51212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</TotalTime>
  <Words>236</Words>
  <Application>Microsoft Office PowerPoint</Application>
  <PresentationFormat>On-screen Show (4:3)</PresentationFormat>
  <Paragraphs>69</Paragraphs>
  <Slides>20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Twinkl</vt:lpstr>
      <vt:lpstr>Sassoon Infant Rg</vt:lpstr>
      <vt:lpstr>Twinkl SemiBold</vt:lpstr>
      <vt:lpstr>Calibri</vt:lpstr>
      <vt:lpstr>Arial</vt:lpstr>
      <vt:lpstr>Tuffy</vt:lpstr>
      <vt:lpstr>Office Theme</vt:lpstr>
      <vt:lpstr>French</vt:lpstr>
      <vt:lpstr>PowerPoint Presentation</vt:lpstr>
      <vt:lpstr>PowerPoint Presentation</vt:lpstr>
      <vt:lpstr>How Do You Go to School?</vt:lpstr>
      <vt:lpstr>Les transports (Transport) </vt:lpstr>
      <vt:lpstr>Les transports (Transport) </vt:lpstr>
      <vt:lpstr>Les transports (Transport) </vt:lpstr>
      <vt:lpstr>Les transports (Transport) </vt:lpstr>
      <vt:lpstr>Les transports (Transport) </vt:lpstr>
      <vt:lpstr>Les transports (Transport) </vt:lpstr>
      <vt:lpstr>Les transports (Transport) </vt:lpstr>
      <vt:lpstr>Les transports (Transport) </vt:lpstr>
      <vt:lpstr>Les transports (Transport) </vt:lpstr>
      <vt:lpstr>Les transports (Transport) </vt:lpstr>
      <vt:lpstr>Les transports (Transport) </vt:lpstr>
      <vt:lpstr>Les transports (Transport) </vt:lpstr>
      <vt:lpstr>Allons-y ! (Let’s Go!) </vt:lpstr>
      <vt:lpstr>Loto ! (Bingo!)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Laurel Wilkinson</cp:lastModifiedBy>
  <cp:revision>107</cp:revision>
  <dcterms:created xsi:type="dcterms:W3CDTF">2014-10-01T16:09:27Z</dcterms:created>
  <dcterms:modified xsi:type="dcterms:W3CDTF">2018-11-02T13:03:09Z</dcterms:modified>
</cp:coreProperties>
</file>