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94" r:id="rId3"/>
    <p:sldId id="305" r:id="rId4"/>
    <p:sldId id="310" r:id="rId5"/>
    <p:sldId id="311" r:id="rId6"/>
    <p:sldId id="312" r:id="rId7"/>
    <p:sldId id="313" r:id="rId8"/>
    <p:sldId id="314" r:id="rId9"/>
    <p:sldId id="316" r:id="rId10"/>
    <p:sldId id="315" r:id="rId11"/>
    <p:sldId id="317" r:id="rId12"/>
    <p:sldId id="318" r:id="rId13"/>
    <p:sldId id="320" r:id="rId14"/>
    <p:sldId id="309" r:id="rId15"/>
    <p:sldId id="319" r:id="rId16"/>
    <p:sldId id="321" r:id="rId17"/>
    <p:sldId id="308" r:id="rId18"/>
    <p:sldId id="267" r:id="rId19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2"/>
      <p:bold r:id="rId23"/>
      <p:italic r:id="rId24"/>
      <p:boldItalic r:id="rId25"/>
    </p:embeddedFont>
    <p:embeddedFont>
      <p:font typeface="Twinkl" pitchFamily="2" charset="0"/>
      <p:regular r:id="rId26"/>
      <p:bold r:id="rId27"/>
    </p:embeddedFont>
    <p:embeddedFont>
      <p:font typeface="Twinkl SemiBold" pitchFamily="2" charset="0"/>
      <p:bold r:id="rId2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2233"/>
    <a:srgbClr val="AEE9EC"/>
    <a:srgbClr val="D83A5E"/>
    <a:srgbClr val="2DB6BC"/>
    <a:srgbClr val="F5CFD8"/>
    <a:srgbClr val="FAB001"/>
    <a:srgbClr val="8D358B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2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384" y="114"/>
      </p:cViewPr>
      <p:guideLst>
        <p:guide orient="horz" pos="20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04/06/2020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0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6" r:id="rId3"/>
    <p:sldLayoutId id="2147483684" r:id="rId4"/>
    <p:sldLayoutId id="2147483685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8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72" y="3125218"/>
            <a:ext cx="1457264" cy="2415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99" y="3213100"/>
            <a:ext cx="1054038" cy="27812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6" name="Oval 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89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1 8"/>
          <p:cNvSpPr/>
          <p:nvPr/>
        </p:nvSpPr>
        <p:spPr>
          <a:xfrm>
            <a:off x="2663788" y="2749674"/>
            <a:ext cx="3816424" cy="3816424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Classroom Hunt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412776"/>
            <a:ext cx="7776863" cy="100811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Mrs Tan has given the class a morning activity to do. Can you go on a sound hunt around the classroom with Kit and Sam to spot as many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words as you can?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2386684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25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10648" y="3520080"/>
            <a:ext cx="1586609" cy="864098"/>
            <a:chOff x="6300192" y="4673108"/>
            <a:chExt cx="1586609" cy="8640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20766" y="4352534"/>
              <a:ext cx="864098" cy="15052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646040" y="4794848"/>
              <a:ext cx="1240761" cy="50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cr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r>
                <a:rPr lang="en-GB" dirty="0">
                  <a:latin typeface="Twinkl SemiBold" pitchFamily="2" charset="0"/>
                </a:rPr>
                <a:t>ons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29017" y="3008316"/>
            <a:ext cx="1127607" cy="633504"/>
            <a:chOff x="6300192" y="4659784"/>
            <a:chExt cx="1561770" cy="87742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20766" y="4352534"/>
              <a:ext cx="864098" cy="150524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621201" y="4659784"/>
              <a:ext cx="1240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cl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46148" y="1924842"/>
            <a:ext cx="1536595" cy="823653"/>
            <a:chOff x="6300192" y="4673108"/>
            <a:chExt cx="1612049" cy="86409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20766" y="4352534"/>
              <a:ext cx="864098" cy="150524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671480" y="4748970"/>
              <a:ext cx="1240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displ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6256" y="1681996"/>
            <a:ext cx="1332615" cy="722757"/>
            <a:chOff x="6293583" y="4766121"/>
            <a:chExt cx="1593218" cy="86409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14157" y="4445547"/>
              <a:ext cx="864098" cy="150524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646040" y="4794848"/>
              <a:ext cx="1240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aw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52321" y="3497204"/>
            <a:ext cx="1302082" cy="712056"/>
            <a:chOff x="6300192" y="4673108"/>
            <a:chExt cx="1580109" cy="86409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20766" y="4352534"/>
              <a:ext cx="864098" cy="150524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639539" y="4715670"/>
              <a:ext cx="1240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tr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8160" y="5118794"/>
            <a:ext cx="1121684" cy="631863"/>
            <a:chOff x="6300192" y="4673108"/>
            <a:chExt cx="1533948" cy="86409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20766" y="4352534"/>
              <a:ext cx="864098" cy="150524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593379" y="4700188"/>
              <a:ext cx="1240761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d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62214" y="4551043"/>
            <a:ext cx="1241862" cy="664646"/>
            <a:chOff x="6300192" y="4673108"/>
            <a:chExt cx="1614529" cy="86409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620766" y="4352534"/>
              <a:ext cx="864098" cy="150524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673960" y="4715717"/>
              <a:ext cx="1240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M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54814" y="5186146"/>
            <a:ext cx="1202831" cy="667142"/>
            <a:chOff x="6268173" y="4758499"/>
            <a:chExt cx="1557937" cy="86409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588747" y="4437925"/>
              <a:ext cx="864098" cy="150524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585348" y="4791293"/>
              <a:ext cx="1240762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pl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277" y="1534516"/>
            <a:ext cx="1319046" cy="670348"/>
            <a:chOff x="6512261" y="4794848"/>
            <a:chExt cx="1460740" cy="74235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6787670" y="4519439"/>
              <a:ext cx="742358" cy="129317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6732240" y="4812013"/>
              <a:ext cx="1240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 SemiBold" pitchFamily="2" charset="0"/>
                </a:rPr>
                <a:t>s</a:t>
              </a:r>
              <a:r>
                <a:rPr lang="en-GB" u="sng" dirty="0">
                  <a:latin typeface="Twinkl SemiBold" pitchFamily="2" charset="0"/>
                </a:rPr>
                <a:t>ay</a:t>
              </a:r>
              <a:endParaRPr lang="en-GB" sz="2800" dirty="0">
                <a:latin typeface="Twinkl SemiBold" pitchFamily="2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" y="3807898"/>
            <a:ext cx="1521705" cy="2944286"/>
          </a:xfrm>
          <a:prstGeom prst="rect">
            <a:avLst/>
          </a:prstGeom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55" y="3884327"/>
            <a:ext cx="929579" cy="28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5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3" y="2770793"/>
            <a:ext cx="921459" cy="286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90" y="2708920"/>
            <a:ext cx="1019146" cy="2864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8" y="1811825"/>
            <a:ext cx="1080120" cy="31036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1" name="Oval 10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06" y="2770792"/>
            <a:ext cx="975809" cy="2726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770793"/>
            <a:ext cx="1017794" cy="2732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21" y="1575704"/>
            <a:ext cx="3557559" cy="5031087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085184"/>
            <a:ext cx="7776863" cy="11004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As they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finished their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activity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Kit and Sam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realised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that they had lost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 They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looked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at each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other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in dism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Where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he be? </a:t>
            </a:r>
          </a:p>
        </p:txBody>
      </p:sp>
    </p:spTree>
    <p:extLst>
      <p:ext uri="{BB962C8B-B14F-4D97-AF65-F5344CB8AC3E}">
        <p14:creationId xmlns:p14="http://schemas.microsoft.com/office/powerpoint/2010/main" val="162938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473200"/>
            <a:ext cx="7776863" cy="5842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Where did Kit and Sam find Jay? Read the sentence to find out.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3968009" cy="104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461962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: Rounded Corners 63">
            <a:extLst>
              <a:ext uri="{FF2B5EF4-FFF2-40B4-BE49-F238E27FC236}">
                <a16:creationId xmlns:a16="http://schemas.microsoft.com/office/drawing/2014/main" id="{9030A71C-45CE-4582-977F-2636F0C6CD55}"/>
              </a:ext>
            </a:extLst>
          </p:cNvPr>
          <p:cNvSpPr/>
          <p:nvPr/>
        </p:nvSpPr>
        <p:spPr>
          <a:xfrm>
            <a:off x="1773554" y="3396101"/>
            <a:ext cx="5599611" cy="150953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He was having so much fun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playing on the display. </a:t>
            </a:r>
          </a:p>
        </p:txBody>
      </p:sp>
      <p:sp>
        <p:nvSpPr>
          <p:cNvPr id="51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52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53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grpSp>
        <p:nvGrpSpPr>
          <p:cNvPr id="49" name="Group 48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0" name="Oval 49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79812" y="3956389"/>
            <a:ext cx="3636404" cy="793534"/>
            <a:chOff x="2879812" y="3956389"/>
            <a:chExt cx="3636404" cy="793534"/>
          </a:xfrm>
        </p:grpSpPr>
        <p:sp>
          <p:nvSpPr>
            <p:cNvPr id="26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6156176" y="4656195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2879812" y="4660834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4320281" y="4026148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3424805" y="4656194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5976156" y="3956389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116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6" name="Oval 5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983312" cy="284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45" y="2278542"/>
            <a:ext cx="1121124" cy="2841030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437112"/>
            <a:ext cx="7776863" cy="174854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“There you are!”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whispered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Kit, relieved to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him.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is is so mu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fun!”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exclaimed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Jay.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are glad you are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enjoying your 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smiled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Kit, “but you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should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dd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en.”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ps,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sorry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said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92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99792" y="1053891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ln w="57150">
                  <a:noFill/>
                </a:ln>
              </a:rPr>
              <a:t>ay</a:t>
            </a:r>
          </a:p>
          <a:p>
            <a:pPr algn="ctr"/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Twinkl SemiBold" pitchFamily="2" charset="0"/>
              </a:rPr>
              <a:t>ai</a:t>
            </a:r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AB0C9-E4BF-4712-8B9D-D550248EFCC4}"/>
              </a:ext>
            </a:extLst>
          </p:cNvPr>
          <p:cNvSpPr/>
          <p:nvPr/>
        </p:nvSpPr>
        <p:spPr>
          <a:xfrm>
            <a:off x="2089895" y="5678066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708"/>
            <a:ext cx="3148906" cy="609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449091" cy="25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190" name="Oval 189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92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863180" y="1017498"/>
            <a:ext cx="6262587" cy="57159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193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95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8" name="sai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99" name="s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200" name="hav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201" name="lik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202" name="som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203" name="com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204" name="d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907" y="3378121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205" name="littl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257" y="3367549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206" name="on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933" y="3337878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207" name="w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58" y="335637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208" name="th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209" y="336527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209" name="wha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42" y="337424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210" name="when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318" y="332844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when</a:t>
            </a:r>
          </a:p>
        </p:txBody>
      </p:sp>
      <p:sp>
        <p:nvSpPr>
          <p:cNvPr id="211" name="ou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549" y="334054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12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213" name="c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44" y="339055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214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15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8" name="qu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492708" y="2270482"/>
            <a:ext cx="1451038" cy="2616699"/>
            <a:chOff x="3421157" y="2270482"/>
            <a:chExt cx="1451038" cy="2616699"/>
          </a:xfrm>
        </p:grpSpPr>
        <p:pic>
          <p:nvPicPr>
            <p:cNvPr id="219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104493"/>
              <a:ext cx="1359678" cy="782688"/>
            </a:xfrm>
            <a:prstGeom prst="rect">
              <a:avLst/>
            </a:prstGeom>
          </p:spPr>
        </p:pic>
        <p:sp>
          <p:nvSpPr>
            <p:cNvPr id="220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221" name="sh">
            <a:extLst>
              <a:ext uri="{FF2B5EF4-FFF2-40B4-BE49-F238E27FC236}">
                <a16:creationId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27244" y="2560973"/>
            <a:ext cx="1943402" cy="2190765"/>
            <a:chOff x="3101113" y="2288844"/>
            <a:chExt cx="1943402" cy="2190765"/>
          </a:xfrm>
        </p:grpSpPr>
        <p:sp>
          <p:nvSpPr>
            <p:cNvPr id="222" name="t">
              <a:extLst>
                <a:ext uri="{FF2B5EF4-FFF2-40B4-BE49-F238E27FC236}">
                  <a16:creationId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224" name="th:thunder">
            <a:extLst>
              <a:ext uri="{FF2B5EF4-FFF2-40B4-BE49-F238E27FC236}">
                <a16:creationId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0924" y="2271545"/>
            <a:ext cx="1322076" cy="2806878"/>
            <a:chOff x="3471811" y="2271545"/>
            <a:chExt cx="1322076" cy="2806878"/>
          </a:xfrm>
        </p:grpSpPr>
        <p:sp>
          <p:nvSpPr>
            <p:cNvPr id="225" name="p">
              <a:extLst>
                <a:ext uri="{FF2B5EF4-FFF2-40B4-BE49-F238E27FC236}">
                  <a16:creationId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1" y="3865399"/>
              <a:ext cx="1272786" cy="1213024"/>
            </a:xfrm>
            <a:prstGeom prst="rect">
              <a:avLst/>
            </a:prstGeom>
          </p:spPr>
        </p:pic>
      </p:grpSp>
      <p:grpSp>
        <p:nvGrpSpPr>
          <p:cNvPr id="227" name="ng:ring">
            <a:extLst>
              <a:ext uri="{FF2B5EF4-FFF2-40B4-BE49-F238E27FC236}">
                <a16:creationId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228" name="i">
              <a:extLst>
                <a:ext uri="{FF2B5EF4-FFF2-40B4-BE49-F238E27FC236}">
                  <a16:creationId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230" name="ai:train">
            <a:extLst>
              <a:ext uri="{FF2B5EF4-FFF2-40B4-BE49-F238E27FC236}">
                <a16:creationId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231" name="n">
              <a:extLst>
                <a:ext uri="{FF2B5EF4-FFF2-40B4-BE49-F238E27FC236}">
                  <a16:creationId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233" name="igh: ?">
            <a:extLst>
              <a:ext uri="{FF2B5EF4-FFF2-40B4-BE49-F238E27FC236}">
                <a16:creationId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234" name="d">
              <a:extLst>
                <a:ext uri="{FF2B5EF4-FFF2-40B4-BE49-F238E27FC236}">
                  <a16:creationId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236" name="oa: ?">
            <a:extLst>
              <a:ext uri="{FF2B5EF4-FFF2-40B4-BE49-F238E27FC236}">
                <a16:creationId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253084" y="2269216"/>
            <a:ext cx="1492406" cy="2704424"/>
            <a:chOff x="2245520" y="2269216"/>
            <a:chExt cx="1492406" cy="2704424"/>
          </a:xfrm>
        </p:grpSpPr>
        <p:sp>
          <p:nvSpPr>
            <p:cNvPr id="237" name="g">
              <a:extLst>
                <a:ext uri="{FF2B5EF4-FFF2-40B4-BE49-F238E27FC236}">
                  <a16:creationId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239" name="oo: ?">
            <a:extLst>
              <a:ext uri="{FF2B5EF4-FFF2-40B4-BE49-F238E27FC236}">
                <a16:creationId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3363979" y="2276872"/>
            <a:ext cx="1556944" cy="2696769"/>
            <a:chOff x="1892455" y="2276872"/>
            <a:chExt cx="1556944" cy="2696769"/>
          </a:xfrm>
        </p:grpSpPr>
        <p:sp>
          <p:nvSpPr>
            <p:cNvPr id="240" name="o">
              <a:extLst>
                <a:ext uri="{FF2B5EF4-FFF2-40B4-BE49-F238E27FC236}">
                  <a16:creationId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55" y="3984310"/>
              <a:ext cx="1556944" cy="989331"/>
            </a:xfrm>
            <a:prstGeom prst="rect">
              <a:avLst/>
            </a:prstGeom>
          </p:spPr>
        </p:pic>
      </p:grpSp>
      <p:grpSp>
        <p:nvGrpSpPr>
          <p:cNvPr id="242" name="ar: c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60135" y="2278209"/>
            <a:ext cx="1319592" cy="2817305"/>
            <a:chOff x="2230874" y="2278209"/>
            <a:chExt cx="1319592" cy="2817305"/>
          </a:xfrm>
        </p:grpSpPr>
        <p:sp>
          <p:nvSpPr>
            <p:cNvPr id="243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245" name="ur">
            <a:extLst>
              <a:ext uri="{FF2B5EF4-FFF2-40B4-BE49-F238E27FC236}">
                <a16:creationId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368365" y="2272811"/>
            <a:ext cx="1399039" cy="2700830"/>
            <a:chOff x="2032298" y="2272811"/>
            <a:chExt cx="1399039" cy="2700830"/>
          </a:xfrm>
        </p:grpSpPr>
        <p:sp>
          <p:nvSpPr>
            <p:cNvPr id="246" name="e">
              <a:extLst>
                <a:ext uri="{FF2B5EF4-FFF2-40B4-BE49-F238E27FC236}">
                  <a16:creationId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248" name="ow">
            <a:extLst>
              <a:ext uri="{FF2B5EF4-FFF2-40B4-BE49-F238E27FC236}">
                <a16:creationId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249" name="u">
              <a:extLst>
                <a:ext uri="{FF2B5EF4-FFF2-40B4-BE49-F238E27FC236}">
                  <a16:creationId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251" name="oi">
            <a:extLst>
              <a:ext uri="{FF2B5EF4-FFF2-40B4-BE49-F238E27FC236}">
                <a16:creationId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596163" y="2265673"/>
            <a:ext cx="1288610" cy="2872941"/>
            <a:chOff x="1976949" y="2265673"/>
            <a:chExt cx="1288610" cy="2872941"/>
          </a:xfrm>
        </p:grpSpPr>
        <p:sp>
          <p:nvSpPr>
            <p:cNvPr id="252" name="r">
              <a:extLst>
                <a:ext uri="{FF2B5EF4-FFF2-40B4-BE49-F238E27FC236}">
                  <a16:creationId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254" name="ear">
            <a:extLst>
              <a:ext uri="{FF2B5EF4-FFF2-40B4-BE49-F238E27FC236}">
                <a16:creationId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255" name="r">
              <a:extLst>
                <a:ext uri="{FF2B5EF4-FFF2-40B4-BE49-F238E27FC236}">
                  <a16:creationId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256" name="Picture 81">
              <a:extLst>
                <a:ext uri="{FF2B5EF4-FFF2-40B4-BE49-F238E27FC236}">
                  <a16:creationId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7" name="air">
            <a:extLst>
              <a:ext uri="{FF2B5EF4-FFF2-40B4-BE49-F238E27FC236}">
                <a16:creationId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258" name="picture b">
              <a:extLst>
                <a:ext uri="{FF2B5EF4-FFF2-40B4-BE49-F238E27FC236}">
                  <a16:creationId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259" name="b">
              <a:extLst>
                <a:ext uri="{FF2B5EF4-FFF2-40B4-BE49-F238E27FC236}">
                  <a16:creationId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260" name="ure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261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262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263" name="er">
            <a:extLst>
              <a:ext uri="{FF2B5EF4-FFF2-40B4-BE49-F238E27FC236}">
                <a16:creationId xmlns:a16="http://schemas.microsoft.com/office/drawing/2014/main" id="{23F9F2F8-085B-4752-8438-C57B7B80EBA0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264" name="picture b">
              <a:extLst>
                <a:ext uri="{FF2B5EF4-FFF2-40B4-BE49-F238E27FC236}">
                  <a16:creationId xmlns:a16="http://schemas.microsoft.com/office/drawing/2014/main" id="{28A8C6C9-E4D5-4EEC-9F23-A654A4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265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266" name="j">
            <a:extLst>
              <a:ext uri="{FF2B5EF4-FFF2-40B4-BE49-F238E27FC236}">
                <a16:creationId xmlns:a16="http://schemas.microsoft.com/office/drawing/2014/main" id="{B2E973D1-6B27-4F43-A5EF-F925D258A753}"/>
              </a:ext>
            </a:extLst>
          </p:cNvPr>
          <p:cNvGrpSpPr/>
          <p:nvPr/>
        </p:nvGrpSpPr>
        <p:grpSpPr>
          <a:xfrm>
            <a:off x="3654963" y="2092036"/>
            <a:ext cx="876689" cy="3180699"/>
            <a:chOff x="3672259" y="2270482"/>
            <a:chExt cx="876689" cy="3180699"/>
          </a:xfrm>
        </p:grpSpPr>
        <p:pic>
          <p:nvPicPr>
            <p:cNvPr id="267" name="snake">
              <a:extLst>
                <a:ext uri="{FF2B5EF4-FFF2-40B4-BE49-F238E27FC236}">
                  <a16:creationId xmlns:a16="http://schemas.microsoft.com/office/drawing/2014/main" id="{1C69F7B2-D26F-4E1A-AC36-85561CC7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259" y="3977920"/>
              <a:ext cx="876689" cy="1473261"/>
            </a:xfrm>
            <a:prstGeom prst="rect">
              <a:avLst/>
            </a:prstGeom>
          </p:spPr>
        </p:pic>
        <p:sp>
          <p:nvSpPr>
            <p:cNvPr id="268" name="s">
              <a:extLst>
                <a:ext uri="{FF2B5EF4-FFF2-40B4-BE49-F238E27FC236}">
                  <a16:creationId xmlns:a16="http://schemas.microsoft.com/office/drawing/2014/main" id="{BD4491B1-FDCF-4509-821C-733980D03C98}"/>
                </a:ext>
              </a:extLst>
            </p:cNvPr>
            <p:cNvSpPr txBox="1"/>
            <p:nvPr/>
          </p:nvSpPr>
          <p:spPr>
            <a:xfrm>
              <a:off x="3925213" y="2270482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269" name="v">
            <a:extLst>
              <a:ext uri="{FF2B5EF4-FFF2-40B4-BE49-F238E27FC236}">
                <a16:creationId xmlns:a16="http://schemas.microsoft.com/office/drawing/2014/main" id="{606FD797-464E-4B7E-A1B0-6943B75758CD}"/>
              </a:ext>
            </a:extLst>
          </p:cNvPr>
          <p:cNvGrpSpPr/>
          <p:nvPr/>
        </p:nvGrpSpPr>
        <p:grpSpPr>
          <a:xfrm>
            <a:off x="3741298" y="2276872"/>
            <a:ext cx="1009125" cy="2853006"/>
            <a:chOff x="3645846" y="2270482"/>
            <a:chExt cx="1009125" cy="2853006"/>
          </a:xfrm>
        </p:grpSpPr>
        <p:pic>
          <p:nvPicPr>
            <p:cNvPr id="270" name="snake">
              <a:extLst>
                <a:ext uri="{FF2B5EF4-FFF2-40B4-BE49-F238E27FC236}">
                  <a16:creationId xmlns:a16="http://schemas.microsoft.com/office/drawing/2014/main" id="{C73E0F44-A4D2-4DBD-9042-329568C2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46" y="3697784"/>
              <a:ext cx="1009125" cy="1425704"/>
            </a:xfrm>
            <a:prstGeom prst="rect">
              <a:avLst/>
            </a:prstGeom>
          </p:spPr>
        </p:pic>
        <p:sp>
          <p:nvSpPr>
            <p:cNvPr id="271" name="s">
              <a:extLst>
                <a:ext uri="{FF2B5EF4-FFF2-40B4-BE49-F238E27FC236}">
                  <a16:creationId xmlns:a16="http://schemas.microsoft.com/office/drawing/2014/main" id="{0C45B674-6444-41AD-AF22-DBCC9CF96980}"/>
                </a:ext>
              </a:extLst>
            </p:cNvPr>
            <p:cNvSpPr txBox="1"/>
            <p:nvPr/>
          </p:nvSpPr>
          <p:spPr>
            <a:xfrm>
              <a:off x="3823712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272" name="w">
            <a:extLst>
              <a:ext uri="{FF2B5EF4-FFF2-40B4-BE49-F238E27FC236}">
                <a16:creationId xmlns:a16="http://schemas.microsoft.com/office/drawing/2014/main" id="{1C0D1F3D-A9E2-4AB8-B6C8-DD1CE87EC72F}"/>
              </a:ext>
            </a:extLst>
          </p:cNvPr>
          <p:cNvGrpSpPr/>
          <p:nvPr/>
        </p:nvGrpSpPr>
        <p:grpSpPr>
          <a:xfrm>
            <a:off x="3191915" y="2441343"/>
            <a:ext cx="1942826" cy="2297630"/>
            <a:chOff x="3029926" y="2270482"/>
            <a:chExt cx="1942826" cy="2297630"/>
          </a:xfrm>
        </p:grpSpPr>
        <p:pic>
          <p:nvPicPr>
            <p:cNvPr id="273" name="snake">
              <a:extLst>
                <a:ext uri="{FF2B5EF4-FFF2-40B4-BE49-F238E27FC236}">
                  <a16:creationId xmlns:a16="http://schemas.microsoft.com/office/drawing/2014/main" id="{906DDD28-A863-4D57-A5F6-DE462C73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6" y="3841194"/>
              <a:ext cx="1942826" cy="726918"/>
            </a:xfrm>
            <a:prstGeom prst="rect">
              <a:avLst/>
            </a:prstGeom>
          </p:spPr>
        </p:pic>
        <p:sp>
          <p:nvSpPr>
            <p:cNvPr id="274" name="s">
              <a:extLst>
                <a:ext uri="{FF2B5EF4-FFF2-40B4-BE49-F238E27FC236}">
                  <a16:creationId xmlns:a16="http://schemas.microsoft.com/office/drawing/2014/main" id="{A02BB17F-E960-4F16-AA38-E273718C7F2E}"/>
                </a:ext>
              </a:extLst>
            </p:cNvPr>
            <p:cNvSpPr txBox="1"/>
            <p:nvPr/>
          </p:nvSpPr>
          <p:spPr>
            <a:xfrm>
              <a:off x="3637180" y="2270482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275" name="x">
            <a:extLst>
              <a:ext uri="{FF2B5EF4-FFF2-40B4-BE49-F238E27FC236}">
                <a16:creationId xmlns:a16="http://schemas.microsoft.com/office/drawing/2014/main" id="{193343F5-3BF5-419C-B63B-9CCDE550BA37}"/>
              </a:ext>
            </a:extLst>
          </p:cNvPr>
          <p:cNvGrpSpPr/>
          <p:nvPr/>
        </p:nvGrpSpPr>
        <p:grpSpPr>
          <a:xfrm>
            <a:off x="3304561" y="2276872"/>
            <a:ext cx="1671001" cy="2882955"/>
            <a:chOff x="3295224" y="2270482"/>
            <a:chExt cx="1671001" cy="2882955"/>
          </a:xfrm>
        </p:grpSpPr>
        <p:pic>
          <p:nvPicPr>
            <p:cNvPr id="276" name="snake">
              <a:extLst>
                <a:ext uri="{FF2B5EF4-FFF2-40B4-BE49-F238E27FC236}">
                  <a16:creationId xmlns:a16="http://schemas.microsoft.com/office/drawing/2014/main" id="{33150BC3-9E63-4C21-B7B8-DD2AECC4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277" name="s">
              <a:extLst>
                <a:ext uri="{FF2B5EF4-FFF2-40B4-BE49-F238E27FC236}">
                  <a16:creationId xmlns:a16="http://schemas.microsoft.com/office/drawing/2014/main" id="{657981A7-9B0C-4D78-AB28-07B1B9F9CDDA}"/>
                </a:ext>
              </a:extLst>
            </p:cNvPr>
            <p:cNvSpPr txBox="1"/>
            <p:nvPr/>
          </p:nvSpPr>
          <p:spPr>
            <a:xfrm>
              <a:off x="3794206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278" name="y">
            <a:extLst>
              <a:ext uri="{FF2B5EF4-FFF2-40B4-BE49-F238E27FC236}">
                <a16:creationId xmlns:a16="http://schemas.microsoft.com/office/drawing/2014/main" id="{A8FCEC93-DAEB-48E8-9AB0-04B744F6926A}"/>
              </a:ext>
            </a:extLst>
          </p:cNvPr>
          <p:cNvGrpSpPr/>
          <p:nvPr/>
        </p:nvGrpSpPr>
        <p:grpSpPr>
          <a:xfrm>
            <a:off x="3812141" y="2058213"/>
            <a:ext cx="825048" cy="3026971"/>
            <a:chOff x="3748236" y="2270482"/>
            <a:chExt cx="825048" cy="3026971"/>
          </a:xfrm>
        </p:grpSpPr>
        <p:pic>
          <p:nvPicPr>
            <p:cNvPr id="279" name="snake">
              <a:extLst>
                <a:ext uri="{FF2B5EF4-FFF2-40B4-BE49-F238E27FC236}">
                  <a16:creationId xmlns:a16="http://schemas.microsoft.com/office/drawing/2014/main" id="{BDEA54A0-C0F2-4282-ABF5-07083969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64975" cy="1442795"/>
            </a:xfrm>
            <a:prstGeom prst="rect">
              <a:avLst/>
            </a:prstGeom>
          </p:spPr>
        </p:pic>
        <p:sp>
          <p:nvSpPr>
            <p:cNvPr id="280" name="s">
              <a:extLst>
                <a:ext uri="{FF2B5EF4-FFF2-40B4-BE49-F238E27FC236}">
                  <a16:creationId xmlns:a16="http://schemas.microsoft.com/office/drawing/2014/main" id="{5D298FF5-DE71-4F3D-AA7A-440C2ACE6343}"/>
                </a:ext>
              </a:extLst>
            </p:cNvPr>
            <p:cNvSpPr txBox="1"/>
            <p:nvPr/>
          </p:nvSpPr>
          <p:spPr>
            <a:xfrm>
              <a:off x="3761843" y="2270482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281" name="z">
            <a:extLst>
              <a:ext uri="{FF2B5EF4-FFF2-40B4-BE49-F238E27FC236}">
                <a16:creationId xmlns:a16="http://schemas.microsoft.com/office/drawing/2014/main" id="{A1FCA66A-541F-41E5-BEEE-247B5926F08B}"/>
              </a:ext>
            </a:extLst>
          </p:cNvPr>
          <p:cNvGrpSpPr/>
          <p:nvPr/>
        </p:nvGrpSpPr>
        <p:grpSpPr>
          <a:xfrm>
            <a:off x="3528521" y="2173097"/>
            <a:ext cx="1235711" cy="2952328"/>
            <a:chOff x="3547472" y="2270482"/>
            <a:chExt cx="1235711" cy="2952328"/>
          </a:xfrm>
        </p:grpSpPr>
        <p:pic>
          <p:nvPicPr>
            <p:cNvPr id="282" name="snake">
              <a:extLst>
                <a:ext uri="{FF2B5EF4-FFF2-40B4-BE49-F238E27FC236}">
                  <a16:creationId xmlns:a16="http://schemas.microsoft.com/office/drawing/2014/main" id="{8FA77280-AB15-4052-B7E2-DA91662C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283" name="s">
              <a:extLst>
                <a:ext uri="{FF2B5EF4-FFF2-40B4-BE49-F238E27FC236}">
                  <a16:creationId xmlns:a16="http://schemas.microsoft.com/office/drawing/2014/main" id="{692BFD21-A57B-4B17-9ACF-49B82CFCFC53}"/>
                </a:ext>
              </a:extLst>
            </p:cNvPr>
            <p:cNvSpPr txBox="1"/>
            <p:nvPr/>
          </p:nvSpPr>
          <p:spPr>
            <a:xfrm>
              <a:off x="3761843" y="2270482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284" name="ch"/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285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287" name="Or"/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288" name="k">
              <a:extLst>
                <a:ext uri="{FF2B5EF4-FFF2-40B4-BE49-F238E27FC236}">
                  <a16:creationId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290" name="ee"/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291" name="m">
              <a:extLst>
                <a:ext uri="{FF2B5EF4-FFF2-40B4-BE49-F238E27FC236}">
                  <a16:creationId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  <p:grpSp>
        <p:nvGrpSpPr>
          <p:cNvPr id="293" name="ay"/>
          <p:cNvGrpSpPr/>
          <p:nvPr/>
        </p:nvGrpSpPr>
        <p:grpSpPr>
          <a:xfrm>
            <a:off x="3262533" y="2406217"/>
            <a:ext cx="1754838" cy="2499453"/>
            <a:chOff x="-71962" y="2330081"/>
            <a:chExt cx="1754838" cy="2499453"/>
          </a:xfrm>
        </p:grpSpPr>
        <p:sp>
          <p:nvSpPr>
            <p:cNvPr id="294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30081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ay</a:t>
              </a:r>
              <a:endParaRPr lang="en-GB" altLang="en-US" sz="13800" b="1" dirty="0"/>
            </a:p>
          </p:txBody>
        </p:sp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62" y="3776631"/>
              <a:ext cx="1754838" cy="1052903"/>
            </a:xfrm>
            <a:prstGeom prst="rect">
              <a:avLst/>
            </a:prstGeom>
          </p:spPr>
        </p:pic>
      </p:grpSp>
      <p:grpSp>
        <p:nvGrpSpPr>
          <p:cNvPr id="296" name="th"/>
          <p:cNvGrpSpPr/>
          <p:nvPr/>
        </p:nvGrpSpPr>
        <p:grpSpPr>
          <a:xfrm>
            <a:off x="3423730" y="2558617"/>
            <a:ext cx="1530282" cy="2447853"/>
            <a:chOff x="40159" y="2330081"/>
            <a:chExt cx="1530282" cy="2447853"/>
          </a:xfrm>
        </p:grpSpPr>
        <p:sp>
          <p:nvSpPr>
            <p:cNvPr id="297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05" y="2330081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9" y="3725031"/>
              <a:ext cx="1530282" cy="1052903"/>
            </a:xfrm>
            <a:prstGeom prst="rect">
              <a:avLst/>
            </a:prstGeom>
          </p:spPr>
        </p:pic>
      </p:grpSp>
      <p:grpSp>
        <p:nvGrpSpPr>
          <p:cNvPr id="299" name="oo"/>
          <p:cNvGrpSpPr/>
          <p:nvPr/>
        </p:nvGrpSpPr>
        <p:grpSpPr>
          <a:xfrm>
            <a:off x="3358493" y="2480579"/>
            <a:ext cx="1383712" cy="2479047"/>
            <a:chOff x="47547" y="2350487"/>
            <a:chExt cx="1383712" cy="2479047"/>
          </a:xfrm>
        </p:grpSpPr>
        <p:sp>
          <p:nvSpPr>
            <p:cNvPr id="300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50487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3" y="3776631"/>
              <a:ext cx="954047" cy="10529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75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2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12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17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375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2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6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6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875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425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2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75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175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425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6250"/>
                            </p:stCondLst>
                            <p:childTnLst>
                              <p:par>
                                <p:cTn id="2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7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7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975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5250"/>
                            </p:stCondLst>
                            <p:childTnLst>
                              <p:par>
                                <p:cTn id="2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625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20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4000"/>
                            </p:stCondLst>
                            <p:childTnLst>
                              <p:par>
                                <p:cTn id="3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475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6750"/>
                            </p:stCondLst>
                            <p:childTnLst>
                              <p:par>
                                <p:cTn id="3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75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9500"/>
                            </p:stCondLst>
                            <p:childTnLst>
                              <p:par>
                                <p:cTn id="3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00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2000"/>
                            </p:stCondLst>
                            <p:childTnLst>
                              <p:par>
                                <p:cTn id="3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25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4500"/>
                            </p:stCondLst>
                            <p:childTnLst>
                              <p:par>
                                <p:cTn id="3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259632" y="66747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winkl" pitchFamily="50" charset="0"/>
              </a:rPr>
              <a:t>Today, we are learning to read and spell words that contain </a:t>
            </a:r>
            <a:r>
              <a:rPr lang="en-GB" sz="4800" b="1" dirty="0">
                <a:latin typeface="Twinkl" pitchFamily="50" charset="0"/>
              </a:rPr>
              <a:t>ay</a:t>
            </a:r>
            <a:r>
              <a:rPr lang="en-GB" sz="4800" dirty="0">
                <a:latin typeface="Twinkl" pitchFamily="50" charset="0"/>
              </a:rPr>
              <a:t>.</a:t>
            </a:r>
          </a:p>
        </p:txBody>
      </p:sp>
      <p:grpSp>
        <p:nvGrpSpPr>
          <p:cNvPr id="8" name="Kit's teachings">
            <a:extLst>
              <a:ext uri="{FF2B5EF4-FFF2-40B4-BE49-F238E27FC236}">
                <a16:creationId xmlns:a16="http://schemas.microsoft.com/office/drawing/2014/main" id="{1BAF0124-EB3B-4EAB-8AB3-ACC3BD06232D}"/>
              </a:ext>
            </a:extLst>
          </p:cNvPr>
          <p:cNvGrpSpPr/>
          <p:nvPr/>
        </p:nvGrpSpPr>
        <p:grpSpPr>
          <a:xfrm>
            <a:off x="683568" y="5177310"/>
            <a:ext cx="4464496" cy="1008112"/>
            <a:chOff x="683568" y="5157192"/>
            <a:chExt cx="4464496" cy="1008112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1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403648" y="3212976"/>
            <a:ext cx="4968552" cy="1880744"/>
          </a:xfrm>
          <a:prstGeom prst="wedgeRoundRectCallout">
            <a:avLst>
              <a:gd name="adj1" fmla="val -45578"/>
              <a:gd name="adj2" fmla="val 72074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Grapheme ‘ay’ makes the same sound as Level 3 grapheme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’. It is used when the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sound comes at the end of a word (except where you would have 3 vowels together or in a compound word, e.g. we write ‘crayon’ instead of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craion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’). </a:t>
            </a:r>
          </a:p>
        </p:txBody>
      </p:sp>
      <p:sp>
        <p:nvSpPr>
          <p:cNvPr id="12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6156176" y="3174553"/>
            <a:ext cx="284162" cy="28416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4574"/>
            <a:ext cx="2381425" cy="8079516"/>
          </a:xfrm>
          <a:prstGeom prst="rect">
            <a:avLst/>
          </a:prstGeom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584" y="836712"/>
            <a:ext cx="6262587" cy="864096"/>
          </a:xfrm>
          <a:prstGeom prst="wedgeRoundRectCallout">
            <a:avLst>
              <a:gd name="adj1" fmla="val 40898"/>
              <a:gd name="adj2" fmla="val 889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reading some of this week’s focus words that contain the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sound.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55426" y="2276872"/>
            <a:ext cx="386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 w="57150">
                  <a:noFill/>
                </a:ln>
                <a:latin typeface="Twinkl SemiBold" pitchFamily="2" charset="0"/>
              </a:rPr>
              <a:t>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55426" y="3200202"/>
            <a:ext cx="386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 w="57150">
                  <a:noFill/>
                </a:ln>
                <a:latin typeface="Twinkl SemiBold" pitchFamily="2" charset="0"/>
              </a:rPr>
              <a:t>tray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55425" y="4126948"/>
            <a:ext cx="386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 w="57150">
                  <a:noFill/>
                </a:ln>
                <a:latin typeface="Twinkl SemiBold" pitchFamily="2" charset="0"/>
              </a:rPr>
              <a:t>play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655424" y="5010132"/>
            <a:ext cx="386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 w="57150">
                  <a:noFill/>
                </a:ln>
                <a:latin typeface="Twinkl SemiBold" pitchFamily="2" charset="0"/>
              </a:rPr>
              <a:t>clay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0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584" y="836712"/>
            <a:ext cx="6262587" cy="864096"/>
          </a:xfrm>
          <a:prstGeom prst="wedgeRoundRectCallout">
            <a:avLst>
              <a:gd name="adj1" fmla="val 40898"/>
              <a:gd name="adj2" fmla="val 889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the words on a whiteboard or piece of paper?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-540568" y="2789954"/>
            <a:ext cx="386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115616" y="2784389"/>
            <a:ext cx="386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tray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797901" y="2780928"/>
            <a:ext cx="386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play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4392845" y="2756856"/>
            <a:ext cx="386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clay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56" y="1665734"/>
            <a:ext cx="2381425" cy="80795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07" y="4152541"/>
            <a:ext cx="1585956" cy="43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68" y="3805133"/>
            <a:ext cx="710395" cy="1887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5" y="4002499"/>
            <a:ext cx="1033544" cy="1032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60" y="3856431"/>
            <a:ext cx="1292745" cy="11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0" y="4173352"/>
            <a:ext cx="455749" cy="884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980213" cy="2832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72447"/>
            <a:ext cx="936104" cy="2880729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301208"/>
            <a:ext cx="7776863" cy="88444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had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used their magic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to bri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ay,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alien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to Earth. They had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promised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take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him for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school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9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76" y="2348880"/>
            <a:ext cx="1103474" cy="29117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3" name="Oval 1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437112"/>
            <a:ext cx="7776863" cy="174854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“Jump into my ru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ay,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” said Kit. “You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should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very quiet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.”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nodded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excitedly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jumped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in.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“Are you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ready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?”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called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Mum from 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nst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air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We’re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on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our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they said.</a:t>
            </a:r>
          </a:p>
        </p:txBody>
      </p:sp>
    </p:spTree>
    <p:extLst>
      <p:ext uri="{BB962C8B-B14F-4D97-AF65-F5344CB8AC3E}">
        <p14:creationId xmlns:p14="http://schemas.microsoft.com/office/powerpoint/2010/main" val="187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852936"/>
            <a:ext cx="1054038" cy="2781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42168"/>
            <a:ext cx="1080120" cy="3103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3" y="2852935"/>
            <a:ext cx="961269" cy="2781259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085184"/>
            <a:ext cx="7776863" cy="11004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arrived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at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school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“This is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where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pl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Sam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quietly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told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as they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walked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through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playground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The children’s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new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teacher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Mrs Tan, 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em </a:t>
            </a:r>
            <a:r>
              <a:rPr lang="en-GB" sz="2000" dirty="0">
                <a:solidFill>
                  <a:schemeClr val="tx2"/>
                </a:solidFill>
                <a:latin typeface="Twinkl" pitchFamily="50" charset="0"/>
              </a:rPr>
              <a:t>inside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03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Display Play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556792"/>
            <a:ext cx="6624736" cy="108012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showing Jay the display in the school hallway. Can you spot any objects that have the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sound in their name and read their labels?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081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09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1071</TotalTime>
  <Words>519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Twinkl</vt:lpstr>
      <vt:lpstr>Twinkl SemiBold</vt:lpstr>
      <vt:lpstr>Arial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Display Play</vt:lpstr>
      <vt:lpstr>PowerPoint Presentation</vt:lpstr>
      <vt:lpstr>Classroom Hunt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Sana Mehmood</cp:lastModifiedBy>
  <cp:revision>59</cp:revision>
  <dcterms:created xsi:type="dcterms:W3CDTF">2018-08-14T14:55:23Z</dcterms:created>
  <dcterms:modified xsi:type="dcterms:W3CDTF">2020-06-04T13:39:14Z</dcterms:modified>
</cp:coreProperties>
</file>