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  <p:sldMasterId id="2147483677" r:id="rId5"/>
    <p:sldMasterId id="2147483679" r:id="rId6"/>
    <p:sldMasterId id="2147483682" r:id="rId7"/>
  </p:sldMasterIdLst>
  <p:notesMasterIdLst>
    <p:notesMasterId r:id="rId23"/>
  </p:notesMasterIdLst>
  <p:sldIdLst>
    <p:sldId id="315" r:id="rId8"/>
    <p:sldId id="320" r:id="rId9"/>
    <p:sldId id="317" r:id="rId10"/>
    <p:sldId id="319" r:id="rId11"/>
    <p:sldId id="318" r:id="rId12"/>
    <p:sldId id="314" r:id="rId13"/>
    <p:sldId id="323" r:id="rId14"/>
    <p:sldId id="311" r:id="rId15"/>
    <p:sldId id="312" r:id="rId16"/>
    <p:sldId id="321" r:id="rId17"/>
    <p:sldId id="322" r:id="rId18"/>
    <p:sldId id="324" r:id="rId19"/>
    <p:sldId id="325" r:id="rId20"/>
    <p:sldId id="313" r:id="rId21"/>
    <p:sldId id="31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89" d="100"/>
          <a:sy n="89" d="100"/>
        </p:scale>
        <p:origin x="1354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0C6B7712-CF6B-4284-9C76-92EEED476550}"/>
    <pc:docChg chg="modSld">
      <pc:chgData name="James Clegg" userId="c6df1435-7a36-4b38-be4d-16e68e91152f" providerId="ADAL" clId="{0C6B7712-CF6B-4284-9C76-92EEED476550}" dt="2020-12-02T09:22:29.986" v="3"/>
      <pc:docMkLst>
        <pc:docMk/>
      </pc:docMkLst>
      <pc:sldChg chg="modTransition">
        <pc:chgData name="James Clegg" userId="c6df1435-7a36-4b38-be4d-16e68e91152f" providerId="ADAL" clId="{0C6B7712-CF6B-4284-9C76-92EEED476550}" dt="2020-12-02T09:22:25.369" v="1"/>
        <pc:sldMkLst>
          <pc:docMk/>
          <pc:sldMk cId="3463639803" sldId="296"/>
        </pc:sldMkLst>
      </pc:sldChg>
      <pc:sldChg chg="modTransition">
        <pc:chgData name="James Clegg" userId="c6df1435-7a36-4b38-be4d-16e68e91152f" providerId="ADAL" clId="{0C6B7712-CF6B-4284-9C76-92EEED476550}" dt="2020-12-02T09:22:27.530" v="2"/>
        <pc:sldMkLst>
          <pc:docMk/>
          <pc:sldMk cId="861935487" sldId="297"/>
        </pc:sldMkLst>
      </pc:sldChg>
      <pc:sldChg chg="modTransition">
        <pc:chgData name="James Clegg" userId="c6df1435-7a36-4b38-be4d-16e68e91152f" providerId="ADAL" clId="{0C6B7712-CF6B-4284-9C76-92EEED476550}" dt="2020-12-02T09:22:29.986" v="3"/>
        <pc:sldMkLst>
          <pc:docMk/>
          <pc:sldMk cId="895466786" sldId="299"/>
        </pc:sldMkLst>
      </pc:sldChg>
    </pc:docChg>
  </pc:docChgLst>
  <pc:docChgLst>
    <pc:chgData name="James Clegg" userId="c6df1435-7a36-4b38-be4d-16e68e91152f" providerId="ADAL" clId="{16272C87-BA81-4924-8B0C-A10A8245C65F}"/>
    <pc:docChg chg="custSel modSld">
      <pc:chgData name="James Clegg" userId="c6df1435-7a36-4b38-be4d-16e68e91152f" providerId="ADAL" clId="{16272C87-BA81-4924-8B0C-A10A8245C65F}" dt="2020-12-02T09:23:36.162" v="12"/>
      <pc:docMkLst>
        <pc:docMk/>
      </pc:docMkLst>
      <pc:sldChg chg="modTransition">
        <pc:chgData name="James Clegg" userId="c6df1435-7a36-4b38-be4d-16e68e91152f" providerId="ADAL" clId="{16272C87-BA81-4924-8B0C-A10A8245C65F}" dt="2020-12-02T09:23:36.162" v="12"/>
        <pc:sldMkLst>
          <pc:docMk/>
          <pc:sldMk cId="3463639803" sldId="296"/>
        </pc:sldMkLst>
      </pc:sldChg>
      <pc:sldChg chg="modTransition">
        <pc:chgData name="James Clegg" userId="c6df1435-7a36-4b38-be4d-16e68e91152f" providerId="ADAL" clId="{16272C87-BA81-4924-8B0C-A10A8245C65F}" dt="2020-12-02T09:23:36.162" v="12"/>
        <pc:sldMkLst>
          <pc:docMk/>
          <pc:sldMk cId="861935487" sldId="297"/>
        </pc:sldMkLst>
      </pc:sldChg>
      <pc:sldChg chg="modTransition">
        <pc:chgData name="James Clegg" userId="c6df1435-7a36-4b38-be4d-16e68e91152f" providerId="ADAL" clId="{16272C87-BA81-4924-8B0C-A10A8245C65F}" dt="2020-12-02T09:23:36.162" v="12"/>
        <pc:sldMkLst>
          <pc:docMk/>
          <pc:sldMk cId="895466786" sldId="299"/>
        </pc:sldMkLst>
      </pc:sldChg>
      <pc:sldChg chg="delSp modTransition delAnim">
        <pc:chgData name="James Clegg" userId="c6df1435-7a36-4b38-be4d-16e68e91152f" providerId="ADAL" clId="{16272C87-BA81-4924-8B0C-A10A8245C65F}" dt="2020-12-02T09:23:36.162" v="12"/>
        <pc:sldMkLst>
          <pc:docMk/>
          <pc:sldMk cId="3939627984" sldId="300"/>
        </pc:sldMkLst>
        <pc:picChg chg="del">
          <ac:chgData name="James Clegg" userId="c6df1435-7a36-4b38-be4d-16e68e91152f" providerId="ADAL" clId="{16272C87-BA81-4924-8B0C-A10A8245C65F}" dt="2020-12-02T09:23:02.517" v="2" actId="478"/>
          <ac:picMkLst>
            <pc:docMk/>
            <pc:sldMk cId="3939627984" sldId="300"/>
            <ac:picMk id="48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6272C87-BA81-4924-8B0C-A10A8245C65F}" dt="2020-12-02T09:23:36.162" v="12"/>
        <pc:sldMkLst>
          <pc:docMk/>
          <pc:sldMk cId="3782242679" sldId="301"/>
        </pc:sldMkLst>
        <pc:picChg chg="del">
          <ac:chgData name="James Clegg" userId="c6df1435-7a36-4b38-be4d-16e68e91152f" providerId="ADAL" clId="{16272C87-BA81-4924-8B0C-A10A8245C65F}" dt="2020-12-02T09:23:13.596" v="6" actId="478"/>
          <ac:picMkLst>
            <pc:docMk/>
            <pc:sldMk cId="3782242679" sldId="301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6272C87-BA81-4924-8B0C-A10A8245C65F}" dt="2020-12-02T09:23:36.162" v="12"/>
        <pc:sldMkLst>
          <pc:docMk/>
          <pc:sldMk cId="3195527484" sldId="304"/>
        </pc:sldMkLst>
        <pc:picChg chg="del">
          <ac:chgData name="James Clegg" userId="c6df1435-7a36-4b38-be4d-16e68e91152f" providerId="ADAL" clId="{16272C87-BA81-4924-8B0C-A10A8245C65F}" dt="2020-12-02T09:23:10.512" v="5" actId="478"/>
          <ac:picMkLst>
            <pc:docMk/>
            <pc:sldMk cId="3195527484" sldId="304"/>
            <ac:picMk id="8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6272C87-BA81-4924-8B0C-A10A8245C65F}" dt="2020-12-02T09:23:36.162" v="12"/>
        <pc:sldMkLst>
          <pc:docMk/>
          <pc:sldMk cId="1617370319" sldId="306"/>
        </pc:sldMkLst>
        <pc:picChg chg="del">
          <ac:chgData name="James Clegg" userId="c6df1435-7a36-4b38-be4d-16e68e91152f" providerId="ADAL" clId="{16272C87-BA81-4924-8B0C-A10A8245C65F}" dt="2020-12-02T09:22:57.258" v="0" actId="478"/>
          <ac:picMkLst>
            <pc:docMk/>
            <pc:sldMk cId="1617370319" sldId="306"/>
            <ac:picMk id="8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6272C87-BA81-4924-8B0C-A10A8245C65F}" dt="2020-12-02T09:23:36.162" v="12"/>
        <pc:sldMkLst>
          <pc:docMk/>
          <pc:sldMk cId="509762644" sldId="307"/>
        </pc:sldMkLst>
        <pc:picChg chg="del">
          <ac:chgData name="James Clegg" userId="c6df1435-7a36-4b38-be4d-16e68e91152f" providerId="ADAL" clId="{16272C87-BA81-4924-8B0C-A10A8245C65F}" dt="2020-12-02T09:22:59.424" v="1" actId="478"/>
          <ac:picMkLst>
            <pc:docMk/>
            <pc:sldMk cId="509762644" sldId="307"/>
            <ac:picMk id="9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6272C87-BA81-4924-8B0C-A10A8245C65F}" dt="2020-12-02T09:23:36.162" v="12"/>
        <pc:sldMkLst>
          <pc:docMk/>
          <pc:sldMk cId="178695817" sldId="308"/>
        </pc:sldMkLst>
        <pc:picChg chg="del">
          <ac:chgData name="James Clegg" userId="c6df1435-7a36-4b38-be4d-16e68e91152f" providerId="ADAL" clId="{16272C87-BA81-4924-8B0C-A10A8245C65F}" dt="2020-12-02T09:23:05.459" v="3" actId="478"/>
          <ac:picMkLst>
            <pc:docMk/>
            <pc:sldMk cId="178695817" sldId="308"/>
            <ac:picMk id="20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6272C87-BA81-4924-8B0C-A10A8245C65F}" dt="2020-12-02T09:23:36.162" v="12"/>
        <pc:sldMkLst>
          <pc:docMk/>
          <pc:sldMk cId="3498440898" sldId="309"/>
        </pc:sldMkLst>
        <pc:picChg chg="del">
          <ac:chgData name="James Clegg" userId="c6df1435-7a36-4b38-be4d-16e68e91152f" providerId="ADAL" clId="{16272C87-BA81-4924-8B0C-A10A8245C65F}" dt="2020-12-02T09:23:08.264" v="4" actId="478"/>
          <ac:picMkLst>
            <pc:docMk/>
            <pc:sldMk cId="3498440898" sldId="309"/>
            <ac:picMk id="21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6272C87-BA81-4924-8B0C-A10A8245C65F}" dt="2020-12-02T09:23:36.162" v="12"/>
        <pc:sldMkLst>
          <pc:docMk/>
          <pc:sldMk cId="64289206" sldId="310"/>
        </pc:sldMkLst>
        <pc:picChg chg="del">
          <ac:chgData name="James Clegg" userId="c6df1435-7a36-4b38-be4d-16e68e91152f" providerId="ADAL" clId="{16272C87-BA81-4924-8B0C-A10A8245C65F}" dt="2020-12-02T09:23:16.654" v="7" actId="478"/>
          <ac:picMkLst>
            <pc:docMk/>
            <pc:sldMk cId="64289206" sldId="310"/>
            <ac:picMk id="1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6272C87-BA81-4924-8B0C-A10A8245C65F}" dt="2020-12-02T09:23:36.162" v="12"/>
        <pc:sldMkLst>
          <pc:docMk/>
          <pc:sldMk cId="810874837" sldId="311"/>
        </pc:sldMkLst>
        <pc:picChg chg="del">
          <ac:chgData name="James Clegg" userId="c6df1435-7a36-4b38-be4d-16e68e91152f" providerId="ADAL" clId="{16272C87-BA81-4924-8B0C-A10A8245C65F}" dt="2020-12-02T09:23:20.147" v="8" actId="478"/>
          <ac:picMkLst>
            <pc:docMk/>
            <pc:sldMk cId="810874837" sldId="311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6272C87-BA81-4924-8B0C-A10A8245C65F}" dt="2020-12-02T09:23:36.162" v="12"/>
        <pc:sldMkLst>
          <pc:docMk/>
          <pc:sldMk cId="4231088321" sldId="312"/>
        </pc:sldMkLst>
        <pc:picChg chg="del">
          <ac:chgData name="James Clegg" userId="c6df1435-7a36-4b38-be4d-16e68e91152f" providerId="ADAL" clId="{16272C87-BA81-4924-8B0C-A10A8245C65F}" dt="2020-12-02T09:23:23.755" v="9" actId="478"/>
          <ac:picMkLst>
            <pc:docMk/>
            <pc:sldMk cId="4231088321" sldId="312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6272C87-BA81-4924-8B0C-A10A8245C65F}" dt="2020-12-02T09:23:36.162" v="12"/>
        <pc:sldMkLst>
          <pc:docMk/>
          <pc:sldMk cId="646693770" sldId="313"/>
        </pc:sldMkLst>
        <pc:picChg chg="del">
          <ac:chgData name="James Clegg" userId="c6df1435-7a36-4b38-be4d-16e68e91152f" providerId="ADAL" clId="{16272C87-BA81-4924-8B0C-A10A8245C65F}" dt="2020-12-02T09:23:29.169" v="11" actId="478"/>
          <ac:picMkLst>
            <pc:docMk/>
            <pc:sldMk cId="646693770" sldId="313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6272C87-BA81-4924-8B0C-A10A8245C65F}" dt="2020-12-02T09:23:36.162" v="12"/>
        <pc:sldMkLst>
          <pc:docMk/>
          <pc:sldMk cId="3138001715" sldId="314"/>
        </pc:sldMkLst>
        <pc:picChg chg="del">
          <ac:chgData name="James Clegg" userId="c6df1435-7a36-4b38-be4d-16e68e91152f" providerId="ADAL" clId="{16272C87-BA81-4924-8B0C-A10A8245C65F}" dt="2020-12-02T09:23:26.645" v="10" actId="478"/>
          <ac:picMkLst>
            <pc:docMk/>
            <pc:sldMk cId="3138001715" sldId="314"/>
            <ac:picMk id="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28/01/2021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46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520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28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13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5.emf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7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10" Type="http://schemas.openxmlformats.org/officeDocument/2006/relationships/image" Target="../media/image43.png"/><Relationship Id="rId4" Type="http://schemas.openxmlformats.org/officeDocument/2006/relationships/image" Target="../media/image18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6.emf"/><Relationship Id="rId5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068" y="1518249"/>
            <a:ext cx="84711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latin typeface="Comic Sans MS" panose="030F0702030302020204" pitchFamily="66" charset="0"/>
              </a:rPr>
              <a:t>2</a:t>
            </a:r>
            <a:r>
              <a:rPr lang="en-GB" sz="3600" u="sng" dirty="0" smtClean="0">
                <a:latin typeface="Comic Sans MS" panose="030F0702030302020204" pitchFamily="66" charset="0"/>
              </a:rPr>
              <a:t>.02.21</a:t>
            </a:r>
          </a:p>
          <a:p>
            <a:endParaRPr lang="en-GB" sz="3600" u="sng" dirty="0">
              <a:latin typeface="Comic Sans MS" panose="030F0702030302020204" pitchFamily="66" charset="0"/>
            </a:endParaRPr>
          </a:p>
          <a:p>
            <a:r>
              <a:rPr lang="en-GB" sz="3600" u="sng" dirty="0" smtClean="0">
                <a:latin typeface="Comic Sans MS" panose="030F0702030302020204" pitchFamily="66" charset="0"/>
              </a:rPr>
              <a:t>Maths </a:t>
            </a:r>
          </a:p>
          <a:p>
            <a:endParaRPr lang="en-GB" sz="3600" u="sng" dirty="0">
              <a:latin typeface="Comic Sans MS" panose="030F0702030302020204" pitchFamily="66" charset="0"/>
            </a:endParaRPr>
          </a:p>
          <a:p>
            <a:r>
              <a:rPr lang="en-GB" sz="3600" u="sng" dirty="0" smtClean="0">
                <a:latin typeface="Comic Sans MS" panose="030F0702030302020204" pitchFamily="66" charset="0"/>
              </a:rPr>
              <a:t>WALT understand related calculations</a:t>
            </a:r>
            <a:endParaRPr lang="en-GB" sz="36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163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DF20FCD-9EEA-4F49-A0C6-89AA6D82349F}"/>
              </a:ext>
            </a:extLst>
          </p:cNvPr>
          <p:cNvSpPr/>
          <p:nvPr/>
        </p:nvSpPr>
        <p:spPr>
          <a:xfrm>
            <a:off x="2627415" y="2019299"/>
            <a:ext cx="3889171" cy="1552575"/>
          </a:xfrm>
          <a:prstGeom prst="roundRect">
            <a:avLst/>
          </a:prstGeom>
          <a:solidFill>
            <a:srgbClr val="F1CFED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If 4 x 80 = 320, then 320 divided by 80 = 40.</a:t>
            </a:r>
          </a:p>
        </p:txBody>
      </p:sp>
    </p:spTree>
    <p:extLst>
      <p:ext uri="{BB962C8B-B14F-4D97-AF65-F5344CB8AC3E}">
        <p14:creationId xmlns:p14="http://schemas.microsoft.com/office/powerpoint/2010/main" val="4221578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False. 320 divided by 80 = 4.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DF20FCD-9EEA-4F49-A0C6-89AA6D82349F}"/>
              </a:ext>
            </a:extLst>
          </p:cNvPr>
          <p:cNvSpPr/>
          <p:nvPr/>
        </p:nvSpPr>
        <p:spPr>
          <a:xfrm>
            <a:off x="2627415" y="2019299"/>
            <a:ext cx="3889171" cy="1552575"/>
          </a:xfrm>
          <a:prstGeom prst="roundRect">
            <a:avLst/>
          </a:prstGeom>
          <a:solidFill>
            <a:srgbClr val="F1CFED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If 4 x 80 = 320, then 320 divided by 80 = 40.</a:t>
            </a:r>
          </a:p>
        </p:txBody>
      </p:sp>
    </p:spTree>
    <p:extLst>
      <p:ext uri="{BB962C8B-B14F-4D97-AF65-F5344CB8AC3E}">
        <p14:creationId xmlns:p14="http://schemas.microsoft.com/office/powerpoint/2010/main" val="1906129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Erica has written some number sentences about a fact family, but she’s made a mistake.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and explain her mistake.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C398FD1-9E0A-455D-963C-359B6C424CD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44669" y="1794742"/>
          <a:ext cx="4854662" cy="2622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7331">
                  <a:extLst>
                    <a:ext uri="{9D8B030D-6E8A-4147-A177-3AD203B41FA5}">
                      <a16:colId xmlns:a16="http://schemas.microsoft.com/office/drawing/2014/main" val="987240203"/>
                    </a:ext>
                  </a:extLst>
                </a:gridCol>
                <a:gridCol w="2427331">
                  <a:extLst>
                    <a:ext uri="{9D8B030D-6E8A-4147-A177-3AD203B41FA5}">
                      <a16:colId xmlns:a16="http://schemas.microsoft.com/office/drawing/2014/main" val="2022263724"/>
                    </a:ext>
                  </a:extLst>
                </a:gridCol>
              </a:tblGrid>
              <a:tr h="6556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 x 8 = 16</a:t>
                      </a:r>
                    </a:p>
                  </a:txBody>
                  <a:tcPr marL="163686" marR="163686" marT="81842" marB="81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20 x 8 = 160</a:t>
                      </a:r>
                    </a:p>
                  </a:txBody>
                  <a:tcPr marL="163686" marR="163686" marT="81842" marB="81842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79320"/>
                  </a:ext>
                </a:extLst>
              </a:tr>
              <a:tr h="6556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 x 2 = 16</a:t>
                      </a:r>
                    </a:p>
                  </a:txBody>
                  <a:tcPr marL="163686" marR="163686" marT="81842" marB="81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80 x 2 = 16</a:t>
                      </a:r>
                    </a:p>
                  </a:txBody>
                  <a:tcPr marL="163686" marR="163686" marT="81842" marB="81842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072564"/>
                  </a:ext>
                </a:extLst>
              </a:tr>
              <a:tr h="6556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16 ÷ 8 = 2</a:t>
                      </a:r>
                    </a:p>
                  </a:txBody>
                  <a:tcPr marL="163686" marR="163686" marT="81842" marB="81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160 ÷ 80 = 2</a:t>
                      </a:r>
                    </a:p>
                  </a:txBody>
                  <a:tcPr marL="163686" marR="163686" marT="81842" marB="81842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394874"/>
                  </a:ext>
                </a:extLst>
              </a:tr>
              <a:tr h="6556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16 ÷ 2 = 8</a:t>
                      </a:r>
                    </a:p>
                  </a:txBody>
                  <a:tcPr marL="163686" marR="163686" marT="81842" marB="81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160 ÷ 2 = 80</a:t>
                      </a:r>
                    </a:p>
                  </a:txBody>
                  <a:tcPr marL="163686" marR="163686" marT="81842" marB="81842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834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931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Erica has written some number sentences about a fact family, but she’s made a mistake.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and explain her mistake.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Erica has made a mistake because…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205E80E-7583-46EF-8B97-03599F9667E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44669" y="1794742"/>
          <a:ext cx="4854662" cy="2622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7331">
                  <a:extLst>
                    <a:ext uri="{9D8B030D-6E8A-4147-A177-3AD203B41FA5}">
                      <a16:colId xmlns:a16="http://schemas.microsoft.com/office/drawing/2014/main" val="987240203"/>
                    </a:ext>
                  </a:extLst>
                </a:gridCol>
                <a:gridCol w="2427331">
                  <a:extLst>
                    <a:ext uri="{9D8B030D-6E8A-4147-A177-3AD203B41FA5}">
                      <a16:colId xmlns:a16="http://schemas.microsoft.com/office/drawing/2014/main" val="2022263724"/>
                    </a:ext>
                  </a:extLst>
                </a:gridCol>
              </a:tblGrid>
              <a:tr h="6556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 x 8 = 16</a:t>
                      </a:r>
                    </a:p>
                  </a:txBody>
                  <a:tcPr marL="163686" marR="163686" marT="81842" marB="81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20 x 8 = 160</a:t>
                      </a:r>
                    </a:p>
                  </a:txBody>
                  <a:tcPr marL="163686" marR="163686" marT="81842" marB="81842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79320"/>
                  </a:ext>
                </a:extLst>
              </a:tr>
              <a:tr h="6556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 x 2 = 16</a:t>
                      </a:r>
                    </a:p>
                  </a:txBody>
                  <a:tcPr marL="163686" marR="163686" marT="81842" marB="81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80 x 2 = 16</a:t>
                      </a:r>
                    </a:p>
                  </a:txBody>
                  <a:tcPr marL="163686" marR="163686" marT="81842" marB="81842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072564"/>
                  </a:ext>
                </a:extLst>
              </a:tr>
              <a:tr h="6556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16 ÷ 8 = 2</a:t>
                      </a:r>
                    </a:p>
                  </a:txBody>
                  <a:tcPr marL="163686" marR="163686" marT="81842" marB="81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160 ÷ 80 = 2</a:t>
                      </a:r>
                    </a:p>
                  </a:txBody>
                  <a:tcPr marL="163686" marR="163686" marT="81842" marB="81842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394874"/>
                  </a:ext>
                </a:extLst>
              </a:tr>
              <a:tr h="6556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16 ÷ 2 = 8</a:t>
                      </a:r>
                    </a:p>
                  </a:txBody>
                  <a:tcPr marL="163686" marR="163686" marT="81842" marB="81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160 ÷ 2 = 80</a:t>
                      </a:r>
                    </a:p>
                  </a:txBody>
                  <a:tcPr marL="163686" marR="163686" marT="81842" marB="81842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834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743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</a:t>
            </a:r>
            <a:r>
              <a:rPr lang="en-GB" dirty="0" smtClean="0">
                <a:cs typeface="Calibri" panose="020F0502020204030204" pitchFamily="34" charset="0"/>
              </a:rPr>
              <a:t>the questions on the next slide</a:t>
            </a:r>
            <a:endParaRPr lang="en-GB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69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60" y="0"/>
            <a:ext cx="3491409" cy="6654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0"/>
            <a:ext cx="4643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</a:t>
            </a: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the multiplications:</a:t>
            </a:r>
          </a:p>
          <a:p>
            <a:pPr lvl="0" algn="ctr"/>
            <a:endParaRPr lang="en-GB" sz="20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C7F8C22-D436-4242-A325-593F6AD3183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63916" y="1598919"/>
          <a:ext cx="4360168" cy="39481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2084">
                  <a:extLst>
                    <a:ext uri="{9D8B030D-6E8A-4147-A177-3AD203B41FA5}">
                      <a16:colId xmlns:a16="http://schemas.microsoft.com/office/drawing/2014/main" val="97283567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315902392"/>
                    </a:ext>
                  </a:extLst>
                </a:gridCol>
                <a:gridCol w="1532084">
                  <a:extLst>
                    <a:ext uri="{9D8B030D-6E8A-4147-A177-3AD203B41FA5}">
                      <a16:colId xmlns:a16="http://schemas.microsoft.com/office/drawing/2014/main" val="336312866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921184603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 x 4 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20 x 4 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284751"/>
                  </a:ext>
                </a:extLst>
              </a:tr>
              <a:tr h="452054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099944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3 x 5 =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5 x 30 =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252061"/>
                  </a:ext>
                </a:extLst>
              </a:tr>
              <a:tr h="452054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4123379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4 x 4 =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40 x 4 =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338825"/>
                  </a:ext>
                </a:extLst>
              </a:tr>
              <a:tr h="452054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5305669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8 x 3 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3 x 80 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427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49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1929468"/>
            <a:ext cx="3757627" cy="1417739"/>
          </a:xfrm>
          <a:prstGeom prst="rect">
            <a:avLst/>
          </a:prstGeom>
          <a:solidFill>
            <a:schemeClr val="bg1"/>
          </a:solidFill>
          <a:ln w="19050">
            <a:solidFill>
              <a:srgbClr val="F086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2737754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7429" y="670981"/>
            <a:ext cx="2290325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Related Calculations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737754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5650" y="1365075"/>
            <a:ext cx="7632700" cy="495108"/>
          </a:xfrm>
          <a:prstGeom prst="rect">
            <a:avLst/>
          </a:prstGeom>
          <a:solidFill>
            <a:srgbClr val="F0864A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/>
              <a:t>Complete the calculation for each set of place value counters.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912031" y="2067194"/>
            <a:ext cx="1329899" cy="658753"/>
            <a:chOff x="947956" y="2216933"/>
            <a:chExt cx="1329899" cy="658753"/>
          </a:xfrm>
        </p:grpSpPr>
        <p:sp>
          <p:nvSpPr>
            <p:cNvPr id="4" name="Oval 3"/>
            <p:cNvSpPr/>
            <p:nvPr/>
          </p:nvSpPr>
          <p:spPr>
            <a:xfrm>
              <a:off x="947956" y="2216933"/>
              <a:ext cx="302003" cy="302003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290588" y="2216933"/>
              <a:ext cx="302003" cy="302003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633220" y="2216933"/>
              <a:ext cx="302003" cy="302003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975852" y="2216933"/>
              <a:ext cx="302003" cy="302003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947956" y="2573683"/>
              <a:ext cx="302003" cy="302003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290588" y="2573683"/>
              <a:ext cx="302003" cy="302003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1633220" y="2573683"/>
              <a:ext cx="302003" cy="302003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1975852" y="2573683"/>
              <a:ext cx="302003" cy="302003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1948845" y="2851911"/>
            <a:ext cx="113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87BD31"/>
                </a:solidFill>
              </a:rPr>
              <a:t>4</a:t>
            </a:r>
            <a:r>
              <a:rPr lang="en-GB" dirty="0"/>
              <a:t> × </a:t>
            </a:r>
            <a:r>
              <a:rPr lang="en-GB" dirty="0">
                <a:solidFill>
                  <a:srgbClr val="87BD31"/>
                </a:solidFill>
              </a:rPr>
              <a:t>2</a:t>
            </a:r>
            <a:r>
              <a:rPr lang="en-GB" dirty="0"/>
              <a:t> = </a:t>
            </a:r>
            <a:r>
              <a:rPr lang="en-GB" dirty="0">
                <a:solidFill>
                  <a:srgbClr val="87BD31"/>
                </a:solidFill>
              </a:rPr>
              <a:t>8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90790" y="2835133"/>
            <a:ext cx="22258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2402770" y="2835133"/>
            <a:ext cx="22258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2814750" y="2835133"/>
            <a:ext cx="22258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746543" y="3482908"/>
            <a:ext cx="3757627" cy="2414553"/>
          </a:xfrm>
          <a:prstGeom prst="rect">
            <a:avLst/>
          </a:prstGeom>
          <a:solidFill>
            <a:schemeClr val="bg1"/>
          </a:solidFill>
          <a:ln w="19050">
            <a:solidFill>
              <a:srgbClr val="F086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1886544" y="4676080"/>
            <a:ext cx="1418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87BD31"/>
                </a:solidFill>
              </a:rPr>
              <a:t>40</a:t>
            </a:r>
            <a:r>
              <a:rPr lang="en-GB" dirty="0"/>
              <a:t> × </a:t>
            </a:r>
            <a:r>
              <a:rPr lang="en-GB" dirty="0">
                <a:solidFill>
                  <a:srgbClr val="87BD31"/>
                </a:solidFill>
              </a:rPr>
              <a:t>2</a:t>
            </a:r>
            <a:r>
              <a:rPr lang="en-GB" dirty="0"/>
              <a:t> = </a:t>
            </a:r>
            <a:r>
              <a:rPr lang="en-GB" dirty="0">
                <a:solidFill>
                  <a:srgbClr val="87BD31"/>
                </a:solidFill>
              </a:rPr>
              <a:t>80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974013" y="4659302"/>
            <a:ext cx="3064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2478272" y="4659302"/>
            <a:ext cx="22258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2907579" y="4659302"/>
            <a:ext cx="3091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1886544" y="5452702"/>
            <a:ext cx="1418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87BD31"/>
                </a:solidFill>
              </a:rPr>
              <a:t>4</a:t>
            </a:r>
            <a:r>
              <a:rPr lang="en-GB" dirty="0"/>
              <a:t> × </a:t>
            </a:r>
            <a:r>
              <a:rPr lang="en-GB" dirty="0">
                <a:solidFill>
                  <a:srgbClr val="87BD31"/>
                </a:solidFill>
              </a:rPr>
              <a:t>20</a:t>
            </a:r>
            <a:r>
              <a:rPr lang="en-GB" dirty="0"/>
              <a:t> = </a:t>
            </a:r>
            <a:r>
              <a:rPr lang="en-GB" dirty="0">
                <a:solidFill>
                  <a:srgbClr val="87BD31"/>
                </a:solidFill>
              </a:rPr>
              <a:t>80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397902" y="5017810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or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776256" y="3658804"/>
            <a:ext cx="1559505" cy="748218"/>
            <a:chOff x="5476126" y="2219460"/>
            <a:chExt cx="1559505" cy="748218"/>
          </a:xfrm>
        </p:grpSpPr>
        <p:sp>
          <p:nvSpPr>
            <p:cNvPr id="20" name="Oval 19"/>
            <p:cNvSpPr/>
            <p:nvPr/>
          </p:nvSpPr>
          <p:spPr>
            <a:xfrm>
              <a:off x="5476126" y="2219460"/>
              <a:ext cx="354223" cy="35422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5476126" y="2613455"/>
              <a:ext cx="354223" cy="35422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5863905" y="2219460"/>
              <a:ext cx="354223" cy="35422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5863905" y="2613455"/>
              <a:ext cx="354223" cy="35422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6276851" y="2219460"/>
              <a:ext cx="354223" cy="35422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6276851" y="2613455"/>
              <a:ext cx="354223" cy="35422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6681408" y="2219460"/>
              <a:ext cx="354223" cy="35422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6681408" y="2613455"/>
              <a:ext cx="354223" cy="35422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</p:grpSp>
      <p:sp>
        <p:nvSpPr>
          <p:cNvPr id="45" name="Rectangle 44"/>
          <p:cNvSpPr/>
          <p:nvPr/>
        </p:nvSpPr>
        <p:spPr>
          <a:xfrm>
            <a:off x="4655856" y="1951274"/>
            <a:ext cx="3757627" cy="1417739"/>
          </a:xfrm>
          <a:prstGeom prst="rect">
            <a:avLst/>
          </a:prstGeom>
          <a:solidFill>
            <a:schemeClr val="bg1"/>
          </a:solidFill>
          <a:ln w="19050">
            <a:solidFill>
              <a:srgbClr val="F086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4646749" y="3504714"/>
            <a:ext cx="3757627" cy="2414553"/>
          </a:xfrm>
          <a:prstGeom prst="rect">
            <a:avLst/>
          </a:prstGeom>
          <a:solidFill>
            <a:schemeClr val="bg1"/>
          </a:solidFill>
          <a:ln w="19050">
            <a:solidFill>
              <a:srgbClr val="F086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/>
          <p:cNvGrpSpPr/>
          <p:nvPr/>
        </p:nvGrpSpPr>
        <p:grpSpPr>
          <a:xfrm>
            <a:off x="4964009" y="2125787"/>
            <a:ext cx="1678991" cy="1013840"/>
            <a:chOff x="4841187" y="2067194"/>
            <a:chExt cx="1678991" cy="1013840"/>
          </a:xfrm>
        </p:grpSpPr>
        <p:sp>
          <p:nvSpPr>
            <p:cNvPr id="48" name="Oval 47"/>
            <p:cNvSpPr/>
            <p:nvPr/>
          </p:nvSpPr>
          <p:spPr>
            <a:xfrm>
              <a:off x="4841187" y="2067194"/>
              <a:ext cx="302003" cy="302003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5183819" y="2067194"/>
              <a:ext cx="302003" cy="302003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5526451" y="2067194"/>
              <a:ext cx="302003" cy="302003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5869083" y="2067194"/>
              <a:ext cx="302003" cy="302003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4841187" y="2423944"/>
              <a:ext cx="302003" cy="302003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5183819" y="2423944"/>
              <a:ext cx="302003" cy="302003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5526451" y="2423944"/>
              <a:ext cx="302003" cy="302003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55" name="Oval 54"/>
            <p:cNvSpPr/>
            <p:nvPr/>
          </p:nvSpPr>
          <p:spPr>
            <a:xfrm>
              <a:off x="5869083" y="2423944"/>
              <a:ext cx="302003" cy="302003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56" name="Oval 55"/>
            <p:cNvSpPr/>
            <p:nvPr/>
          </p:nvSpPr>
          <p:spPr>
            <a:xfrm>
              <a:off x="6218175" y="2067194"/>
              <a:ext cx="302003" cy="302003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6218175" y="2423944"/>
              <a:ext cx="302003" cy="302003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58" name="Oval 57"/>
            <p:cNvSpPr/>
            <p:nvPr/>
          </p:nvSpPr>
          <p:spPr>
            <a:xfrm>
              <a:off x="4841187" y="2779031"/>
              <a:ext cx="302003" cy="302003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5183819" y="2779031"/>
              <a:ext cx="302003" cy="302003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5526451" y="2779031"/>
              <a:ext cx="302003" cy="302003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61" name="Oval 60"/>
            <p:cNvSpPr/>
            <p:nvPr/>
          </p:nvSpPr>
          <p:spPr>
            <a:xfrm>
              <a:off x="5869083" y="2779031"/>
              <a:ext cx="302003" cy="302003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62" name="Oval 61"/>
            <p:cNvSpPr/>
            <p:nvPr/>
          </p:nvSpPr>
          <p:spPr>
            <a:xfrm>
              <a:off x="6218175" y="2779031"/>
              <a:ext cx="302003" cy="302003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</p:grpSp>
      <p:sp>
        <p:nvSpPr>
          <p:cNvPr id="64" name="Rectangle 63"/>
          <p:cNvSpPr/>
          <p:nvPr/>
        </p:nvSpPr>
        <p:spPr>
          <a:xfrm>
            <a:off x="6909207" y="2470776"/>
            <a:ext cx="11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87BD31"/>
                </a:solidFill>
              </a:rPr>
              <a:t>5</a:t>
            </a:r>
            <a:r>
              <a:rPr lang="en-GB" dirty="0"/>
              <a:t> × </a:t>
            </a:r>
            <a:r>
              <a:rPr lang="en-GB" dirty="0">
                <a:solidFill>
                  <a:srgbClr val="87BD31"/>
                </a:solidFill>
              </a:rPr>
              <a:t>3</a:t>
            </a:r>
            <a:r>
              <a:rPr lang="en-GB" dirty="0"/>
              <a:t> = </a:t>
            </a:r>
            <a:r>
              <a:rPr lang="en-GB" dirty="0">
                <a:solidFill>
                  <a:srgbClr val="87BD31"/>
                </a:solidFill>
              </a:rPr>
              <a:t>15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391675" y="5425100"/>
            <a:ext cx="3091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2899298" y="5425100"/>
            <a:ext cx="3091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1943045" y="5427535"/>
            <a:ext cx="22258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6956562" y="2465801"/>
            <a:ext cx="22258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7344131" y="2475751"/>
            <a:ext cx="22258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7773645" y="2485701"/>
            <a:ext cx="2699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/>
          <p:cNvGrpSpPr/>
          <p:nvPr/>
        </p:nvGrpSpPr>
        <p:grpSpPr>
          <a:xfrm>
            <a:off x="4818243" y="4013027"/>
            <a:ext cx="1964062" cy="1142213"/>
            <a:chOff x="4919007" y="3713223"/>
            <a:chExt cx="1964062" cy="1142213"/>
          </a:xfrm>
        </p:grpSpPr>
        <p:sp>
          <p:nvSpPr>
            <p:cNvPr id="75" name="Oval 74"/>
            <p:cNvSpPr/>
            <p:nvPr/>
          </p:nvSpPr>
          <p:spPr>
            <a:xfrm>
              <a:off x="4919007" y="3713223"/>
              <a:ext cx="354223" cy="35422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4919007" y="4107218"/>
              <a:ext cx="354223" cy="35422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5306786" y="3713223"/>
              <a:ext cx="354223" cy="35422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5306786" y="4107218"/>
              <a:ext cx="354223" cy="35422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5719732" y="3713223"/>
              <a:ext cx="354223" cy="35422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5719732" y="4107218"/>
              <a:ext cx="354223" cy="35422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6124289" y="3713223"/>
              <a:ext cx="354223" cy="35422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6124289" y="4107218"/>
              <a:ext cx="354223" cy="35422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6528846" y="3713486"/>
              <a:ext cx="354223" cy="35422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6528846" y="4107481"/>
              <a:ext cx="354223" cy="35422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90" name="Oval 89"/>
            <p:cNvSpPr/>
            <p:nvPr/>
          </p:nvSpPr>
          <p:spPr>
            <a:xfrm>
              <a:off x="4919007" y="4500950"/>
              <a:ext cx="354223" cy="35422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91" name="Oval 90"/>
            <p:cNvSpPr/>
            <p:nvPr/>
          </p:nvSpPr>
          <p:spPr>
            <a:xfrm>
              <a:off x="5306786" y="4500950"/>
              <a:ext cx="354223" cy="35422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92" name="Oval 91"/>
            <p:cNvSpPr/>
            <p:nvPr/>
          </p:nvSpPr>
          <p:spPr>
            <a:xfrm>
              <a:off x="5719732" y="4500950"/>
              <a:ext cx="354223" cy="35422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93" name="Oval 92"/>
            <p:cNvSpPr/>
            <p:nvPr/>
          </p:nvSpPr>
          <p:spPr>
            <a:xfrm>
              <a:off x="6124289" y="4500950"/>
              <a:ext cx="354223" cy="35422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6528846" y="4501213"/>
              <a:ext cx="354223" cy="35422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10</a:t>
              </a:r>
            </a:p>
          </p:txBody>
        </p:sp>
      </p:grpSp>
      <p:sp>
        <p:nvSpPr>
          <p:cNvPr id="98" name="Rectangle 97"/>
          <p:cNvSpPr/>
          <p:nvPr/>
        </p:nvSpPr>
        <p:spPr>
          <a:xfrm>
            <a:off x="6902971" y="4057405"/>
            <a:ext cx="1483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87BD31"/>
                </a:solidFill>
              </a:rPr>
              <a:t>50</a:t>
            </a:r>
            <a:r>
              <a:rPr lang="en-GB" dirty="0"/>
              <a:t> × </a:t>
            </a:r>
            <a:r>
              <a:rPr lang="en-GB" dirty="0">
                <a:solidFill>
                  <a:srgbClr val="87BD31"/>
                </a:solidFill>
              </a:rPr>
              <a:t>3</a:t>
            </a:r>
            <a:r>
              <a:rPr lang="en-GB" dirty="0"/>
              <a:t> = </a:t>
            </a:r>
            <a:r>
              <a:rPr lang="en-GB" dirty="0">
                <a:solidFill>
                  <a:srgbClr val="87BD31"/>
                </a:solidFill>
              </a:rPr>
              <a:t>150</a:t>
            </a:r>
          </a:p>
        </p:txBody>
      </p:sp>
      <p:sp>
        <p:nvSpPr>
          <p:cNvPr id="99" name="Rectangle 98"/>
          <p:cNvSpPr/>
          <p:nvPr/>
        </p:nvSpPr>
        <p:spPr>
          <a:xfrm>
            <a:off x="6982051" y="4062022"/>
            <a:ext cx="3064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7494699" y="4057405"/>
            <a:ext cx="22258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7890449" y="4049016"/>
            <a:ext cx="39794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6902971" y="4834027"/>
            <a:ext cx="1483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87BD31"/>
                </a:solidFill>
              </a:rPr>
              <a:t>5</a:t>
            </a:r>
            <a:r>
              <a:rPr lang="en-GB" dirty="0"/>
              <a:t> × </a:t>
            </a:r>
            <a:r>
              <a:rPr lang="en-GB" dirty="0">
                <a:solidFill>
                  <a:srgbClr val="87BD31"/>
                </a:solidFill>
              </a:rPr>
              <a:t>30</a:t>
            </a:r>
            <a:r>
              <a:rPr lang="en-GB" dirty="0"/>
              <a:t> = </a:t>
            </a:r>
            <a:r>
              <a:rPr lang="en-GB" dirty="0">
                <a:solidFill>
                  <a:srgbClr val="87BD31"/>
                </a:solidFill>
              </a:rPr>
              <a:t>150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7414329" y="4399135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or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7386959" y="4829410"/>
            <a:ext cx="3091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/>
          <p:cNvSpPr/>
          <p:nvPr/>
        </p:nvSpPr>
        <p:spPr>
          <a:xfrm>
            <a:off x="7901042" y="4828318"/>
            <a:ext cx="38487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/>
          <p:cNvSpPr/>
          <p:nvPr/>
        </p:nvSpPr>
        <p:spPr>
          <a:xfrm>
            <a:off x="6959472" y="4838644"/>
            <a:ext cx="22258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/>
          <p:cNvSpPr/>
          <p:nvPr/>
        </p:nvSpPr>
        <p:spPr>
          <a:xfrm>
            <a:off x="1957234" y="2851911"/>
            <a:ext cx="113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87BD31"/>
                </a:solidFill>
              </a:rPr>
              <a:t>2</a:t>
            </a:r>
            <a:r>
              <a:rPr lang="en-GB" dirty="0"/>
              <a:t> × </a:t>
            </a:r>
            <a:r>
              <a:rPr lang="en-GB" dirty="0">
                <a:solidFill>
                  <a:srgbClr val="87BD31"/>
                </a:solidFill>
              </a:rPr>
              <a:t>4</a:t>
            </a:r>
            <a:r>
              <a:rPr lang="en-GB" dirty="0"/>
              <a:t> = </a:t>
            </a:r>
            <a:r>
              <a:rPr lang="en-GB" dirty="0">
                <a:solidFill>
                  <a:srgbClr val="87BD31"/>
                </a:solidFill>
              </a:rPr>
              <a:t>8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912031" y="4678281"/>
            <a:ext cx="1418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87BD31"/>
                </a:solidFill>
              </a:rPr>
              <a:t>2</a:t>
            </a:r>
            <a:r>
              <a:rPr lang="en-GB" dirty="0"/>
              <a:t> × </a:t>
            </a:r>
            <a:r>
              <a:rPr lang="en-GB" dirty="0">
                <a:solidFill>
                  <a:srgbClr val="87BD31"/>
                </a:solidFill>
              </a:rPr>
              <a:t>40</a:t>
            </a:r>
            <a:r>
              <a:rPr lang="en-GB" dirty="0"/>
              <a:t> = </a:t>
            </a:r>
            <a:r>
              <a:rPr lang="en-GB" dirty="0">
                <a:solidFill>
                  <a:srgbClr val="87BD31"/>
                </a:solidFill>
              </a:rPr>
              <a:t>80</a:t>
            </a:r>
          </a:p>
        </p:txBody>
      </p:sp>
      <p:sp>
        <p:nvSpPr>
          <p:cNvPr id="89" name="Rectangle 88"/>
          <p:cNvSpPr/>
          <p:nvPr/>
        </p:nvSpPr>
        <p:spPr>
          <a:xfrm>
            <a:off x="1867492" y="5450267"/>
            <a:ext cx="1418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87BD31"/>
                </a:solidFill>
              </a:rPr>
              <a:t>20</a:t>
            </a:r>
            <a:r>
              <a:rPr lang="en-GB" dirty="0"/>
              <a:t> × </a:t>
            </a:r>
            <a:r>
              <a:rPr lang="en-GB" dirty="0">
                <a:solidFill>
                  <a:srgbClr val="87BD31"/>
                </a:solidFill>
              </a:rPr>
              <a:t>4</a:t>
            </a:r>
            <a:r>
              <a:rPr lang="en-GB" dirty="0"/>
              <a:t> = </a:t>
            </a:r>
            <a:r>
              <a:rPr lang="en-GB" dirty="0">
                <a:solidFill>
                  <a:srgbClr val="87BD31"/>
                </a:solidFill>
              </a:rPr>
              <a:t>80</a:t>
            </a:r>
          </a:p>
        </p:txBody>
      </p:sp>
      <p:sp>
        <p:nvSpPr>
          <p:cNvPr id="95" name="Rectangle 94"/>
          <p:cNvSpPr/>
          <p:nvPr/>
        </p:nvSpPr>
        <p:spPr>
          <a:xfrm>
            <a:off x="6917596" y="2474190"/>
            <a:ext cx="11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87BD31"/>
                </a:solidFill>
              </a:rPr>
              <a:t>3</a:t>
            </a:r>
            <a:r>
              <a:rPr lang="en-GB" dirty="0"/>
              <a:t> × </a:t>
            </a:r>
            <a:r>
              <a:rPr lang="en-GB" dirty="0">
                <a:solidFill>
                  <a:srgbClr val="87BD31"/>
                </a:solidFill>
              </a:rPr>
              <a:t>5</a:t>
            </a:r>
            <a:r>
              <a:rPr lang="en-GB" dirty="0"/>
              <a:t> = </a:t>
            </a:r>
            <a:r>
              <a:rPr lang="en-GB" dirty="0">
                <a:solidFill>
                  <a:srgbClr val="87BD31"/>
                </a:solidFill>
              </a:rPr>
              <a:t>15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6890131" y="4053525"/>
            <a:ext cx="1483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87BD31"/>
                </a:solidFill>
              </a:rPr>
              <a:t>3</a:t>
            </a:r>
            <a:r>
              <a:rPr lang="en-GB" dirty="0"/>
              <a:t> × </a:t>
            </a:r>
            <a:r>
              <a:rPr lang="en-GB" dirty="0">
                <a:solidFill>
                  <a:srgbClr val="87BD31"/>
                </a:solidFill>
              </a:rPr>
              <a:t>50</a:t>
            </a:r>
            <a:r>
              <a:rPr lang="en-GB" dirty="0"/>
              <a:t> = </a:t>
            </a:r>
            <a:r>
              <a:rPr lang="en-GB" dirty="0">
                <a:solidFill>
                  <a:srgbClr val="87BD31"/>
                </a:solidFill>
              </a:rPr>
              <a:t>150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6895570" y="4839736"/>
            <a:ext cx="1483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87BD31"/>
                </a:solidFill>
              </a:rPr>
              <a:t>30</a:t>
            </a:r>
            <a:r>
              <a:rPr lang="en-GB" dirty="0"/>
              <a:t> × </a:t>
            </a:r>
            <a:r>
              <a:rPr lang="en-GB" dirty="0">
                <a:solidFill>
                  <a:srgbClr val="87BD31"/>
                </a:solidFill>
              </a:rPr>
              <a:t>5</a:t>
            </a:r>
            <a:r>
              <a:rPr lang="en-GB" dirty="0"/>
              <a:t> = </a:t>
            </a:r>
            <a:r>
              <a:rPr lang="en-GB" dirty="0">
                <a:solidFill>
                  <a:srgbClr val="87BD31"/>
                </a:solidFill>
              </a:rPr>
              <a:t>150</a:t>
            </a:r>
          </a:p>
        </p:txBody>
      </p:sp>
    </p:spTree>
    <p:extLst>
      <p:ext uri="{BB962C8B-B14F-4D97-AF65-F5344CB8AC3E}">
        <p14:creationId xmlns:p14="http://schemas.microsoft.com/office/powerpoint/2010/main" val="410645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" grpId="0" animBg="1"/>
      <p:bldP spid="32" grpId="0" animBg="1"/>
      <p:bldP spid="33" grpId="0" animBg="1"/>
      <p:bldP spid="35" grpId="0"/>
      <p:bldP spid="36" grpId="0" animBg="1"/>
      <p:bldP spid="37" grpId="0" animBg="1"/>
      <p:bldP spid="38" grpId="0" animBg="1"/>
      <p:bldP spid="39" grpId="0"/>
      <p:bldP spid="64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98" grpId="0"/>
      <p:bldP spid="99" grpId="0" animBg="1"/>
      <p:bldP spid="100" grpId="0" animBg="1"/>
      <p:bldP spid="101" grpId="0" animBg="1"/>
      <p:bldP spid="102" grpId="0"/>
      <p:bldP spid="105" grpId="0" animBg="1"/>
      <p:bldP spid="106" grpId="0" animBg="1"/>
      <p:bldP spid="107" grpId="0" animBg="1"/>
      <p:bldP spid="87" grpId="0"/>
      <p:bldP spid="88" grpId="0"/>
      <p:bldP spid="89" grpId="0"/>
      <p:bldP spid="95" grpId="0"/>
      <p:bldP spid="108" grpId="0"/>
      <p:bldP spid="1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2" y="0"/>
            <a:ext cx="7859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5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2737754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7429" y="670981"/>
            <a:ext cx="2290325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Related Calculations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737754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746543" y="3678272"/>
            <a:ext cx="3757627" cy="2414553"/>
          </a:xfrm>
          <a:prstGeom prst="rect">
            <a:avLst/>
          </a:prstGeom>
          <a:solidFill>
            <a:schemeClr val="bg1"/>
          </a:solidFill>
          <a:ln w="19050">
            <a:solidFill>
              <a:srgbClr val="F086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/>
          <p:cNvSpPr/>
          <p:nvPr/>
        </p:nvSpPr>
        <p:spPr>
          <a:xfrm>
            <a:off x="4646749" y="3678272"/>
            <a:ext cx="3757627" cy="2414553"/>
          </a:xfrm>
          <a:prstGeom prst="rect">
            <a:avLst/>
          </a:prstGeom>
          <a:solidFill>
            <a:schemeClr val="bg1"/>
          </a:solidFill>
          <a:ln w="19050">
            <a:solidFill>
              <a:srgbClr val="F086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889421" y="1124125"/>
            <a:ext cx="333014" cy="2304875"/>
            <a:chOff x="1646140" y="1124125"/>
            <a:chExt cx="462400" cy="32003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140" y="1124125"/>
              <a:ext cx="462400" cy="713066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140" y="1953233"/>
              <a:ext cx="462400" cy="713066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140" y="2782341"/>
              <a:ext cx="462400" cy="713066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140" y="3611449"/>
              <a:ext cx="462400" cy="713066"/>
            </a:xfrm>
            <a:prstGeom prst="rect">
              <a:avLst/>
            </a:prstGeom>
          </p:spPr>
        </p:pic>
      </p:grpSp>
      <p:grpSp>
        <p:nvGrpSpPr>
          <p:cNvPr id="111" name="Group 110"/>
          <p:cNvGrpSpPr/>
          <p:nvPr/>
        </p:nvGrpSpPr>
        <p:grpSpPr>
          <a:xfrm>
            <a:off x="2444492" y="1124125"/>
            <a:ext cx="333014" cy="2304875"/>
            <a:chOff x="1646140" y="1124125"/>
            <a:chExt cx="462400" cy="3200390"/>
          </a:xfrm>
        </p:grpSpPr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140" y="1124125"/>
              <a:ext cx="462400" cy="713066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140" y="1953233"/>
              <a:ext cx="462400" cy="713066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140" y="2782341"/>
              <a:ext cx="462400" cy="713066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140" y="3611449"/>
              <a:ext cx="462400" cy="713066"/>
            </a:xfrm>
            <a:prstGeom prst="rect">
              <a:avLst/>
            </a:prstGeom>
          </p:spPr>
        </p:pic>
      </p:grpSp>
      <p:grpSp>
        <p:nvGrpSpPr>
          <p:cNvPr id="116" name="Group 115"/>
          <p:cNvGrpSpPr/>
          <p:nvPr/>
        </p:nvGrpSpPr>
        <p:grpSpPr>
          <a:xfrm>
            <a:off x="2999563" y="1124125"/>
            <a:ext cx="333014" cy="2304875"/>
            <a:chOff x="1646140" y="1124125"/>
            <a:chExt cx="462400" cy="3200390"/>
          </a:xfrm>
        </p:grpSpPr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140" y="1124125"/>
              <a:ext cx="462400" cy="713066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140" y="1953233"/>
              <a:ext cx="462400" cy="713066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140" y="2782341"/>
              <a:ext cx="462400" cy="713066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140" y="3611449"/>
              <a:ext cx="462400" cy="713066"/>
            </a:xfrm>
            <a:prstGeom prst="rect">
              <a:avLst/>
            </a:prstGeom>
          </p:spPr>
        </p:pic>
      </p:grpSp>
      <p:sp>
        <p:nvSpPr>
          <p:cNvPr id="6" name="Oval 5"/>
          <p:cNvSpPr/>
          <p:nvPr/>
        </p:nvSpPr>
        <p:spPr>
          <a:xfrm>
            <a:off x="5113366" y="1124125"/>
            <a:ext cx="2304875" cy="2304875"/>
          </a:xfrm>
          <a:prstGeom prst="ellipse">
            <a:avLst/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Each bag contains 10 footballs.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823" y="2470603"/>
            <a:ext cx="853959" cy="88971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54135" y="3956483"/>
            <a:ext cx="331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There are </a:t>
            </a:r>
            <a:r>
              <a:rPr lang="en-GB" dirty="0">
                <a:solidFill>
                  <a:srgbClr val="88BC31"/>
                </a:solidFill>
              </a:rPr>
              <a:t>3</a:t>
            </a:r>
            <a:r>
              <a:rPr lang="en-GB" dirty="0"/>
              <a:t> columns of </a:t>
            </a:r>
            <a:r>
              <a:rPr lang="en-GB" dirty="0">
                <a:solidFill>
                  <a:srgbClr val="88BC31"/>
                </a:solidFill>
              </a:rPr>
              <a:t>4</a:t>
            </a:r>
            <a:r>
              <a:rPr lang="en-GB" dirty="0"/>
              <a:t> bags.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2009712" y="4634162"/>
            <a:ext cx="120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88BC31"/>
                </a:solidFill>
              </a:rPr>
              <a:t>3</a:t>
            </a:r>
            <a:r>
              <a:rPr lang="en-GB" dirty="0"/>
              <a:t> × </a:t>
            </a:r>
            <a:r>
              <a:rPr lang="en-GB" dirty="0">
                <a:solidFill>
                  <a:srgbClr val="88BC31"/>
                </a:solidFill>
              </a:rPr>
              <a:t>4</a:t>
            </a:r>
            <a:r>
              <a:rPr lang="en-GB" dirty="0"/>
              <a:t> = </a:t>
            </a:r>
            <a:r>
              <a:rPr lang="en-GB" dirty="0">
                <a:solidFill>
                  <a:srgbClr val="88BC31"/>
                </a:solidFill>
              </a:rPr>
              <a:t>12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1087403" y="5317413"/>
            <a:ext cx="3130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There are </a:t>
            </a:r>
            <a:r>
              <a:rPr lang="en-GB" dirty="0">
                <a:solidFill>
                  <a:srgbClr val="88BC31"/>
                </a:solidFill>
              </a:rPr>
              <a:t>12</a:t>
            </a:r>
            <a:r>
              <a:rPr lang="en-GB" dirty="0"/>
              <a:t> bags altogether.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2022420" y="3961894"/>
            <a:ext cx="208404" cy="32187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Rectangle 123"/>
          <p:cNvSpPr/>
          <p:nvPr/>
        </p:nvSpPr>
        <p:spPr>
          <a:xfrm>
            <a:off x="3407354" y="3961894"/>
            <a:ext cx="208404" cy="32187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Rectangle 124"/>
          <p:cNvSpPr/>
          <p:nvPr/>
        </p:nvSpPr>
        <p:spPr>
          <a:xfrm>
            <a:off x="2055928" y="4646389"/>
            <a:ext cx="208404" cy="32187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/>
          <p:cNvSpPr/>
          <p:nvPr/>
        </p:nvSpPr>
        <p:spPr>
          <a:xfrm>
            <a:off x="2444492" y="4646389"/>
            <a:ext cx="208404" cy="32187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/>
          <p:cNvSpPr/>
          <p:nvPr/>
        </p:nvSpPr>
        <p:spPr>
          <a:xfrm>
            <a:off x="2866612" y="4646389"/>
            <a:ext cx="279260" cy="32187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/>
          <p:cNvSpPr/>
          <p:nvPr/>
        </p:nvSpPr>
        <p:spPr>
          <a:xfrm>
            <a:off x="2175397" y="5341140"/>
            <a:ext cx="279260" cy="32187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Rectangle 128"/>
          <p:cNvSpPr/>
          <p:nvPr/>
        </p:nvSpPr>
        <p:spPr>
          <a:xfrm>
            <a:off x="4792288" y="3980210"/>
            <a:ext cx="3469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There are </a:t>
            </a:r>
            <a:r>
              <a:rPr lang="en-GB" dirty="0">
                <a:solidFill>
                  <a:srgbClr val="88BC31"/>
                </a:solidFill>
              </a:rPr>
              <a:t>3</a:t>
            </a:r>
            <a:r>
              <a:rPr lang="en-GB" dirty="0"/>
              <a:t> columns of </a:t>
            </a:r>
            <a:r>
              <a:rPr lang="en-GB" dirty="0">
                <a:solidFill>
                  <a:srgbClr val="88BC31"/>
                </a:solidFill>
              </a:rPr>
              <a:t>40</a:t>
            </a:r>
            <a:r>
              <a:rPr lang="en-GB" dirty="0"/>
              <a:t> balls.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5838823" y="4657889"/>
            <a:ext cx="1491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88BC31"/>
                </a:solidFill>
              </a:rPr>
              <a:t>3</a:t>
            </a:r>
            <a:r>
              <a:rPr lang="en-GB" dirty="0"/>
              <a:t> × </a:t>
            </a:r>
            <a:r>
              <a:rPr lang="en-GB" dirty="0">
                <a:solidFill>
                  <a:srgbClr val="88BC31"/>
                </a:solidFill>
              </a:rPr>
              <a:t>40</a:t>
            </a:r>
            <a:r>
              <a:rPr lang="en-GB" dirty="0"/>
              <a:t> = </a:t>
            </a:r>
            <a:r>
              <a:rPr lang="en-GB" dirty="0">
                <a:solidFill>
                  <a:srgbClr val="88BC31"/>
                </a:solidFill>
              </a:rPr>
              <a:t>120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4882323" y="5341140"/>
            <a:ext cx="3286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There are </a:t>
            </a:r>
            <a:r>
              <a:rPr lang="en-GB" dirty="0">
                <a:solidFill>
                  <a:srgbClr val="88BC31"/>
                </a:solidFill>
              </a:rPr>
              <a:t>120</a:t>
            </a:r>
            <a:r>
              <a:rPr lang="en-GB" dirty="0"/>
              <a:t> balls altogether.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5865013" y="4005474"/>
            <a:ext cx="208404" cy="32187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Rectangle 132"/>
          <p:cNvSpPr/>
          <p:nvPr/>
        </p:nvSpPr>
        <p:spPr>
          <a:xfrm>
            <a:off x="7259291" y="4001151"/>
            <a:ext cx="299190" cy="32187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Rectangle 133"/>
          <p:cNvSpPr/>
          <p:nvPr/>
        </p:nvSpPr>
        <p:spPr>
          <a:xfrm>
            <a:off x="5888911" y="4657889"/>
            <a:ext cx="208404" cy="32187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/>
          <p:cNvSpPr/>
          <p:nvPr/>
        </p:nvSpPr>
        <p:spPr>
          <a:xfrm>
            <a:off x="6315141" y="4663276"/>
            <a:ext cx="299190" cy="32187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/>
          <p:cNvSpPr/>
          <p:nvPr/>
        </p:nvSpPr>
        <p:spPr>
          <a:xfrm>
            <a:off x="6847402" y="4673227"/>
            <a:ext cx="420277" cy="32187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 136"/>
          <p:cNvSpPr/>
          <p:nvPr/>
        </p:nvSpPr>
        <p:spPr>
          <a:xfrm>
            <a:off x="5969215" y="5364867"/>
            <a:ext cx="420277" cy="32187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2011860" y="4634162"/>
            <a:ext cx="120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88BC31"/>
                </a:solidFill>
              </a:rPr>
              <a:t>4</a:t>
            </a:r>
            <a:r>
              <a:rPr lang="en-GB" dirty="0"/>
              <a:t> × </a:t>
            </a:r>
            <a:r>
              <a:rPr lang="en-GB" dirty="0">
                <a:solidFill>
                  <a:srgbClr val="88BC31"/>
                </a:solidFill>
              </a:rPr>
              <a:t>3</a:t>
            </a:r>
            <a:r>
              <a:rPr lang="en-GB" dirty="0"/>
              <a:t> = </a:t>
            </a:r>
            <a:r>
              <a:rPr lang="en-GB" dirty="0">
                <a:solidFill>
                  <a:srgbClr val="88BC31"/>
                </a:solidFill>
              </a:rPr>
              <a:t>12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838170" y="4669753"/>
            <a:ext cx="1491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88BC31"/>
                </a:solidFill>
              </a:rPr>
              <a:t>40</a:t>
            </a:r>
            <a:r>
              <a:rPr lang="en-GB" dirty="0"/>
              <a:t> × </a:t>
            </a:r>
            <a:r>
              <a:rPr lang="en-GB" dirty="0">
                <a:solidFill>
                  <a:srgbClr val="88BC31"/>
                </a:solidFill>
              </a:rPr>
              <a:t>3</a:t>
            </a:r>
            <a:r>
              <a:rPr lang="en-GB" dirty="0"/>
              <a:t> = </a:t>
            </a:r>
            <a:r>
              <a:rPr lang="en-GB" dirty="0">
                <a:solidFill>
                  <a:srgbClr val="88BC31"/>
                </a:solidFill>
              </a:rPr>
              <a:t>120</a:t>
            </a:r>
          </a:p>
        </p:txBody>
      </p:sp>
    </p:spTree>
    <p:extLst>
      <p:ext uri="{BB962C8B-B14F-4D97-AF65-F5344CB8AC3E}">
        <p14:creationId xmlns:p14="http://schemas.microsoft.com/office/powerpoint/2010/main" val="116684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6" grpId="0" animBg="1"/>
      <p:bldP spid="121" grpId="0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/>
      <p:bldP spid="130" grpId="0"/>
      <p:bldP spid="130" grpId="1"/>
      <p:bldP spid="131" grpId="0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586" y="780556"/>
            <a:ext cx="4886325" cy="36099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82" y="4354288"/>
            <a:ext cx="1507742" cy="185932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411" y="4424337"/>
            <a:ext cx="1579309" cy="173511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050794" y="2913209"/>
            <a:ext cx="360000" cy="36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18485" y="2098957"/>
            <a:ext cx="360000" cy="36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2249182" y="4228163"/>
            <a:ext cx="3185538" cy="954107"/>
            <a:chOff x="2249182" y="4228163"/>
            <a:chExt cx="3185538" cy="9541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2289146" y="4228163"/>
                  <a:ext cx="3145573" cy="95410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en-GB" sz="2800" dirty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6 </a:t>
                  </a:r>
                  <a14:m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×</m:t>
                      </m:r>
                    </m:oMath>
                  </a14:m>
                  <a:r>
                    <a:rPr lang="en-GB" sz="2800" dirty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3 </a:t>
                  </a:r>
                  <a14:m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a14:m>
                  <a:r>
                    <a:rPr lang="en-GB" sz="2800" dirty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18</a:t>
                  </a:r>
                </a:p>
                <a:p>
                  <a:pPr lvl="0" algn="ctr"/>
                  <a:r>
                    <a:rPr lang="en-GB" sz="2800" dirty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So 6 </a:t>
                  </a:r>
                  <a14:m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×</m:t>
                      </m:r>
                    </m:oMath>
                  </a14:m>
                  <a:r>
                    <a:rPr lang="en-GB" sz="2800" dirty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30 </a:t>
                  </a:r>
                  <a14:m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a14:m>
                  <a:r>
                    <a:rPr lang="en-GB" sz="2800" dirty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180</a:t>
                  </a: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9146" y="4228163"/>
                  <a:ext cx="3145573" cy="954107"/>
                </a:xfrm>
                <a:prstGeom prst="rect">
                  <a:avLst/>
                </a:prstGeom>
                <a:blipFill>
                  <a:blip r:embed="rId8"/>
                  <a:stretch>
                    <a:fillRect t="-6410" b="-1794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" name="Group 30"/>
            <p:cNvGrpSpPr/>
            <p:nvPr/>
          </p:nvGrpSpPr>
          <p:grpSpPr>
            <a:xfrm>
              <a:off x="2249182" y="4280629"/>
              <a:ext cx="3185538" cy="846829"/>
              <a:chOff x="2104495" y="566700"/>
              <a:chExt cx="5523525" cy="846829"/>
            </a:xfrm>
          </p:grpSpPr>
          <p:sp>
            <p:nvSpPr>
              <p:cNvPr id="32" name="Rounded Rectangular Callout 31"/>
              <p:cNvSpPr/>
              <p:nvPr/>
            </p:nvSpPr>
            <p:spPr>
              <a:xfrm>
                <a:off x="2104495" y="566700"/>
                <a:ext cx="5523525" cy="846829"/>
              </a:xfrm>
              <a:prstGeom prst="wedgeRoundRectCallout">
                <a:avLst>
                  <a:gd name="adj1" fmla="val -46556"/>
                  <a:gd name="adj2" fmla="val 78818"/>
                  <a:gd name="adj3" fmla="val 16667"/>
                </a:avLst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176254" y="574615"/>
                <a:ext cx="54517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2400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36" name="Oval 35"/>
          <p:cNvSpPr/>
          <p:nvPr/>
        </p:nvSpPr>
        <p:spPr>
          <a:xfrm>
            <a:off x="3811502" y="3307859"/>
            <a:ext cx="360000" cy="36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36"/>
          <p:cNvGrpSpPr/>
          <p:nvPr/>
        </p:nvGrpSpPr>
        <p:grpSpPr>
          <a:xfrm>
            <a:off x="3331098" y="4403049"/>
            <a:ext cx="2895647" cy="1034852"/>
            <a:chOff x="2377671" y="4294101"/>
            <a:chExt cx="3185538" cy="1034852"/>
          </a:xfrm>
        </p:grpSpPr>
        <p:sp>
          <p:nvSpPr>
            <p:cNvPr id="38" name="Rectangle 37"/>
            <p:cNvSpPr/>
            <p:nvPr/>
          </p:nvSpPr>
          <p:spPr>
            <a:xfrm>
              <a:off x="2461999" y="4307839"/>
              <a:ext cx="30315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 wonder if I can score the same?  </a:t>
              </a:r>
            </a:p>
          </p:txBody>
        </p:sp>
        <p:sp>
          <p:nvSpPr>
            <p:cNvPr id="40" name="Rounded Rectangular Callout 39"/>
            <p:cNvSpPr/>
            <p:nvPr/>
          </p:nvSpPr>
          <p:spPr>
            <a:xfrm>
              <a:off x="2377671" y="4294101"/>
              <a:ext cx="3185538" cy="1034852"/>
            </a:xfrm>
            <a:prstGeom prst="wedgeRoundRectCallout">
              <a:avLst>
                <a:gd name="adj1" fmla="val 63501"/>
                <a:gd name="adj2" fmla="val 37169"/>
                <a:gd name="adj3" fmla="val 16667"/>
              </a:avLst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Rectangle 6"/>
          <p:cNvSpPr/>
          <p:nvPr/>
        </p:nvSpPr>
        <p:spPr>
          <a:xfrm>
            <a:off x="1035593" y="3646402"/>
            <a:ext cx="10262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232494" y="3553757"/>
                <a:ext cx="305420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60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?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180</a:t>
                </a: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494" y="3553757"/>
                <a:ext cx="3054203" cy="707886"/>
              </a:xfrm>
              <a:prstGeom prst="rect">
                <a:avLst/>
              </a:prstGeom>
              <a:blipFill>
                <a:blip r:embed="rId9"/>
                <a:stretch>
                  <a:fillRect l="-6986" t="-15517" r="-2196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696948" y="249026"/>
            <a:ext cx="75181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does Whitney’s counter need to land?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8292" y="942747"/>
            <a:ext cx="747045" cy="747045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498382" y="163729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96948" y="249026"/>
            <a:ext cx="75181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was Annie’s score?</a:t>
            </a:r>
          </a:p>
        </p:txBody>
      </p:sp>
      <p:sp>
        <p:nvSpPr>
          <p:cNvPr id="55" name="Oval 54"/>
          <p:cNvSpPr/>
          <p:nvPr/>
        </p:nvSpPr>
        <p:spPr>
          <a:xfrm>
            <a:off x="4740374" y="2566520"/>
            <a:ext cx="360000" cy="36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00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9" grpId="0" animBg="1"/>
      <p:bldP spid="29" grpId="1" animBg="1"/>
      <p:bldP spid="36" grpId="0" animBg="1"/>
      <p:bldP spid="7" grpId="0"/>
      <p:bldP spid="43" grpId="0"/>
      <p:bldP spid="44" grpId="0"/>
      <p:bldP spid="47" grpId="0"/>
      <p:bldP spid="47" grpId="1"/>
      <p:bldP spid="47" grpId="2"/>
      <p:bldP spid="51" grpId="0"/>
      <p:bldP spid="51" grpId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013269" y="1056661"/>
            <a:ext cx="438967" cy="50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405824" y="1056661"/>
            <a:ext cx="438967" cy="50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798379" y="1056661"/>
            <a:ext cx="438967" cy="50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190934" y="1056661"/>
            <a:ext cx="438967" cy="504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92194" y="427694"/>
            <a:ext cx="3591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the divisions.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583489" y="1056661"/>
            <a:ext cx="438967" cy="50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976044" y="1056661"/>
            <a:ext cx="438967" cy="50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988180" y="1839954"/>
                <a:ext cx="15953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80" y="1839954"/>
                <a:ext cx="1595309" cy="523220"/>
              </a:xfrm>
              <a:prstGeom prst="rect">
                <a:avLst/>
              </a:prstGeom>
              <a:blipFill>
                <a:blip r:embed="rId6"/>
                <a:stretch>
                  <a:fillRect l="-7634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2518344" y="1811672"/>
            <a:ext cx="648000" cy="61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828167" y="2449701"/>
            <a:ext cx="782539" cy="220676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1150846" y="2449701"/>
            <a:ext cx="782539" cy="2206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1473525" y="2449701"/>
            <a:ext cx="782539" cy="220676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1796204" y="2449701"/>
            <a:ext cx="782539" cy="220676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2115566" y="2449701"/>
            <a:ext cx="782539" cy="220676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2438245" y="2449701"/>
            <a:ext cx="782539" cy="22067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013269" y="4812941"/>
                <a:ext cx="17780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120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269" y="4812941"/>
                <a:ext cx="1778051" cy="523220"/>
              </a:xfrm>
              <a:prstGeom prst="rect">
                <a:avLst/>
              </a:prstGeom>
              <a:blipFill>
                <a:blip r:embed="rId8"/>
                <a:stretch>
                  <a:fillRect l="-6849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2838377" y="4784659"/>
            <a:ext cx="648000" cy="61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2645816" y="1811672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65620" y="4811884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368599" y="1056661"/>
            <a:ext cx="2401740" cy="504000"/>
            <a:chOff x="3368599" y="1056661"/>
            <a:chExt cx="2401740" cy="504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3368599" y="1056661"/>
              <a:ext cx="438967" cy="504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3761154" y="1056661"/>
              <a:ext cx="438967" cy="50400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4153709" y="1056661"/>
              <a:ext cx="438967" cy="50400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4546264" y="1056661"/>
              <a:ext cx="438967" cy="50400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4938819" y="1056661"/>
              <a:ext cx="438967" cy="50400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5331372" y="1056661"/>
              <a:ext cx="438967" cy="50400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2760924" y="2449701"/>
            <a:ext cx="2374632" cy="2206761"/>
            <a:chOff x="2760924" y="2449701"/>
            <a:chExt cx="2374632" cy="220676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2760924" y="2449701"/>
              <a:ext cx="782539" cy="2206761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3083603" y="2449701"/>
              <a:ext cx="782539" cy="2206761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3384980" y="2449701"/>
              <a:ext cx="782539" cy="2206761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3707659" y="2449701"/>
              <a:ext cx="782539" cy="2206761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4030338" y="2449701"/>
              <a:ext cx="782539" cy="2206761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4353017" y="2449701"/>
              <a:ext cx="782539" cy="220676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54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0.17032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22396 4.44444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42" y="569225"/>
            <a:ext cx="664364" cy="6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42" y="3367081"/>
            <a:ext cx="664364" cy="6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42" y="1165851"/>
            <a:ext cx="664364" cy="64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59" y="569225"/>
            <a:ext cx="664364" cy="64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59" y="1165851"/>
            <a:ext cx="664364" cy="64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76" y="569225"/>
            <a:ext cx="664364" cy="64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76" y="1165851"/>
            <a:ext cx="664364" cy="64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893" y="569225"/>
            <a:ext cx="664364" cy="64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893" y="1165851"/>
            <a:ext cx="664364" cy="64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10" y="569225"/>
            <a:ext cx="664364" cy="64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10" y="1165851"/>
            <a:ext cx="664364" cy="64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27" y="569225"/>
            <a:ext cx="664364" cy="64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27" y="1165851"/>
            <a:ext cx="664364" cy="648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44" y="569225"/>
            <a:ext cx="664364" cy="64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44" y="1165851"/>
            <a:ext cx="664364" cy="64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61" y="569225"/>
            <a:ext cx="664364" cy="648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61" y="1165851"/>
            <a:ext cx="664364" cy="648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42" y="3952751"/>
            <a:ext cx="664364" cy="6480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59" y="3367081"/>
            <a:ext cx="664364" cy="6480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59" y="3952751"/>
            <a:ext cx="664364" cy="6480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76" y="3367081"/>
            <a:ext cx="664364" cy="6480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76" y="3952751"/>
            <a:ext cx="664364" cy="6480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893" y="3367081"/>
            <a:ext cx="664364" cy="6480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893" y="3952751"/>
            <a:ext cx="664364" cy="64800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10" y="3367081"/>
            <a:ext cx="664364" cy="64800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10" y="3952751"/>
            <a:ext cx="664364" cy="6480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27" y="3367081"/>
            <a:ext cx="664364" cy="6480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27" y="3952751"/>
            <a:ext cx="664364" cy="6480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44" y="3367081"/>
            <a:ext cx="664364" cy="64800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44" y="3952751"/>
            <a:ext cx="664364" cy="6480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61" y="3367081"/>
            <a:ext cx="664364" cy="6480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61" y="3952751"/>
            <a:ext cx="664364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886418" y="2071903"/>
                <a:ext cx="185980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16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8 </a:t>
                </a: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418" y="2071903"/>
                <a:ext cx="1859805" cy="523220"/>
              </a:xfrm>
              <a:prstGeom prst="rect">
                <a:avLst/>
              </a:prstGeom>
              <a:blipFill>
                <a:blip r:embed="rId7"/>
                <a:stretch>
                  <a:fillRect l="-6557" t="-11628" r="-5574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V="1">
            <a:off x="3160593" y="572482"/>
            <a:ext cx="0" cy="1260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2023662" y="600288"/>
            <a:ext cx="0" cy="1260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4319502" y="600288"/>
            <a:ext cx="0" cy="1260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3121610" y="2071903"/>
                <a:ext cx="185980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16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610" y="2071903"/>
                <a:ext cx="1859805" cy="523220"/>
              </a:xfrm>
              <a:prstGeom prst="rect">
                <a:avLst/>
              </a:prstGeom>
              <a:blipFill>
                <a:blip r:embed="rId8"/>
                <a:stretch>
                  <a:fillRect l="-6557" t="-11628" r="-5574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Connector 84"/>
          <p:cNvCxnSpPr/>
          <p:nvPr/>
        </p:nvCxnSpPr>
        <p:spPr>
          <a:xfrm flipV="1">
            <a:off x="3160593" y="3358955"/>
            <a:ext cx="0" cy="1260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910755" y="4829845"/>
                <a:ext cx="22252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160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80 </a:t>
                </a: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55" y="4829845"/>
                <a:ext cx="2225289" cy="523220"/>
              </a:xfrm>
              <a:prstGeom prst="rect">
                <a:avLst/>
              </a:prstGeom>
              <a:blipFill>
                <a:blip r:embed="rId9"/>
                <a:stretch>
                  <a:fillRect l="-5479" t="-10465" r="-465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Connector 86"/>
          <p:cNvCxnSpPr/>
          <p:nvPr/>
        </p:nvCxnSpPr>
        <p:spPr>
          <a:xfrm flipV="1">
            <a:off x="2028067" y="3322751"/>
            <a:ext cx="0" cy="1260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4323907" y="3322751"/>
            <a:ext cx="0" cy="1260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3428788" y="4829845"/>
                <a:ext cx="22252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160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788" y="4829845"/>
                <a:ext cx="2225289" cy="523220"/>
              </a:xfrm>
              <a:prstGeom prst="rect">
                <a:avLst/>
              </a:prstGeom>
              <a:blipFill>
                <a:blip r:embed="rId10"/>
                <a:stretch>
                  <a:fillRect l="-5464" t="-10465" r="-437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1087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84" grpId="0"/>
      <p:bldP spid="86" grpId="0"/>
      <p:bldP spid="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3188852" y="3663280"/>
                <a:ext cx="307007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50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150 </a:t>
                </a: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852" y="3663280"/>
                <a:ext cx="3070071" cy="707886"/>
              </a:xfrm>
              <a:prstGeom prst="rect">
                <a:avLst/>
              </a:prstGeom>
              <a:blipFill>
                <a:blip r:embed="rId5"/>
                <a:stretch>
                  <a:fillRect l="-6944" t="-15517" r="-6151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274904" y="600653"/>
            <a:ext cx="1430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764140" y="600653"/>
            <a:ext cx="1589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False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983086" y="4503011"/>
            <a:ext cx="411532" cy="138379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144133" y="4503011"/>
            <a:ext cx="411532" cy="138379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305180" y="4503011"/>
            <a:ext cx="411532" cy="138379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466227" y="4503011"/>
            <a:ext cx="411532" cy="13837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627276" y="4503011"/>
            <a:ext cx="411532" cy="138379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954225" y="4509673"/>
            <a:ext cx="411532" cy="138379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115272" y="4509673"/>
            <a:ext cx="411532" cy="138379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276319" y="4509673"/>
            <a:ext cx="411532" cy="138379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437366" y="4509673"/>
            <a:ext cx="411532" cy="138379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598415" y="4509673"/>
            <a:ext cx="411532" cy="138379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925364" y="4516335"/>
            <a:ext cx="411532" cy="138379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086411" y="4516335"/>
            <a:ext cx="411532" cy="138379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247458" y="4516335"/>
            <a:ext cx="411532" cy="138379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408505" y="4516335"/>
            <a:ext cx="411532" cy="138379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569554" y="4516335"/>
            <a:ext cx="411532" cy="138379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08" t="28591" r="18639" b="28089"/>
          <a:stretch/>
        </p:blipFill>
        <p:spPr>
          <a:xfrm>
            <a:off x="3686992" y="4552104"/>
            <a:ext cx="1294479" cy="13546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3152815" y="3694853"/>
                <a:ext cx="307007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30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150 </a:t>
                </a: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815" y="3694853"/>
                <a:ext cx="3070071" cy="707886"/>
              </a:xfrm>
              <a:prstGeom prst="rect">
                <a:avLst/>
              </a:prstGeom>
              <a:blipFill>
                <a:blip r:embed="rId8"/>
                <a:stretch>
                  <a:fillRect l="-6944" t="-15517" r="-6151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3070843" y="3708964"/>
                <a:ext cx="332975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30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50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150 </a:t>
                </a: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843" y="3708964"/>
                <a:ext cx="3329758" cy="707886"/>
              </a:xfrm>
              <a:prstGeom prst="rect">
                <a:avLst/>
              </a:prstGeom>
              <a:blipFill>
                <a:blip r:embed="rId9"/>
                <a:stretch>
                  <a:fillRect l="-6593" t="-15385" r="-5495" b="-35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" name="Picture 9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991768" y="4522997"/>
            <a:ext cx="411532" cy="1383794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152815" y="4522997"/>
            <a:ext cx="411532" cy="1383794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313862" y="4522997"/>
            <a:ext cx="411532" cy="1383794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566350" y="4522997"/>
            <a:ext cx="411532" cy="1383794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727399" y="4522997"/>
            <a:ext cx="411532" cy="1383794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897592" y="4529659"/>
            <a:ext cx="411532" cy="1383794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163143" y="4529659"/>
            <a:ext cx="411532" cy="1383794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324190" y="4529659"/>
            <a:ext cx="411532" cy="1383794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485237" y="4529659"/>
            <a:ext cx="411532" cy="1383794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750790" y="4529659"/>
            <a:ext cx="411532" cy="1383794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907920" y="4536321"/>
            <a:ext cx="411532" cy="1383794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068967" y="4536321"/>
            <a:ext cx="411532" cy="1383794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347581" y="4536321"/>
            <a:ext cx="411532" cy="1383794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508628" y="4536321"/>
            <a:ext cx="411532" cy="1383794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669677" y="4536321"/>
            <a:ext cx="411532" cy="1383794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08" t="28591" r="18639" b="28089"/>
          <a:stretch/>
        </p:blipFill>
        <p:spPr>
          <a:xfrm>
            <a:off x="3668547" y="4558766"/>
            <a:ext cx="1294479" cy="13546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08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2566 -0.305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0" y="-15278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-0.25659 -0.17963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0" y="-8981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0.19879 -0.30463 " pathEditMode="relative" rAng="0" ptsTypes="AA">
                                      <p:cBhvr>
                                        <p:cTn id="30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1" y="-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8" grpId="1"/>
      <p:bldP spid="81" grpId="0"/>
      <p:bldP spid="81" grpId="1"/>
      <p:bldP spid="91" grpId="0"/>
      <p:bldP spid="9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2.2|10|3.9|3.2|0.8|12.7|1.2|5.2|14.4|3.1|1|1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6.4|14|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1.7|3|2.6|12.9|1|5.5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7.3|1.8|1.1|4.8|1|5.2|3.1|8.1|0.7|0.4|0.5|0.7|0.5|1.5|4.8|3|16.3"/>
</p:tagLst>
</file>

<file path=ppt/theme/theme1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0573C5-07B4-4504-B50F-370948EEE9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ee99ee9-287b-4f9a-957c-ba5ae7375c9a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11364</TotalTime>
  <Words>542</Words>
  <Application>Microsoft Office PowerPoint</Application>
  <PresentationFormat>On-screen Show (4:3)</PresentationFormat>
  <Paragraphs>201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Century Gothic</vt:lpstr>
      <vt:lpstr>Comic Sans MS</vt:lpstr>
      <vt:lpstr>Twinkl</vt:lpstr>
      <vt:lpstr>Get ready questions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questions on the next slide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Jacque Thomas</cp:lastModifiedBy>
  <cp:revision>240</cp:revision>
  <dcterms:created xsi:type="dcterms:W3CDTF">2019-07-05T11:02:13Z</dcterms:created>
  <dcterms:modified xsi:type="dcterms:W3CDTF">2021-01-28T16:58:36Z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