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7" r:id="rId3"/>
    <p:sldId id="258" r:id="rId4"/>
    <p:sldId id="259" r:id="rId5"/>
    <p:sldId id="257" r:id="rId6"/>
    <p:sldId id="260" r:id="rId7"/>
    <p:sldId id="264" r:id="rId8"/>
    <p:sldId id="261" r:id="rId9"/>
    <p:sldId id="262" r:id="rId10"/>
    <p:sldId id="263" r:id="rId11"/>
    <p:sldId id="265"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AC194D-D6A6-4BEF-81EC-E071672EAF69}" type="datetimeFigureOut">
              <a:rPr lang="en-GB" smtClean="0"/>
              <a:t>27/01/2021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73C79-89F7-4DF7-A414-B15237E87519}" type="slidenum">
              <a:rPr lang="en-GB" smtClean="0"/>
              <a:t>‹#›</a:t>
            </a:fld>
            <a:endParaRPr lang="en-GB"/>
          </a:p>
        </p:txBody>
      </p:sp>
    </p:spTree>
    <p:extLst>
      <p:ext uri="{BB962C8B-B14F-4D97-AF65-F5344CB8AC3E}">
        <p14:creationId xmlns:p14="http://schemas.microsoft.com/office/powerpoint/2010/main" val="3391681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97A41F4-C571-4644-B0BF-2A7DD724CFCE}" type="slidenum">
              <a:rPr lang="en-US" altLang="en-US" smtClean="0"/>
              <a:pPr/>
              <a:t>9</a:t>
            </a:fld>
            <a:endParaRPr lang="en-US" altLang="en-US" smtClean="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8347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AC25F40-3840-4E39-8229-198C20568A6E}" type="slidenum">
              <a:rPr lang="en-US" altLang="en-US" smtClean="0"/>
              <a:pPr/>
              <a:t>10</a:t>
            </a:fld>
            <a:endParaRPr lang="en-US" altLang="en-US" smtClean="0"/>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87971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46FDF2-0064-4EEB-8096-9FC5347B84A2}"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143857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46FDF2-0064-4EEB-8096-9FC5347B84A2}"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350465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46FDF2-0064-4EEB-8096-9FC5347B84A2}"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332526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46FDF2-0064-4EEB-8096-9FC5347B84A2}"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151280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6FDF2-0064-4EEB-8096-9FC5347B84A2}"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61397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46FDF2-0064-4EEB-8096-9FC5347B84A2}"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373056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46FDF2-0064-4EEB-8096-9FC5347B84A2}" type="datetimeFigureOut">
              <a:rPr lang="en-GB" smtClean="0"/>
              <a:t>27/01/2021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404303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46FDF2-0064-4EEB-8096-9FC5347B84A2}" type="datetimeFigureOut">
              <a:rPr lang="en-GB" smtClean="0"/>
              <a:t>27/01/2021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328244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6FDF2-0064-4EEB-8096-9FC5347B84A2}" type="datetimeFigureOut">
              <a:rPr lang="en-GB" smtClean="0"/>
              <a:t>27/01/2021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160679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6FDF2-0064-4EEB-8096-9FC5347B84A2}"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971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6FDF2-0064-4EEB-8096-9FC5347B84A2}"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05169-CE1F-4538-8D16-7F2E61D0EF1B}" type="slidenum">
              <a:rPr lang="en-GB" smtClean="0"/>
              <a:t>‹#›</a:t>
            </a:fld>
            <a:endParaRPr lang="en-GB"/>
          </a:p>
        </p:txBody>
      </p:sp>
    </p:spTree>
    <p:extLst>
      <p:ext uri="{BB962C8B-B14F-4D97-AF65-F5344CB8AC3E}">
        <p14:creationId xmlns:p14="http://schemas.microsoft.com/office/powerpoint/2010/main" val="95333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6FDF2-0064-4EEB-8096-9FC5347B84A2}" type="datetimeFigureOut">
              <a:rPr lang="en-GB" smtClean="0"/>
              <a:t>27/01/2021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05169-CE1F-4538-8D16-7F2E61D0EF1B}" type="slidenum">
              <a:rPr lang="en-GB" smtClean="0"/>
              <a:t>‹#›</a:t>
            </a:fld>
            <a:endParaRPr lang="en-GB"/>
          </a:p>
        </p:txBody>
      </p:sp>
    </p:spTree>
    <p:extLst>
      <p:ext uri="{BB962C8B-B14F-4D97-AF65-F5344CB8AC3E}">
        <p14:creationId xmlns:p14="http://schemas.microsoft.com/office/powerpoint/2010/main" val="1485414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6083"/>
            <a:ext cx="9144000" cy="2387600"/>
          </a:xfrm>
        </p:spPr>
        <p:txBody>
          <a:bodyPr/>
          <a:lstStyle/>
          <a:p>
            <a:r>
              <a:rPr lang="en-GB" dirty="0" smtClean="0"/>
              <a:t>Persuasive Writing</a:t>
            </a:r>
            <a:endParaRPr lang="en-GB" dirty="0"/>
          </a:p>
        </p:txBody>
      </p:sp>
      <p:sp>
        <p:nvSpPr>
          <p:cNvPr id="3" name="Subtitle 2"/>
          <p:cNvSpPr>
            <a:spLocks noGrp="1"/>
          </p:cNvSpPr>
          <p:nvPr>
            <p:ph type="subTitle" idx="1"/>
          </p:nvPr>
        </p:nvSpPr>
        <p:spPr>
          <a:blipFill>
            <a:blip r:embed="rId2"/>
            <a:tile tx="0" ty="0" sx="100000" sy="100000" flip="none" algn="tl"/>
          </a:blipFill>
        </p:spPr>
        <p:txBody>
          <a:bodyPr/>
          <a:lstStyle/>
          <a:p>
            <a:r>
              <a:rPr lang="en-GB" dirty="0" smtClean="0"/>
              <a:t>Lesson 1 –</a:t>
            </a:r>
          </a:p>
          <a:p>
            <a:r>
              <a:rPr lang="en-GB" b="1" u="sng" dirty="0" smtClean="0"/>
              <a:t>WALT understand some of the features of persuasive writing. </a:t>
            </a:r>
            <a:endParaRPr lang="en-GB" b="1" u="sng" dirty="0"/>
          </a:p>
        </p:txBody>
      </p:sp>
    </p:spTree>
    <p:extLst>
      <p:ext uri="{BB962C8B-B14F-4D97-AF65-F5344CB8AC3E}">
        <p14:creationId xmlns:p14="http://schemas.microsoft.com/office/powerpoint/2010/main" val="2253178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5" name="Rectangle 7"/>
          <p:cNvSpPr>
            <a:spLocks noGrp="1" noChangeArrowheads="1"/>
          </p:cNvSpPr>
          <p:nvPr>
            <p:ph type="title"/>
          </p:nvPr>
        </p:nvSpPr>
        <p:spPr>
          <a:xfrm>
            <a:off x="1366838" y="130175"/>
            <a:ext cx="4248151" cy="863600"/>
          </a:xfrm>
        </p:spPr>
        <p:txBody>
          <a:bodyPr/>
          <a:lstStyle/>
          <a:p>
            <a:pPr algn="ctr" eaLnBrk="1" hangingPunct="1"/>
            <a:r>
              <a:rPr lang="en-GB" altLang="en-US" b="1" u="sng" smtClean="0"/>
              <a:t>The Persuader</a:t>
            </a:r>
          </a:p>
        </p:txBody>
      </p:sp>
      <p:sp>
        <p:nvSpPr>
          <p:cNvPr id="27656" name="Rectangle 8"/>
          <p:cNvSpPr>
            <a:spLocks noGrp="1" noChangeArrowheads="1"/>
          </p:cNvSpPr>
          <p:nvPr>
            <p:ph type="body" sz="half" idx="1"/>
          </p:nvPr>
        </p:nvSpPr>
        <p:spPr>
          <a:xfrm>
            <a:off x="2209801" y="981076"/>
            <a:ext cx="1438275" cy="5114925"/>
          </a:xfrm>
        </p:spPr>
        <p:txBody>
          <a:bodyPr/>
          <a:lstStyle/>
          <a:p>
            <a:pPr eaLnBrk="1" hangingPunct="1"/>
            <a:r>
              <a:rPr lang="en-GB" altLang="en-US" b="1" smtClean="0">
                <a:solidFill>
                  <a:srgbClr val="800040"/>
                </a:solidFill>
              </a:rPr>
              <a:t>P</a:t>
            </a:r>
          </a:p>
          <a:p>
            <a:pPr eaLnBrk="1" hangingPunct="1"/>
            <a:r>
              <a:rPr lang="en-GB" altLang="en-US" b="1" smtClean="0">
                <a:solidFill>
                  <a:srgbClr val="800040"/>
                </a:solidFill>
              </a:rPr>
              <a:t>E</a:t>
            </a:r>
          </a:p>
          <a:p>
            <a:pPr eaLnBrk="1" hangingPunct="1"/>
            <a:r>
              <a:rPr lang="en-GB" altLang="en-US" b="1" smtClean="0">
                <a:solidFill>
                  <a:srgbClr val="800040"/>
                </a:solidFill>
              </a:rPr>
              <a:t>R</a:t>
            </a:r>
          </a:p>
          <a:p>
            <a:pPr eaLnBrk="1" hangingPunct="1"/>
            <a:r>
              <a:rPr lang="en-GB" altLang="en-US" b="1" smtClean="0">
                <a:solidFill>
                  <a:srgbClr val="800040"/>
                </a:solidFill>
              </a:rPr>
              <a:t>S</a:t>
            </a:r>
          </a:p>
          <a:p>
            <a:pPr eaLnBrk="1" hangingPunct="1"/>
            <a:r>
              <a:rPr lang="en-GB" altLang="en-US" b="1" smtClean="0">
                <a:solidFill>
                  <a:srgbClr val="800040"/>
                </a:solidFill>
              </a:rPr>
              <a:t>U</a:t>
            </a:r>
          </a:p>
          <a:p>
            <a:pPr eaLnBrk="1" hangingPunct="1"/>
            <a:r>
              <a:rPr lang="en-GB" altLang="en-US" b="1" smtClean="0">
                <a:solidFill>
                  <a:srgbClr val="800040"/>
                </a:solidFill>
              </a:rPr>
              <a:t>A</a:t>
            </a:r>
          </a:p>
          <a:p>
            <a:pPr eaLnBrk="1" hangingPunct="1"/>
            <a:r>
              <a:rPr lang="en-GB" altLang="en-US" b="1" smtClean="0">
                <a:solidFill>
                  <a:srgbClr val="800040"/>
                </a:solidFill>
              </a:rPr>
              <a:t>D</a:t>
            </a:r>
          </a:p>
          <a:p>
            <a:pPr eaLnBrk="1" hangingPunct="1"/>
            <a:r>
              <a:rPr lang="en-GB" altLang="en-US" b="1" smtClean="0">
                <a:solidFill>
                  <a:srgbClr val="800040"/>
                </a:solidFill>
              </a:rPr>
              <a:t>E</a:t>
            </a:r>
          </a:p>
          <a:p>
            <a:pPr eaLnBrk="1" hangingPunct="1"/>
            <a:r>
              <a:rPr lang="en-GB" altLang="en-US" b="1" smtClean="0">
                <a:solidFill>
                  <a:srgbClr val="800040"/>
                </a:solidFill>
              </a:rPr>
              <a:t>R</a:t>
            </a:r>
          </a:p>
        </p:txBody>
      </p:sp>
      <p:sp>
        <p:nvSpPr>
          <p:cNvPr id="27657" name="Rectangle 9"/>
          <p:cNvSpPr>
            <a:spLocks noGrp="1" noChangeArrowheads="1"/>
          </p:cNvSpPr>
          <p:nvPr>
            <p:ph type="body" sz="half" idx="2"/>
          </p:nvPr>
        </p:nvSpPr>
        <p:spPr>
          <a:xfrm>
            <a:off x="3394871" y="993775"/>
            <a:ext cx="6407150" cy="5043488"/>
          </a:xfrm>
        </p:spPr>
        <p:txBody>
          <a:bodyPr>
            <a:normAutofit/>
          </a:bodyPr>
          <a:lstStyle/>
          <a:p>
            <a:pPr eaLnBrk="1" hangingPunct="1">
              <a:buFont typeface="Wingdings" panose="05000000000000000000" pitchFamily="2" charset="2"/>
              <a:buNone/>
            </a:pPr>
            <a:r>
              <a:rPr lang="en-GB" altLang="en-US" b="1" dirty="0" smtClean="0">
                <a:solidFill>
                  <a:srgbClr val="800040"/>
                </a:solidFill>
              </a:rPr>
              <a:t>P</a:t>
            </a:r>
            <a:r>
              <a:rPr lang="en-GB" altLang="en-US" dirty="0" smtClean="0"/>
              <a:t>ersonal Pronouns </a:t>
            </a:r>
            <a:r>
              <a:rPr lang="en-GB" altLang="en-US" sz="1400" dirty="0"/>
              <a:t>– I, we, </a:t>
            </a:r>
          </a:p>
          <a:p>
            <a:pPr eaLnBrk="1" hangingPunct="1">
              <a:buFont typeface="Wingdings" panose="05000000000000000000" pitchFamily="2" charset="2"/>
              <a:buNone/>
            </a:pPr>
            <a:r>
              <a:rPr lang="en-GB" altLang="en-US" b="1" dirty="0" smtClean="0">
                <a:solidFill>
                  <a:srgbClr val="800040"/>
                </a:solidFill>
              </a:rPr>
              <a:t>E</a:t>
            </a:r>
            <a:r>
              <a:rPr lang="en-GB" altLang="en-US" dirty="0" smtClean="0"/>
              <a:t>motive language </a:t>
            </a:r>
            <a:r>
              <a:rPr lang="en-GB" altLang="en-US" sz="1200" dirty="0"/>
              <a:t>(try to evoke feeling)</a:t>
            </a:r>
          </a:p>
          <a:p>
            <a:pPr eaLnBrk="1" hangingPunct="1">
              <a:buFont typeface="Wingdings" panose="05000000000000000000" pitchFamily="2" charset="2"/>
              <a:buNone/>
            </a:pPr>
            <a:r>
              <a:rPr lang="en-GB" altLang="en-US" b="1" dirty="0" smtClean="0">
                <a:solidFill>
                  <a:srgbClr val="800040"/>
                </a:solidFill>
              </a:rPr>
              <a:t>R</a:t>
            </a:r>
            <a:r>
              <a:rPr lang="en-GB" altLang="en-US" dirty="0" smtClean="0"/>
              <a:t>hetorical Questions </a:t>
            </a:r>
            <a:r>
              <a:rPr lang="en-GB" altLang="en-US" sz="1200" dirty="0"/>
              <a:t>(How would you feel?)</a:t>
            </a:r>
          </a:p>
          <a:p>
            <a:pPr eaLnBrk="1" hangingPunct="1">
              <a:buFont typeface="Wingdings" panose="05000000000000000000" pitchFamily="2" charset="2"/>
              <a:buNone/>
            </a:pPr>
            <a:r>
              <a:rPr lang="en-GB" altLang="en-US" b="1" dirty="0" smtClean="0">
                <a:solidFill>
                  <a:srgbClr val="800040"/>
                </a:solidFill>
              </a:rPr>
              <a:t>S</a:t>
            </a:r>
            <a:r>
              <a:rPr lang="en-GB" altLang="en-US" dirty="0" smtClean="0"/>
              <a:t>tatistics and Facts </a:t>
            </a:r>
            <a:r>
              <a:rPr lang="en-GB" altLang="en-US" sz="1200" dirty="0"/>
              <a:t>(try to include real life facts that would add to your </a:t>
            </a:r>
            <a:r>
              <a:rPr lang="en-GB" altLang="en-US" b="1" dirty="0" smtClean="0">
                <a:solidFill>
                  <a:srgbClr val="800040"/>
                </a:solidFill>
              </a:rPr>
              <a:t>U</a:t>
            </a:r>
            <a:r>
              <a:rPr lang="en-GB" altLang="en-US" dirty="0" smtClean="0"/>
              <a:t>se </a:t>
            </a:r>
            <a:r>
              <a:rPr lang="en-GB" altLang="en-US" dirty="0" smtClean="0"/>
              <a:t>of an authority figure </a:t>
            </a:r>
            <a:r>
              <a:rPr lang="en-GB" altLang="en-US" sz="1200" dirty="0"/>
              <a:t>(who has the right to say? </a:t>
            </a:r>
          </a:p>
          <a:p>
            <a:pPr eaLnBrk="1" hangingPunct="1">
              <a:buFont typeface="Wingdings" panose="05000000000000000000" pitchFamily="2" charset="2"/>
              <a:buNone/>
            </a:pPr>
            <a:r>
              <a:rPr lang="en-GB" altLang="en-US" b="1" dirty="0" smtClean="0">
                <a:solidFill>
                  <a:srgbClr val="800040"/>
                </a:solidFill>
              </a:rPr>
              <a:t>A</a:t>
            </a:r>
            <a:r>
              <a:rPr lang="en-GB" altLang="en-US" dirty="0" smtClean="0"/>
              <a:t>lliteration </a:t>
            </a:r>
            <a:r>
              <a:rPr lang="en-GB" altLang="en-US" sz="1200" dirty="0"/>
              <a:t>(</a:t>
            </a:r>
            <a:r>
              <a:rPr lang="en-GB" altLang="en-US" sz="1200" dirty="0" smtClean="0"/>
              <a:t>this </a:t>
            </a:r>
            <a:r>
              <a:rPr lang="en-GB" altLang="en-US" sz="1200" dirty="0"/>
              <a:t>can help to emphasise point </a:t>
            </a:r>
            <a:r>
              <a:rPr lang="en-GB" altLang="en-US" sz="1200" dirty="0" smtClean="0"/>
              <a:t>–) Buy British Beef</a:t>
            </a:r>
            <a:endParaRPr lang="en-GB" altLang="en-US" sz="1200" dirty="0"/>
          </a:p>
          <a:p>
            <a:pPr eaLnBrk="1" hangingPunct="1">
              <a:buFont typeface="Wingdings" panose="05000000000000000000" pitchFamily="2" charset="2"/>
              <a:buNone/>
            </a:pPr>
            <a:r>
              <a:rPr lang="en-GB" altLang="en-US" b="1" dirty="0" smtClean="0">
                <a:solidFill>
                  <a:srgbClr val="800040"/>
                </a:solidFill>
              </a:rPr>
              <a:t>D</a:t>
            </a:r>
            <a:r>
              <a:rPr lang="en-GB" altLang="en-US" dirty="0" smtClean="0"/>
              <a:t>escription and Imagery </a:t>
            </a:r>
            <a:r>
              <a:rPr lang="en-GB" altLang="en-US" sz="1200" dirty="0"/>
              <a:t>(be descriptive </a:t>
            </a:r>
          </a:p>
          <a:p>
            <a:pPr eaLnBrk="1" hangingPunct="1">
              <a:buFont typeface="Wingdings" panose="05000000000000000000" pitchFamily="2" charset="2"/>
              <a:buNone/>
            </a:pPr>
            <a:r>
              <a:rPr lang="en-GB" altLang="en-US" b="1" dirty="0" smtClean="0">
                <a:solidFill>
                  <a:srgbClr val="800040"/>
                </a:solidFill>
              </a:rPr>
              <a:t>E</a:t>
            </a:r>
            <a:r>
              <a:rPr lang="en-GB" altLang="en-US" dirty="0" smtClean="0"/>
              <a:t>xaggeration </a:t>
            </a:r>
            <a:r>
              <a:rPr lang="en-GB" altLang="en-US" sz="1200" dirty="0"/>
              <a:t>(Can really exaggerate some of the facts)</a:t>
            </a:r>
          </a:p>
          <a:p>
            <a:pPr eaLnBrk="1" hangingPunct="1">
              <a:buFont typeface="Wingdings" panose="05000000000000000000" pitchFamily="2" charset="2"/>
              <a:buNone/>
            </a:pPr>
            <a:r>
              <a:rPr lang="en-GB" altLang="en-US" b="1" dirty="0" smtClean="0">
                <a:solidFill>
                  <a:srgbClr val="800040"/>
                </a:solidFill>
              </a:rPr>
              <a:t>R</a:t>
            </a:r>
            <a:r>
              <a:rPr lang="en-GB" altLang="en-US" dirty="0" smtClean="0"/>
              <a:t>epetition </a:t>
            </a:r>
            <a:r>
              <a:rPr lang="en-GB" altLang="en-US" sz="1400" dirty="0"/>
              <a:t>(</a:t>
            </a:r>
            <a:r>
              <a:rPr lang="en-GB" altLang="en-US" sz="1200" dirty="0"/>
              <a:t>repeat </a:t>
            </a:r>
            <a:r>
              <a:rPr lang="en-GB" altLang="en-US" sz="1200" dirty="0" smtClean="0"/>
              <a:t>your </a:t>
            </a:r>
            <a:r>
              <a:rPr lang="en-GB" altLang="en-US" sz="1200" dirty="0"/>
              <a:t>points and back up with evidence)</a:t>
            </a:r>
          </a:p>
        </p:txBody>
      </p:sp>
    </p:spTree>
    <p:extLst>
      <p:ext uri="{BB962C8B-B14F-4D97-AF65-F5344CB8AC3E}">
        <p14:creationId xmlns:p14="http://schemas.microsoft.com/office/powerpoint/2010/main" val="3124908078"/>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fade">
                                      <p:cBhvr>
                                        <p:cTn id="7" dur="1000"/>
                                        <p:tgtEl>
                                          <p:spTgt spid="27655"/>
                                        </p:tgtEl>
                                      </p:cBhvr>
                                    </p:animEffect>
                                    <p:anim calcmode="lin" valueType="num">
                                      <p:cBhvr>
                                        <p:cTn id="8" dur="1000" fill="hold"/>
                                        <p:tgtEl>
                                          <p:spTgt spid="27655"/>
                                        </p:tgtEl>
                                        <p:attrNameLst>
                                          <p:attrName>ppt_x</p:attrName>
                                        </p:attrNameLst>
                                      </p:cBhvr>
                                      <p:tavLst>
                                        <p:tav tm="0">
                                          <p:val>
                                            <p:strVal val="#ppt_x"/>
                                          </p:val>
                                        </p:tav>
                                        <p:tav tm="100000">
                                          <p:val>
                                            <p:strVal val="#ppt_x"/>
                                          </p:val>
                                        </p:tav>
                                      </p:tavLst>
                                    </p:anim>
                                    <p:anim calcmode="lin" valueType="num">
                                      <p:cBhvr>
                                        <p:cTn id="9" dur="898" decel="100000" fill="hold"/>
                                        <p:tgtEl>
                                          <p:spTgt spid="27655"/>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765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7656">
                                            <p:txEl>
                                              <p:pRg st="0" end="0"/>
                                            </p:txEl>
                                          </p:spTgt>
                                        </p:tgtEl>
                                        <p:attrNameLst>
                                          <p:attrName>style.visibility</p:attrName>
                                        </p:attrNameLst>
                                      </p:cBhvr>
                                      <p:to>
                                        <p:strVal val="visible"/>
                                      </p:to>
                                    </p:set>
                                    <p:animEffect transition="in" filter="fade">
                                      <p:cBhvr>
                                        <p:cTn id="15" dur="1000"/>
                                        <p:tgtEl>
                                          <p:spTgt spid="27656">
                                            <p:txEl>
                                              <p:pRg st="0" end="0"/>
                                            </p:txEl>
                                          </p:spTgt>
                                        </p:tgtEl>
                                      </p:cBhvr>
                                    </p:animEffect>
                                    <p:anim calcmode="lin" valueType="num">
                                      <p:cBhvr>
                                        <p:cTn id="16" dur="1000" fill="hold"/>
                                        <p:tgtEl>
                                          <p:spTgt spid="27656">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765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765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7656">
                                            <p:txEl>
                                              <p:pRg st="1" end="1"/>
                                            </p:txEl>
                                          </p:spTgt>
                                        </p:tgtEl>
                                        <p:attrNameLst>
                                          <p:attrName>style.visibility</p:attrName>
                                        </p:attrNameLst>
                                      </p:cBhvr>
                                      <p:to>
                                        <p:strVal val="visible"/>
                                      </p:to>
                                    </p:set>
                                    <p:animEffect transition="in" filter="fade">
                                      <p:cBhvr>
                                        <p:cTn id="23" dur="1000"/>
                                        <p:tgtEl>
                                          <p:spTgt spid="27656">
                                            <p:txEl>
                                              <p:pRg st="1" end="1"/>
                                            </p:txEl>
                                          </p:spTgt>
                                        </p:tgtEl>
                                      </p:cBhvr>
                                    </p:animEffect>
                                    <p:anim calcmode="lin" valueType="num">
                                      <p:cBhvr>
                                        <p:cTn id="24" dur="1000" fill="hold"/>
                                        <p:tgtEl>
                                          <p:spTgt spid="27656">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7656">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765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7656">
                                            <p:txEl>
                                              <p:pRg st="2" end="2"/>
                                            </p:txEl>
                                          </p:spTgt>
                                        </p:tgtEl>
                                        <p:attrNameLst>
                                          <p:attrName>style.visibility</p:attrName>
                                        </p:attrNameLst>
                                      </p:cBhvr>
                                      <p:to>
                                        <p:strVal val="visible"/>
                                      </p:to>
                                    </p:set>
                                    <p:animEffect transition="in" filter="fade">
                                      <p:cBhvr>
                                        <p:cTn id="31" dur="1000"/>
                                        <p:tgtEl>
                                          <p:spTgt spid="27656">
                                            <p:txEl>
                                              <p:pRg st="2" end="2"/>
                                            </p:txEl>
                                          </p:spTgt>
                                        </p:tgtEl>
                                      </p:cBhvr>
                                    </p:animEffect>
                                    <p:anim calcmode="lin" valueType="num">
                                      <p:cBhvr>
                                        <p:cTn id="32" dur="1000" fill="hold"/>
                                        <p:tgtEl>
                                          <p:spTgt spid="27656">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27656">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2765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7656">
                                            <p:txEl>
                                              <p:pRg st="3" end="3"/>
                                            </p:txEl>
                                          </p:spTgt>
                                        </p:tgtEl>
                                        <p:attrNameLst>
                                          <p:attrName>style.visibility</p:attrName>
                                        </p:attrNameLst>
                                      </p:cBhvr>
                                      <p:to>
                                        <p:strVal val="visible"/>
                                      </p:to>
                                    </p:set>
                                    <p:animEffect transition="in" filter="fade">
                                      <p:cBhvr>
                                        <p:cTn id="39" dur="1000"/>
                                        <p:tgtEl>
                                          <p:spTgt spid="27656">
                                            <p:txEl>
                                              <p:pRg st="3" end="3"/>
                                            </p:txEl>
                                          </p:spTgt>
                                        </p:tgtEl>
                                      </p:cBhvr>
                                    </p:animEffect>
                                    <p:anim calcmode="lin" valueType="num">
                                      <p:cBhvr>
                                        <p:cTn id="40" dur="1000" fill="hold"/>
                                        <p:tgtEl>
                                          <p:spTgt spid="27656">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27656">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2765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7656">
                                            <p:txEl>
                                              <p:pRg st="4" end="4"/>
                                            </p:txEl>
                                          </p:spTgt>
                                        </p:tgtEl>
                                        <p:attrNameLst>
                                          <p:attrName>style.visibility</p:attrName>
                                        </p:attrNameLst>
                                      </p:cBhvr>
                                      <p:to>
                                        <p:strVal val="visible"/>
                                      </p:to>
                                    </p:set>
                                    <p:animEffect transition="in" filter="fade">
                                      <p:cBhvr>
                                        <p:cTn id="47" dur="1000"/>
                                        <p:tgtEl>
                                          <p:spTgt spid="27656">
                                            <p:txEl>
                                              <p:pRg st="4" end="4"/>
                                            </p:txEl>
                                          </p:spTgt>
                                        </p:tgtEl>
                                      </p:cBhvr>
                                    </p:animEffect>
                                    <p:anim calcmode="lin" valueType="num">
                                      <p:cBhvr>
                                        <p:cTn id="48" dur="1000" fill="hold"/>
                                        <p:tgtEl>
                                          <p:spTgt spid="27656">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27656">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2765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7656">
                                            <p:txEl>
                                              <p:pRg st="5" end="5"/>
                                            </p:txEl>
                                          </p:spTgt>
                                        </p:tgtEl>
                                        <p:attrNameLst>
                                          <p:attrName>style.visibility</p:attrName>
                                        </p:attrNameLst>
                                      </p:cBhvr>
                                      <p:to>
                                        <p:strVal val="visible"/>
                                      </p:to>
                                    </p:set>
                                    <p:animEffect transition="in" filter="fade">
                                      <p:cBhvr>
                                        <p:cTn id="55" dur="1000"/>
                                        <p:tgtEl>
                                          <p:spTgt spid="27656">
                                            <p:txEl>
                                              <p:pRg st="5" end="5"/>
                                            </p:txEl>
                                          </p:spTgt>
                                        </p:tgtEl>
                                      </p:cBhvr>
                                    </p:animEffect>
                                    <p:anim calcmode="lin" valueType="num">
                                      <p:cBhvr>
                                        <p:cTn id="56" dur="1000" fill="hold"/>
                                        <p:tgtEl>
                                          <p:spTgt spid="27656">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27656">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27656">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27656">
                                            <p:txEl>
                                              <p:pRg st="6" end="6"/>
                                            </p:txEl>
                                          </p:spTgt>
                                        </p:tgtEl>
                                        <p:attrNameLst>
                                          <p:attrName>style.visibility</p:attrName>
                                        </p:attrNameLst>
                                      </p:cBhvr>
                                      <p:to>
                                        <p:strVal val="visible"/>
                                      </p:to>
                                    </p:set>
                                    <p:animEffect transition="in" filter="fade">
                                      <p:cBhvr>
                                        <p:cTn id="63" dur="1000"/>
                                        <p:tgtEl>
                                          <p:spTgt spid="27656">
                                            <p:txEl>
                                              <p:pRg st="6" end="6"/>
                                            </p:txEl>
                                          </p:spTgt>
                                        </p:tgtEl>
                                      </p:cBhvr>
                                    </p:animEffect>
                                    <p:anim calcmode="lin" valueType="num">
                                      <p:cBhvr>
                                        <p:cTn id="64" dur="1000" fill="hold"/>
                                        <p:tgtEl>
                                          <p:spTgt spid="27656">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27656">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27656">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27656">
                                            <p:txEl>
                                              <p:pRg st="7" end="7"/>
                                            </p:txEl>
                                          </p:spTgt>
                                        </p:tgtEl>
                                        <p:attrNameLst>
                                          <p:attrName>style.visibility</p:attrName>
                                        </p:attrNameLst>
                                      </p:cBhvr>
                                      <p:to>
                                        <p:strVal val="visible"/>
                                      </p:to>
                                    </p:set>
                                    <p:animEffect transition="in" filter="fade">
                                      <p:cBhvr>
                                        <p:cTn id="71" dur="1000"/>
                                        <p:tgtEl>
                                          <p:spTgt spid="27656">
                                            <p:txEl>
                                              <p:pRg st="7" end="7"/>
                                            </p:txEl>
                                          </p:spTgt>
                                        </p:tgtEl>
                                      </p:cBhvr>
                                    </p:animEffect>
                                    <p:anim calcmode="lin" valueType="num">
                                      <p:cBhvr>
                                        <p:cTn id="72" dur="1000" fill="hold"/>
                                        <p:tgtEl>
                                          <p:spTgt spid="27656">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27656">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27656">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27656">
                                            <p:txEl>
                                              <p:pRg st="8" end="8"/>
                                            </p:txEl>
                                          </p:spTgt>
                                        </p:tgtEl>
                                        <p:attrNameLst>
                                          <p:attrName>style.visibility</p:attrName>
                                        </p:attrNameLst>
                                      </p:cBhvr>
                                      <p:to>
                                        <p:strVal val="visible"/>
                                      </p:to>
                                    </p:set>
                                    <p:animEffect transition="in" filter="fade">
                                      <p:cBhvr>
                                        <p:cTn id="79" dur="1000"/>
                                        <p:tgtEl>
                                          <p:spTgt spid="27656">
                                            <p:txEl>
                                              <p:pRg st="8" end="8"/>
                                            </p:txEl>
                                          </p:spTgt>
                                        </p:tgtEl>
                                      </p:cBhvr>
                                    </p:animEffect>
                                    <p:anim calcmode="lin" valueType="num">
                                      <p:cBhvr>
                                        <p:cTn id="80" dur="1000" fill="hold"/>
                                        <p:tgtEl>
                                          <p:spTgt spid="27656">
                                            <p:txEl>
                                              <p:pRg st="8" end="8"/>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27656">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27656">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27657">
                                            <p:txEl>
                                              <p:pRg st="0" end="0"/>
                                            </p:txEl>
                                          </p:spTgt>
                                        </p:tgtEl>
                                        <p:attrNameLst>
                                          <p:attrName>style.visibility</p:attrName>
                                        </p:attrNameLst>
                                      </p:cBhvr>
                                      <p:to>
                                        <p:strVal val="visible"/>
                                      </p:to>
                                    </p:set>
                                    <p:animEffect transition="in" filter="fade">
                                      <p:cBhvr>
                                        <p:cTn id="87" dur="1000"/>
                                        <p:tgtEl>
                                          <p:spTgt spid="27657">
                                            <p:txEl>
                                              <p:pRg st="0" end="0"/>
                                            </p:txEl>
                                          </p:spTgt>
                                        </p:tgtEl>
                                      </p:cBhvr>
                                    </p:animEffect>
                                    <p:anim calcmode="lin" valueType="num">
                                      <p:cBhvr>
                                        <p:cTn id="88" dur="1000" fill="hold"/>
                                        <p:tgtEl>
                                          <p:spTgt spid="27657">
                                            <p:txEl>
                                              <p:pRg st="0" end="0"/>
                                            </p:txEl>
                                          </p:spTgt>
                                        </p:tgtEl>
                                        <p:attrNameLst>
                                          <p:attrName>ppt_x</p:attrName>
                                        </p:attrNameLst>
                                      </p:cBhvr>
                                      <p:tavLst>
                                        <p:tav tm="0">
                                          <p:val>
                                            <p:strVal val="#ppt_x"/>
                                          </p:val>
                                        </p:tav>
                                        <p:tav tm="100000">
                                          <p:val>
                                            <p:strVal val="#ppt_x"/>
                                          </p:val>
                                        </p:tav>
                                      </p:tavLst>
                                    </p:anim>
                                    <p:anim calcmode="lin" valueType="num">
                                      <p:cBhvr>
                                        <p:cTn id="89" dur="898" decel="100000" fill="hold"/>
                                        <p:tgtEl>
                                          <p:spTgt spid="27657">
                                            <p:txEl>
                                              <p:pRg st="0" end="0"/>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898"/>
                                          </p:stCondLst>
                                        </p:cTn>
                                        <p:tgtEl>
                                          <p:spTgt spid="2765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27657">
                                            <p:txEl>
                                              <p:pRg st="1" end="1"/>
                                            </p:txEl>
                                          </p:spTgt>
                                        </p:tgtEl>
                                        <p:attrNameLst>
                                          <p:attrName>style.visibility</p:attrName>
                                        </p:attrNameLst>
                                      </p:cBhvr>
                                      <p:to>
                                        <p:strVal val="visible"/>
                                      </p:to>
                                    </p:set>
                                    <p:animEffect transition="in" filter="fade">
                                      <p:cBhvr>
                                        <p:cTn id="95" dur="1000"/>
                                        <p:tgtEl>
                                          <p:spTgt spid="27657">
                                            <p:txEl>
                                              <p:pRg st="1" end="1"/>
                                            </p:txEl>
                                          </p:spTgt>
                                        </p:tgtEl>
                                      </p:cBhvr>
                                    </p:animEffect>
                                    <p:anim calcmode="lin" valueType="num">
                                      <p:cBhvr>
                                        <p:cTn id="96" dur="1000" fill="hold"/>
                                        <p:tgtEl>
                                          <p:spTgt spid="27657">
                                            <p:txEl>
                                              <p:pRg st="1" end="1"/>
                                            </p:txEl>
                                          </p:spTgt>
                                        </p:tgtEl>
                                        <p:attrNameLst>
                                          <p:attrName>ppt_x</p:attrName>
                                        </p:attrNameLst>
                                      </p:cBhvr>
                                      <p:tavLst>
                                        <p:tav tm="0">
                                          <p:val>
                                            <p:strVal val="#ppt_x"/>
                                          </p:val>
                                        </p:tav>
                                        <p:tav tm="100000">
                                          <p:val>
                                            <p:strVal val="#ppt_x"/>
                                          </p:val>
                                        </p:tav>
                                      </p:tavLst>
                                    </p:anim>
                                    <p:anim calcmode="lin" valueType="num">
                                      <p:cBhvr>
                                        <p:cTn id="97" dur="898" decel="100000" fill="hold"/>
                                        <p:tgtEl>
                                          <p:spTgt spid="27657">
                                            <p:txEl>
                                              <p:pRg st="1" end="1"/>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898"/>
                                          </p:stCondLst>
                                        </p:cTn>
                                        <p:tgtEl>
                                          <p:spTgt spid="2765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27657">
                                            <p:txEl>
                                              <p:pRg st="2" end="2"/>
                                            </p:txEl>
                                          </p:spTgt>
                                        </p:tgtEl>
                                        <p:attrNameLst>
                                          <p:attrName>style.visibility</p:attrName>
                                        </p:attrNameLst>
                                      </p:cBhvr>
                                      <p:to>
                                        <p:strVal val="visible"/>
                                      </p:to>
                                    </p:set>
                                    <p:animEffect transition="in" filter="fade">
                                      <p:cBhvr>
                                        <p:cTn id="103" dur="1000"/>
                                        <p:tgtEl>
                                          <p:spTgt spid="27657">
                                            <p:txEl>
                                              <p:pRg st="2" end="2"/>
                                            </p:txEl>
                                          </p:spTgt>
                                        </p:tgtEl>
                                      </p:cBhvr>
                                    </p:animEffect>
                                    <p:anim calcmode="lin" valueType="num">
                                      <p:cBhvr>
                                        <p:cTn id="104" dur="1000" fill="hold"/>
                                        <p:tgtEl>
                                          <p:spTgt spid="27657">
                                            <p:txEl>
                                              <p:pRg st="2" end="2"/>
                                            </p:txEl>
                                          </p:spTgt>
                                        </p:tgtEl>
                                        <p:attrNameLst>
                                          <p:attrName>ppt_x</p:attrName>
                                        </p:attrNameLst>
                                      </p:cBhvr>
                                      <p:tavLst>
                                        <p:tav tm="0">
                                          <p:val>
                                            <p:strVal val="#ppt_x"/>
                                          </p:val>
                                        </p:tav>
                                        <p:tav tm="100000">
                                          <p:val>
                                            <p:strVal val="#ppt_x"/>
                                          </p:val>
                                        </p:tav>
                                      </p:tavLst>
                                    </p:anim>
                                    <p:anim calcmode="lin" valueType="num">
                                      <p:cBhvr>
                                        <p:cTn id="105" dur="898" decel="100000" fill="hold"/>
                                        <p:tgtEl>
                                          <p:spTgt spid="27657">
                                            <p:txEl>
                                              <p:pRg st="2" end="2"/>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898"/>
                                          </p:stCondLst>
                                        </p:cTn>
                                        <p:tgtEl>
                                          <p:spTgt spid="2765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37" presetClass="entr" presetSubtype="0" fill="hold" grpId="0" nodeType="clickEffect">
                                  <p:stCondLst>
                                    <p:cond delay="0"/>
                                  </p:stCondLst>
                                  <p:childTnLst>
                                    <p:set>
                                      <p:cBhvr>
                                        <p:cTn id="110" dur="1" fill="hold">
                                          <p:stCondLst>
                                            <p:cond delay="0"/>
                                          </p:stCondLst>
                                        </p:cTn>
                                        <p:tgtEl>
                                          <p:spTgt spid="27657">
                                            <p:txEl>
                                              <p:pRg st="3" end="3"/>
                                            </p:txEl>
                                          </p:spTgt>
                                        </p:tgtEl>
                                        <p:attrNameLst>
                                          <p:attrName>style.visibility</p:attrName>
                                        </p:attrNameLst>
                                      </p:cBhvr>
                                      <p:to>
                                        <p:strVal val="visible"/>
                                      </p:to>
                                    </p:set>
                                    <p:animEffect transition="in" filter="fade">
                                      <p:cBhvr>
                                        <p:cTn id="111" dur="1000"/>
                                        <p:tgtEl>
                                          <p:spTgt spid="27657">
                                            <p:txEl>
                                              <p:pRg st="3" end="3"/>
                                            </p:txEl>
                                          </p:spTgt>
                                        </p:tgtEl>
                                      </p:cBhvr>
                                    </p:animEffect>
                                    <p:anim calcmode="lin" valueType="num">
                                      <p:cBhvr>
                                        <p:cTn id="112" dur="1000" fill="hold"/>
                                        <p:tgtEl>
                                          <p:spTgt spid="27657">
                                            <p:txEl>
                                              <p:pRg st="3" end="3"/>
                                            </p:txEl>
                                          </p:spTgt>
                                        </p:tgtEl>
                                        <p:attrNameLst>
                                          <p:attrName>ppt_x</p:attrName>
                                        </p:attrNameLst>
                                      </p:cBhvr>
                                      <p:tavLst>
                                        <p:tav tm="0">
                                          <p:val>
                                            <p:strVal val="#ppt_x"/>
                                          </p:val>
                                        </p:tav>
                                        <p:tav tm="100000">
                                          <p:val>
                                            <p:strVal val="#ppt_x"/>
                                          </p:val>
                                        </p:tav>
                                      </p:tavLst>
                                    </p:anim>
                                    <p:anim calcmode="lin" valueType="num">
                                      <p:cBhvr>
                                        <p:cTn id="113" dur="898" decel="100000" fill="hold"/>
                                        <p:tgtEl>
                                          <p:spTgt spid="27657">
                                            <p:txEl>
                                              <p:pRg st="3" end="3"/>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898"/>
                                          </p:stCondLst>
                                        </p:cTn>
                                        <p:tgtEl>
                                          <p:spTgt spid="2765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37" presetClass="entr" presetSubtype="0" fill="hold" grpId="0" nodeType="clickEffect">
                                  <p:stCondLst>
                                    <p:cond delay="0"/>
                                  </p:stCondLst>
                                  <p:childTnLst>
                                    <p:set>
                                      <p:cBhvr>
                                        <p:cTn id="118" dur="1" fill="hold">
                                          <p:stCondLst>
                                            <p:cond delay="0"/>
                                          </p:stCondLst>
                                        </p:cTn>
                                        <p:tgtEl>
                                          <p:spTgt spid="27657">
                                            <p:txEl>
                                              <p:pRg st="4" end="4"/>
                                            </p:txEl>
                                          </p:spTgt>
                                        </p:tgtEl>
                                        <p:attrNameLst>
                                          <p:attrName>style.visibility</p:attrName>
                                        </p:attrNameLst>
                                      </p:cBhvr>
                                      <p:to>
                                        <p:strVal val="visible"/>
                                      </p:to>
                                    </p:set>
                                    <p:animEffect transition="in" filter="fade">
                                      <p:cBhvr>
                                        <p:cTn id="119" dur="1000"/>
                                        <p:tgtEl>
                                          <p:spTgt spid="27657">
                                            <p:txEl>
                                              <p:pRg st="4" end="4"/>
                                            </p:txEl>
                                          </p:spTgt>
                                        </p:tgtEl>
                                      </p:cBhvr>
                                    </p:animEffect>
                                    <p:anim calcmode="lin" valueType="num">
                                      <p:cBhvr>
                                        <p:cTn id="120" dur="1000" fill="hold"/>
                                        <p:tgtEl>
                                          <p:spTgt spid="27657">
                                            <p:txEl>
                                              <p:pRg st="4" end="4"/>
                                            </p:txEl>
                                          </p:spTgt>
                                        </p:tgtEl>
                                        <p:attrNameLst>
                                          <p:attrName>ppt_x</p:attrName>
                                        </p:attrNameLst>
                                      </p:cBhvr>
                                      <p:tavLst>
                                        <p:tav tm="0">
                                          <p:val>
                                            <p:strVal val="#ppt_x"/>
                                          </p:val>
                                        </p:tav>
                                        <p:tav tm="100000">
                                          <p:val>
                                            <p:strVal val="#ppt_x"/>
                                          </p:val>
                                        </p:tav>
                                      </p:tavLst>
                                    </p:anim>
                                    <p:anim calcmode="lin" valueType="num">
                                      <p:cBhvr>
                                        <p:cTn id="121" dur="898" decel="100000" fill="hold"/>
                                        <p:tgtEl>
                                          <p:spTgt spid="27657">
                                            <p:txEl>
                                              <p:pRg st="4" end="4"/>
                                            </p:txEl>
                                          </p:spTgt>
                                        </p:tgtEl>
                                        <p:attrNameLst>
                                          <p:attrName>ppt_y</p:attrName>
                                        </p:attrNameLst>
                                      </p:cBhvr>
                                      <p:tavLst>
                                        <p:tav tm="0">
                                          <p:val>
                                            <p:strVal val="#ppt_y+1"/>
                                          </p:val>
                                        </p:tav>
                                        <p:tav tm="100000">
                                          <p:val>
                                            <p:strVal val="#ppt_y-.03"/>
                                          </p:val>
                                        </p:tav>
                                      </p:tavLst>
                                    </p:anim>
                                    <p:anim calcmode="lin" valueType="num">
                                      <p:cBhvr>
                                        <p:cTn id="122" dur="100" accel="100000" fill="hold">
                                          <p:stCondLst>
                                            <p:cond delay="898"/>
                                          </p:stCondLst>
                                        </p:cTn>
                                        <p:tgtEl>
                                          <p:spTgt spid="2765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37" presetClass="entr" presetSubtype="0" fill="hold" grpId="0" nodeType="clickEffect">
                                  <p:stCondLst>
                                    <p:cond delay="0"/>
                                  </p:stCondLst>
                                  <p:childTnLst>
                                    <p:set>
                                      <p:cBhvr>
                                        <p:cTn id="126" dur="1" fill="hold">
                                          <p:stCondLst>
                                            <p:cond delay="0"/>
                                          </p:stCondLst>
                                        </p:cTn>
                                        <p:tgtEl>
                                          <p:spTgt spid="27657">
                                            <p:txEl>
                                              <p:pRg st="5" end="5"/>
                                            </p:txEl>
                                          </p:spTgt>
                                        </p:tgtEl>
                                        <p:attrNameLst>
                                          <p:attrName>style.visibility</p:attrName>
                                        </p:attrNameLst>
                                      </p:cBhvr>
                                      <p:to>
                                        <p:strVal val="visible"/>
                                      </p:to>
                                    </p:set>
                                    <p:animEffect transition="in" filter="fade">
                                      <p:cBhvr>
                                        <p:cTn id="127" dur="1000"/>
                                        <p:tgtEl>
                                          <p:spTgt spid="27657">
                                            <p:txEl>
                                              <p:pRg st="5" end="5"/>
                                            </p:txEl>
                                          </p:spTgt>
                                        </p:tgtEl>
                                      </p:cBhvr>
                                    </p:animEffect>
                                    <p:anim calcmode="lin" valueType="num">
                                      <p:cBhvr>
                                        <p:cTn id="128" dur="1000" fill="hold"/>
                                        <p:tgtEl>
                                          <p:spTgt spid="27657">
                                            <p:txEl>
                                              <p:pRg st="5" end="5"/>
                                            </p:txEl>
                                          </p:spTgt>
                                        </p:tgtEl>
                                        <p:attrNameLst>
                                          <p:attrName>ppt_x</p:attrName>
                                        </p:attrNameLst>
                                      </p:cBhvr>
                                      <p:tavLst>
                                        <p:tav tm="0">
                                          <p:val>
                                            <p:strVal val="#ppt_x"/>
                                          </p:val>
                                        </p:tav>
                                        <p:tav tm="100000">
                                          <p:val>
                                            <p:strVal val="#ppt_x"/>
                                          </p:val>
                                        </p:tav>
                                      </p:tavLst>
                                    </p:anim>
                                    <p:anim calcmode="lin" valueType="num">
                                      <p:cBhvr>
                                        <p:cTn id="129" dur="898" decel="100000" fill="hold"/>
                                        <p:tgtEl>
                                          <p:spTgt spid="27657">
                                            <p:txEl>
                                              <p:pRg st="5" end="5"/>
                                            </p:txEl>
                                          </p:spTgt>
                                        </p:tgtEl>
                                        <p:attrNameLst>
                                          <p:attrName>ppt_y</p:attrName>
                                        </p:attrNameLst>
                                      </p:cBhvr>
                                      <p:tavLst>
                                        <p:tav tm="0">
                                          <p:val>
                                            <p:strVal val="#ppt_y+1"/>
                                          </p:val>
                                        </p:tav>
                                        <p:tav tm="100000">
                                          <p:val>
                                            <p:strVal val="#ppt_y-.03"/>
                                          </p:val>
                                        </p:tav>
                                      </p:tavLst>
                                    </p:anim>
                                    <p:anim calcmode="lin" valueType="num">
                                      <p:cBhvr>
                                        <p:cTn id="130" dur="100" accel="100000" fill="hold">
                                          <p:stCondLst>
                                            <p:cond delay="898"/>
                                          </p:stCondLst>
                                        </p:cTn>
                                        <p:tgtEl>
                                          <p:spTgt spid="27657">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31" fill="hold" nodeType="clickPar">
                      <p:stCondLst>
                        <p:cond delay="indefinite"/>
                      </p:stCondLst>
                      <p:childTnLst>
                        <p:par>
                          <p:cTn id="132" fill="hold" nodeType="withGroup">
                            <p:stCondLst>
                              <p:cond delay="0"/>
                            </p:stCondLst>
                            <p:childTnLst>
                              <p:par>
                                <p:cTn id="133" presetID="37" presetClass="entr" presetSubtype="0" fill="hold" grpId="0" nodeType="clickEffect">
                                  <p:stCondLst>
                                    <p:cond delay="0"/>
                                  </p:stCondLst>
                                  <p:childTnLst>
                                    <p:set>
                                      <p:cBhvr>
                                        <p:cTn id="134" dur="1" fill="hold">
                                          <p:stCondLst>
                                            <p:cond delay="0"/>
                                          </p:stCondLst>
                                        </p:cTn>
                                        <p:tgtEl>
                                          <p:spTgt spid="27657">
                                            <p:txEl>
                                              <p:pRg st="6" end="6"/>
                                            </p:txEl>
                                          </p:spTgt>
                                        </p:tgtEl>
                                        <p:attrNameLst>
                                          <p:attrName>style.visibility</p:attrName>
                                        </p:attrNameLst>
                                      </p:cBhvr>
                                      <p:to>
                                        <p:strVal val="visible"/>
                                      </p:to>
                                    </p:set>
                                    <p:animEffect transition="in" filter="fade">
                                      <p:cBhvr>
                                        <p:cTn id="135" dur="1000"/>
                                        <p:tgtEl>
                                          <p:spTgt spid="27657">
                                            <p:txEl>
                                              <p:pRg st="6" end="6"/>
                                            </p:txEl>
                                          </p:spTgt>
                                        </p:tgtEl>
                                      </p:cBhvr>
                                    </p:animEffect>
                                    <p:anim calcmode="lin" valueType="num">
                                      <p:cBhvr>
                                        <p:cTn id="136" dur="1000" fill="hold"/>
                                        <p:tgtEl>
                                          <p:spTgt spid="27657">
                                            <p:txEl>
                                              <p:pRg st="6" end="6"/>
                                            </p:txEl>
                                          </p:spTgt>
                                        </p:tgtEl>
                                        <p:attrNameLst>
                                          <p:attrName>ppt_x</p:attrName>
                                        </p:attrNameLst>
                                      </p:cBhvr>
                                      <p:tavLst>
                                        <p:tav tm="0">
                                          <p:val>
                                            <p:strVal val="#ppt_x"/>
                                          </p:val>
                                        </p:tav>
                                        <p:tav tm="100000">
                                          <p:val>
                                            <p:strVal val="#ppt_x"/>
                                          </p:val>
                                        </p:tav>
                                      </p:tavLst>
                                    </p:anim>
                                    <p:anim calcmode="lin" valueType="num">
                                      <p:cBhvr>
                                        <p:cTn id="137" dur="898" decel="100000" fill="hold"/>
                                        <p:tgtEl>
                                          <p:spTgt spid="27657">
                                            <p:txEl>
                                              <p:pRg st="6" end="6"/>
                                            </p:txEl>
                                          </p:spTgt>
                                        </p:tgtEl>
                                        <p:attrNameLst>
                                          <p:attrName>ppt_y</p:attrName>
                                        </p:attrNameLst>
                                      </p:cBhvr>
                                      <p:tavLst>
                                        <p:tav tm="0">
                                          <p:val>
                                            <p:strVal val="#ppt_y+1"/>
                                          </p:val>
                                        </p:tav>
                                        <p:tav tm="100000">
                                          <p:val>
                                            <p:strVal val="#ppt_y-.03"/>
                                          </p:val>
                                        </p:tav>
                                      </p:tavLst>
                                    </p:anim>
                                    <p:anim calcmode="lin" valueType="num">
                                      <p:cBhvr>
                                        <p:cTn id="138" dur="100" accel="100000" fill="hold">
                                          <p:stCondLst>
                                            <p:cond delay="898"/>
                                          </p:stCondLst>
                                        </p:cTn>
                                        <p:tgtEl>
                                          <p:spTgt spid="27657">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39" fill="hold" nodeType="clickPar">
                      <p:stCondLst>
                        <p:cond delay="indefinite"/>
                      </p:stCondLst>
                      <p:childTnLst>
                        <p:par>
                          <p:cTn id="140" fill="hold" nodeType="withGroup">
                            <p:stCondLst>
                              <p:cond delay="0"/>
                            </p:stCondLst>
                            <p:childTnLst>
                              <p:par>
                                <p:cTn id="141" presetID="37" presetClass="entr" presetSubtype="0" fill="hold" grpId="0" nodeType="clickEffect">
                                  <p:stCondLst>
                                    <p:cond delay="0"/>
                                  </p:stCondLst>
                                  <p:childTnLst>
                                    <p:set>
                                      <p:cBhvr>
                                        <p:cTn id="142" dur="1" fill="hold">
                                          <p:stCondLst>
                                            <p:cond delay="0"/>
                                          </p:stCondLst>
                                        </p:cTn>
                                        <p:tgtEl>
                                          <p:spTgt spid="27657">
                                            <p:txEl>
                                              <p:pRg st="7" end="7"/>
                                            </p:txEl>
                                          </p:spTgt>
                                        </p:tgtEl>
                                        <p:attrNameLst>
                                          <p:attrName>style.visibility</p:attrName>
                                        </p:attrNameLst>
                                      </p:cBhvr>
                                      <p:to>
                                        <p:strVal val="visible"/>
                                      </p:to>
                                    </p:set>
                                    <p:animEffect transition="in" filter="fade">
                                      <p:cBhvr>
                                        <p:cTn id="143" dur="1000"/>
                                        <p:tgtEl>
                                          <p:spTgt spid="27657">
                                            <p:txEl>
                                              <p:pRg st="7" end="7"/>
                                            </p:txEl>
                                          </p:spTgt>
                                        </p:tgtEl>
                                      </p:cBhvr>
                                    </p:animEffect>
                                    <p:anim calcmode="lin" valueType="num">
                                      <p:cBhvr>
                                        <p:cTn id="144" dur="1000" fill="hold"/>
                                        <p:tgtEl>
                                          <p:spTgt spid="27657">
                                            <p:txEl>
                                              <p:pRg st="7" end="7"/>
                                            </p:txEl>
                                          </p:spTgt>
                                        </p:tgtEl>
                                        <p:attrNameLst>
                                          <p:attrName>ppt_x</p:attrName>
                                        </p:attrNameLst>
                                      </p:cBhvr>
                                      <p:tavLst>
                                        <p:tav tm="0">
                                          <p:val>
                                            <p:strVal val="#ppt_x"/>
                                          </p:val>
                                        </p:tav>
                                        <p:tav tm="100000">
                                          <p:val>
                                            <p:strVal val="#ppt_x"/>
                                          </p:val>
                                        </p:tav>
                                      </p:tavLst>
                                    </p:anim>
                                    <p:anim calcmode="lin" valueType="num">
                                      <p:cBhvr>
                                        <p:cTn id="145" dur="898" decel="100000" fill="hold"/>
                                        <p:tgtEl>
                                          <p:spTgt spid="27657">
                                            <p:txEl>
                                              <p:pRg st="7" end="7"/>
                                            </p:txEl>
                                          </p:spTgt>
                                        </p:tgtEl>
                                        <p:attrNameLst>
                                          <p:attrName>ppt_y</p:attrName>
                                        </p:attrNameLst>
                                      </p:cBhvr>
                                      <p:tavLst>
                                        <p:tav tm="0">
                                          <p:val>
                                            <p:strVal val="#ppt_y+1"/>
                                          </p:val>
                                        </p:tav>
                                        <p:tav tm="100000">
                                          <p:val>
                                            <p:strVal val="#ppt_y-.03"/>
                                          </p:val>
                                        </p:tav>
                                      </p:tavLst>
                                    </p:anim>
                                    <p:anim calcmode="lin" valueType="num">
                                      <p:cBhvr>
                                        <p:cTn id="146" dur="100" accel="100000" fill="hold">
                                          <p:stCondLst>
                                            <p:cond delay="898"/>
                                          </p:stCondLst>
                                        </p:cTn>
                                        <p:tgtEl>
                                          <p:spTgt spid="27657">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p:bldP spid="27656" grpId="0" build="p"/>
      <p:bldP spid="2765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7258929" cy="7091172"/>
          </a:xfrm>
          <a:prstGeom prst="rect">
            <a:avLst/>
          </a:prstGeom>
        </p:spPr>
        <p:txBody>
          <a:bodyPr wrap="square">
            <a:spAutoFit/>
          </a:bodyPr>
          <a:lstStyle/>
          <a:p>
            <a:pPr>
              <a:lnSpc>
                <a:spcPct val="115000"/>
              </a:lnSpc>
              <a:spcAft>
                <a:spcPts val="1000"/>
              </a:spcAft>
            </a:pPr>
            <a:r>
              <a:rPr lang="en-GB" sz="1100" dirty="0">
                <a:solidFill>
                  <a:srgbClr val="000000"/>
                </a:solidFill>
                <a:latin typeface="Comic Sans MS" panose="030F0702030302020204" pitchFamily="66" charset="0"/>
                <a:ea typeface="Calibri" panose="020F0502020204030204" pitchFamily="34" charset="0"/>
              </a:rPr>
              <a:t>Dear Mrs Sanderson</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a:solidFill>
                  <a:srgbClr val="000000"/>
                </a:solidFill>
                <a:latin typeface="Comic Sans MS" panose="030F0702030302020204" pitchFamily="66" charset="0"/>
                <a:ea typeface="Calibri" panose="020F0502020204030204" pitchFamily="34" charset="0"/>
              </a:rPr>
              <a:t>Having been a pupil at </a:t>
            </a:r>
            <a:r>
              <a:rPr lang="en-GB" sz="1100" dirty="0" err="1">
                <a:solidFill>
                  <a:srgbClr val="000000"/>
                </a:solidFill>
                <a:latin typeface="Comic Sans MS" panose="030F0702030302020204" pitchFamily="66" charset="0"/>
                <a:ea typeface="Calibri" panose="020F0502020204030204" pitchFamily="34" charset="0"/>
              </a:rPr>
              <a:t>Mylor</a:t>
            </a:r>
            <a:r>
              <a:rPr lang="en-GB" sz="1100" dirty="0">
                <a:solidFill>
                  <a:srgbClr val="000000"/>
                </a:solidFill>
                <a:latin typeface="Comic Sans MS" panose="030F0702030302020204" pitchFamily="66" charset="0"/>
                <a:ea typeface="Calibri" panose="020F0502020204030204" pitchFamily="34" charset="0"/>
              </a:rPr>
              <a:t> Bridge School for the last five years, I feel it is now my duty to relate to you the feelings of your students about wearing a school uniform. It has long been felt by myself, and my peers, that wearing a school uniform is an outdated and impractical practice, which we no longer feel is necessary. By writing this letter, I hope to convince you that this is the case, and begin negotiations on changing this rule. </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a:solidFill>
                  <a:srgbClr val="000000"/>
                </a:solidFill>
                <a:latin typeface="Comic Sans MS" panose="030F0702030302020204" pitchFamily="66" charset="0"/>
                <a:ea typeface="Calibri" panose="020F0502020204030204" pitchFamily="34" charset="0"/>
              </a:rPr>
              <a:t>My reasons for not wearing uniform are as follows:</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a:solidFill>
                  <a:srgbClr val="000000"/>
                </a:solidFill>
                <a:latin typeface="Comic Sans MS" panose="030F0702030302020204" pitchFamily="66" charset="0"/>
                <a:ea typeface="Calibri" panose="020F0502020204030204" pitchFamily="34" charset="0"/>
              </a:rPr>
              <a:t>To begin with, a recent survey conducted by the school council identified that an overwhelming majority of 79% of pupils would prefer to wear their own clothes to school. As a Head Teacher, it is your duty to listen to and consider any opinions of your students and to negotiate with them. As the school council are an elected body of students from all the classes in the school, it is important that you take heed of any information they discover about the wants and needs of its pupils. </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a:solidFill>
                  <a:srgbClr val="000000"/>
                </a:solidFill>
                <a:latin typeface="Comic Sans MS" panose="030F0702030302020204" pitchFamily="66" charset="0"/>
                <a:ea typeface="Calibri" panose="020F0502020204030204" pitchFamily="34" charset="0"/>
              </a:rPr>
              <a:t>Secondly, my peers and I feel more comfortable and at ease in our own clothes. This is important as the more comfortable we feel, the better we are able to concentrate on the learning we are doing. </a:t>
            </a:r>
            <a:r>
              <a:rPr lang="en-GB" sz="1100" dirty="0">
                <a:solidFill>
                  <a:srgbClr val="000000"/>
                </a:solidFill>
                <a:latin typeface="Comic Sans MS" panose="030F0702030302020204" pitchFamily="66" charset="0"/>
                <a:ea typeface="Calibri" panose="020F0502020204030204" pitchFamily="34" charset="0"/>
              </a:rPr>
              <a:t>If we are constantly fiddling with synthetic scratchy shirts, itchy trousers and uncomfortable shoes, this distracts us from the task in hand.  Moreover, this distracts us from learning. Can you not remember how uncomfortable your school clothes were and how you wished that you didn’t have to wear a uniform? Therefore, wearing our own </a:t>
            </a:r>
            <a:r>
              <a:rPr lang="en-GB" sz="1100" dirty="0">
                <a:solidFill>
                  <a:srgbClr val="000000"/>
                </a:solidFill>
                <a:latin typeface="Comic Sans MS" panose="030F0702030302020204" pitchFamily="66" charset="0"/>
                <a:ea typeface="Calibri" panose="020F0502020204030204" pitchFamily="34" charset="0"/>
              </a:rPr>
              <a:t>clothes would improve and lengthen our learning time and ultimately impact and improve our achievement in school. (The school’s position on the league tables would rocket – and OFSTED would see that the leaders and teachers in school are working hard and getting results.)</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a:solidFill>
                  <a:srgbClr val="000000"/>
                </a:solidFill>
                <a:latin typeface="Comic Sans MS" panose="030F0702030302020204" pitchFamily="66" charset="0"/>
                <a:ea typeface="Calibri" panose="020F0502020204030204" pitchFamily="34" charset="0"/>
              </a:rPr>
              <a:t>Finally, our parents would also benefit from the move. Gone will be the excuses of not wearing uniform as our parents did not get it washed in time! Wearing our own clothes would mean there would be no lack of options. Parents would no longer have the mad Sunday rush of getting our uniforms washed and ironed in time for Monday morning. It would also reduce the amount that our parents have to pay towards clothing us. Good quality school uniform that lasts, does not come cheap! How many Jumpers have your own children lost at their school and surely you can empathise with this? Indeed – the money saved could be put towards school funds to buy new books, or stationary resources which would in turn save the school money. As detailed above, there are compelling arguments as to why the children of </a:t>
            </a:r>
            <a:r>
              <a:rPr lang="en-GB" sz="1100" dirty="0" err="1">
                <a:solidFill>
                  <a:srgbClr val="000000"/>
                </a:solidFill>
                <a:latin typeface="Comic Sans MS" panose="030F0702030302020204" pitchFamily="66" charset="0"/>
                <a:ea typeface="Calibri" panose="020F0502020204030204" pitchFamily="34" charset="0"/>
              </a:rPr>
              <a:t>Mylor</a:t>
            </a:r>
            <a:r>
              <a:rPr lang="en-GB" sz="1100" dirty="0">
                <a:solidFill>
                  <a:srgbClr val="000000"/>
                </a:solidFill>
                <a:latin typeface="Comic Sans MS" panose="030F0702030302020204" pitchFamily="66" charset="0"/>
                <a:ea typeface="Calibri" panose="020F0502020204030204" pitchFamily="34" charset="0"/>
              </a:rPr>
              <a:t> Bridge CP School should be able to abandon their uniforms in favour of more cost effective, practical and achievement boosting home clothes. </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a:solidFill>
                  <a:srgbClr val="000000"/>
                </a:solidFill>
                <a:latin typeface="Comic Sans MS" panose="030F0702030302020204" pitchFamily="66" charset="0"/>
                <a:ea typeface="Calibri" panose="020F0502020204030204" pitchFamily="34" charset="0"/>
              </a:rPr>
              <a:t>Please consider the points I have raised in this letter </a:t>
            </a:r>
            <a:r>
              <a:rPr lang="en-GB" sz="1100" dirty="0" smtClean="0">
                <a:solidFill>
                  <a:srgbClr val="000000"/>
                </a:solidFill>
                <a:latin typeface="Comic Sans MS" panose="030F0702030302020204" pitchFamily="66" charset="0"/>
                <a:ea typeface="Calibri" panose="020F0502020204030204" pitchFamily="34" charset="0"/>
              </a:rPr>
              <a:t>carefully and </a:t>
            </a:r>
            <a:r>
              <a:rPr lang="en-GB" sz="1100" b="1" dirty="0" smtClean="0">
                <a:solidFill>
                  <a:srgbClr val="000000"/>
                </a:solidFill>
                <a:latin typeface="Comic Sans MS" panose="030F0702030302020204" pitchFamily="66" charset="0"/>
                <a:ea typeface="Calibri" panose="020F0502020204030204" pitchFamily="34" charset="0"/>
              </a:rPr>
              <a:t>STOP SCHOOL UNIFORM. </a:t>
            </a:r>
            <a:r>
              <a:rPr lang="en-GB" sz="1100" dirty="0" smtClean="0">
                <a:solidFill>
                  <a:srgbClr val="000000"/>
                </a:solidFill>
                <a:latin typeface="Comic Sans MS" panose="030F0702030302020204" pitchFamily="66" charset="0"/>
                <a:ea typeface="Calibri" panose="020F0502020204030204" pitchFamily="34" charset="0"/>
              </a:rPr>
              <a:t> </a:t>
            </a:r>
            <a:r>
              <a:rPr lang="en-GB" sz="1100" dirty="0">
                <a:solidFill>
                  <a:srgbClr val="000000"/>
                </a:solidFill>
                <a:latin typeface="Comic Sans MS" panose="030F0702030302020204" pitchFamily="66" charset="0"/>
                <a:ea typeface="Calibri" panose="020F0502020204030204" pitchFamily="34" charset="0"/>
              </a:rPr>
              <a:t>My fellow students and I look forward to hearing your response</a:t>
            </a:r>
            <a:endParaRPr lang="en-GB" sz="1200" dirty="0">
              <a:effectLst/>
              <a:latin typeface="Times New Roman" panose="02020603050405020304" pitchFamily="18" charset="0"/>
              <a:ea typeface="Times New Roman" panose="02020603050405020304" pitchFamily="18" charset="0"/>
            </a:endParaRPr>
          </a:p>
        </p:txBody>
      </p:sp>
      <p:sp>
        <p:nvSpPr>
          <p:cNvPr id="7" name="TextBox 6"/>
          <p:cNvSpPr txBox="1"/>
          <p:nvPr/>
        </p:nvSpPr>
        <p:spPr>
          <a:xfrm>
            <a:off x="7357403" y="225083"/>
            <a:ext cx="4628271" cy="5078313"/>
          </a:xfrm>
          <a:prstGeom prst="rect">
            <a:avLst/>
          </a:prstGeom>
          <a:noFill/>
        </p:spPr>
        <p:txBody>
          <a:bodyPr wrap="square" rtlCol="0">
            <a:spAutoFit/>
          </a:bodyPr>
          <a:lstStyle/>
          <a:p>
            <a:r>
              <a:rPr lang="en-GB" dirty="0" smtClean="0"/>
              <a:t>Can you use the text and answer the questions below about the features of persuasive writing.</a:t>
            </a:r>
          </a:p>
          <a:p>
            <a:pPr marL="342900" indent="-342900">
              <a:buAutoNum type="arabicPeriod"/>
            </a:pPr>
            <a:r>
              <a:rPr lang="en-GB" b="1" dirty="0" smtClean="0"/>
              <a:t>What personal pronouns are used in the text?</a:t>
            </a:r>
          </a:p>
          <a:p>
            <a:pPr marL="342900" indent="-342900">
              <a:buAutoNum type="arabicPeriod" startAt="2"/>
            </a:pPr>
            <a:r>
              <a:rPr lang="en-GB" b="1" dirty="0" smtClean="0"/>
              <a:t>Can you find sentences or phrases that are emotive? </a:t>
            </a:r>
          </a:p>
          <a:p>
            <a:pPr marL="342900" indent="-342900">
              <a:buAutoNum type="arabicPeriod" startAt="2"/>
            </a:pPr>
            <a:r>
              <a:rPr lang="en-GB" b="1" dirty="0" smtClean="0"/>
              <a:t>Can you find a rhetorical question?</a:t>
            </a:r>
          </a:p>
          <a:p>
            <a:pPr marL="342900" indent="-342900">
              <a:buAutoNum type="arabicPeriod" startAt="2"/>
            </a:pPr>
            <a:r>
              <a:rPr lang="en-GB" b="1" dirty="0" smtClean="0"/>
              <a:t>Can you find a fact or statistic that adds to the argument?</a:t>
            </a:r>
          </a:p>
          <a:p>
            <a:pPr marL="342900" indent="-342900">
              <a:buAutoNum type="arabicPeriod" startAt="2"/>
            </a:pPr>
            <a:r>
              <a:rPr lang="en-GB" b="1" dirty="0" smtClean="0"/>
              <a:t>In the letter where is </a:t>
            </a:r>
            <a:r>
              <a:rPr lang="en-GB" b="1" dirty="0"/>
              <a:t>an</a:t>
            </a:r>
            <a:r>
              <a:rPr lang="en-GB" altLang="en-US" b="1" dirty="0"/>
              <a:t> authority</a:t>
            </a:r>
            <a:r>
              <a:rPr lang="en-GB" b="1" dirty="0"/>
              <a:t> figure </a:t>
            </a:r>
            <a:r>
              <a:rPr lang="en-GB" b="1" dirty="0" smtClean="0"/>
              <a:t>used?</a:t>
            </a:r>
          </a:p>
          <a:p>
            <a:pPr marL="342900" indent="-342900">
              <a:buAutoNum type="arabicPeriod" startAt="2"/>
            </a:pPr>
            <a:r>
              <a:rPr lang="en-GB" b="1" dirty="0" smtClean="0"/>
              <a:t>Can you find any alliteration in the letter?</a:t>
            </a:r>
          </a:p>
          <a:p>
            <a:pPr marL="342900" indent="-342900">
              <a:buAutoNum type="arabicPeriod" startAt="2"/>
            </a:pPr>
            <a:r>
              <a:rPr lang="en-GB" b="1" dirty="0" smtClean="0"/>
              <a:t>Is there any repetition or repeated messages?</a:t>
            </a:r>
          </a:p>
          <a:p>
            <a:pPr marL="342900" indent="-342900">
              <a:buAutoNum type="arabicPeriod" startAt="2"/>
            </a:pPr>
            <a:r>
              <a:rPr lang="en-GB" b="1" dirty="0" smtClean="0"/>
              <a:t>Is this letter written formally or informally? How do you know? Can you find any words or phrases?</a:t>
            </a:r>
          </a:p>
          <a:p>
            <a:pPr marL="342900" indent="-342900">
              <a:buAutoNum type="arabicPeriod" startAt="2"/>
            </a:pPr>
            <a:endParaRPr lang="en-GB" b="1" dirty="0" smtClean="0"/>
          </a:p>
        </p:txBody>
      </p:sp>
      <p:sp>
        <p:nvSpPr>
          <p:cNvPr id="8" name="TextBox 7"/>
          <p:cNvSpPr txBox="1"/>
          <p:nvPr/>
        </p:nvSpPr>
        <p:spPr>
          <a:xfrm>
            <a:off x="7540283" y="5050302"/>
            <a:ext cx="4445391" cy="1200329"/>
          </a:xfrm>
          <a:prstGeom prst="rect">
            <a:avLst/>
          </a:prstGeom>
          <a:noFill/>
        </p:spPr>
        <p:txBody>
          <a:bodyPr wrap="square" rtlCol="0">
            <a:spAutoFit/>
          </a:bodyPr>
          <a:lstStyle/>
          <a:p>
            <a:pPr algn="ctr"/>
            <a:r>
              <a:rPr lang="en-GB" b="1" u="sng" dirty="0" smtClean="0"/>
              <a:t>Extension</a:t>
            </a:r>
          </a:p>
          <a:p>
            <a:r>
              <a:rPr lang="en-GB" b="1" u="sng" dirty="0" smtClean="0"/>
              <a:t>Using some persuasive techniques, write down what your parents could say to you in order for you to tidy your room.</a:t>
            </a:r>
            <a:endParaRPr lang="en-GB" b="1" u="sng" dirty="0"/>
          </a:p>
        </p:txBody>
      </p:sp>
    </p:spTree>
    <p:extLst>
      <p:ext uri="{BB962C8B-B14F-4D97-AF65-F5344CB8AC3E}">
        <p14:creationId xmlns:p14="http://schemas.microsoft.com/office/powerpoint/2010/main" val="3542770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7258929" cy="7077450"/>
          </a:xfrm>
          <a:prstGeom prst="rect">
            <a:avLst/>
          </a:prstGeom>
        </p:spPr>
        <p:txBody>
          <a:bodyPr wrap="square">
            <a:spAutoFit/>
          </a:bodyPr>
          <a:lstStyle/>
          <a:p>
            <a:pPr>
              <a:lnSpc>
                <a:spcPct val="115000"/>
              </a:lnSpc>
              <a:spcAft>
                <a:spcPts val="1000"/>
              </a:spcAft>
            </a:pPr>
            <a:r>
              <a:rPr lang="en-GB" sz="1100" dirty="0" smtClean="0">
                <a:solidFill>
                  <a:srgbClr val="000000"/>
                </a:solidFill>
                <a:latin typeface="Comic Sans MS" panose="030F0702030302020204" pitchFamily="66" charset="0"/>
                <a:ea typeface="Calibri" panose="020F0502020204030204" pitchFamily="34" charset="0"/>
              </a:rPr>
              <a:t>Dear Mrs Sanderson</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smtClean="0">
                <a:solidFill>
                  <a:srgbClr val="000000"/>
                </a:solidFill>
                <a:latin typeface="Comic Sans MS" panose="030F0702030302020204" pitchFamily="66" charset="0"/>
                <a:ea typeface="Calibri" panose="020F0502020204030204" pitchFamily="34" charset="0"/>
              </a:rPr>
              <a:t>Having been a pupil at </a:t>
            </a:r>
            <a:r>
              <a:rPr lang="en-GB" sz="1100" dirty="0" err="1" smtClean="0">
                <a:solidFill>
                  <a:srgbClr val="000000"/>
                </a:solidFill>
                <a:latin typeface="Comic Sans MS" panose="030F0702030302020204" pitchFamily="66" charset="0"/>
                <a:ea typeface="Calibri" panose="020F0502020204030204" pitchFamily="34" charset="0"/>
              </a:rPr>
              <a:t>Mylor</a:t>
            </a:r>
            <a:r>
              <a:rPr lang="en-GB" sz="1100" dirty="0" smtClean="0">
                <a:solidFill>
                  <a:srgbClr val="000000"/>
                </a:solidFill>
                <a:latin typeface="Comic Sans MS" panose="030F0702030302020204" pitchFamily="66" charset="0"/>
                <a:ea typeface="Calibri" panose="020F0502020204030204" pitchFamily="34" charset="0"/>
              </a:rPr>
              <a:t> Bridge School for the last five years, I feel it is now my duty to relate to you the feelings of your students about wearing a school uniform. It has long been felt by myself, and my peers, that wearing a school uniform is an outdated and impractical practice, which we no longer feel is necessary. By writing this letter, I hope to convince you that this is the case, and begin negotiations on changing this rule. </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smtClean="0">
                <a:solidFill>
                  <a:srgbClr val="000000"/>
                </a:solidFill>
                <a:latin typeface="Comic Sans MS" panose="030F0702030302020204" pitchFamily="66" charset="0"/>
                <a:ea typeface="Calibri" panose="020F0502020204030204" pitchFamily="34" charset="0"/>
              </a:rPr>
              <a:t>My reasons for not wearing uniform are as follows:</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smtClean="0">
                <a:solidFill>
                  <a:srgbClr val="000000"/>
                </a:solidFill>
                <a:latin typeface="Comic Sans MS" panose="030F0702030302020204" pitchFamily="66" charset="0"/>
                <a:ea typeface="Calibri" panose="020F0502020204030204" pitchFamily="34" charset="0"/>
              </a:rPr>
              <a:t>To begin with, a recent survey conducted by the school council identified that an overwhelming majority of 79% of pupils would prefer to wear their own clothes to school. As a Head Teacher, it is your duty to listen to and consider any opinions of your students and to negotiate with them. As the school council are an elected body of students from all the classes in the school, it is important that you take heed of any information they discover about the wants and needs of its pupils. </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smtClean="0">
                <a:solidFill>
                  <a:srgbClr val="000000"/>
                </a:solidFill>
                <a:latin typeface="Comic Sans MS" panose="030F0702030302020204" pitchFamily="66" charset="0"/>
                <a:ea typeface="Calibri" panose="020F0502020204030204" pitchFamily="34" charset="0"/>
              </a:rPr>
              <a:t>Secondly, my peers and I feel more comfortable and at ease in our own clothes. This is important as the more comfortable we feel, the better we are able to concentrate on the learning we are doing. If we are constantly fiddling with synthetic scratchy shirts, itchy trousers and uncomfortable shoes, this distracts us from the task in hand.  Moreover, this distracts us from learning. Can you not remember how uncomfortable your school clothes were and how you wished that you didn’t have to wear a uniform? Therefore, wearing our own clothes would improve and lengthen our learning time and ultimately impact and improve our achievement in school. (The school’s position on the league tables would rocket – and OFSTED would see that the leaders and teachers in school are working hard and getting results.)</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smtClean="0">
                <a:solidFill>
                  <a:srgbClr val="000000"/>
                </a:solidFill>
                <a:latin typeface="Comic Sans MS" panose="030F0702030302020204" pitchFamily="66" charset="0"/>
                <a:ea typeface="Calibri" panose="020F0502020204030204" pitchFamily="34" charset="0"/>
              </a:rPr>
              <a:t>Finally, our parents would also benefit from the move. Gone will be the excuses of not wearing uniform as our parents did not get it washed in time! Wearing our own clothes would mean there would be no lack of options. Parents would no longer have the mad Sunday rush of getting our uniforms washed and ironed in time for Monday morning. It would also reduce the amount that our parents have to pay towards clothing us. Good quality school uniform that lasts, does not come cheap! How many Jumpers have your own children lost at their school and surely you can empathise with this? Indeed – the money saved could be put towards school funds to buy new books, or stationary resources which would in turn save the school money. As detailed above, there are compelling arguments as to why the children of </a:t>
            </a:r>
            <a:r>
              <a:rPr lang="en-GB" sz="1100" dirty="0" err="1" smtClean="0">
                <a:solidFill>
                  <a:srgbClr val="000000"/>
                </a:solidFill>
                <a:latin typeface="Comic Sans MS" panose="030F0702030302020204" pitchFamily="66" charset="0"/>
                <a:ea typeface="Calibri" panose="020F0502020204030204" pitchFamily="34" charset="0"/>
              </a:rPr>
              <a:t>Mylor</a:t>
            </a:r>
            <a:r>
              <a:rPr lang="en-GB" sz="1100" dirty="0" smtClean="0">
                <a:solidFill>
                  <a:srgbClr val="000000"/>
                </a:solidFill>
                <a:latin typeface="Comic Sans MS" panose="030F0702030302020204" pitchFamily="66" charset="0"/>
                <a:ea typeface="Calibri" panose="020F0502020204030204" pitchFamily="34" charset="0"/>
              </a:rPr>
              <a:t> Bridge CP School should be able to abandon their uniforms in favour of more cost effective, practical and achievement boosting home clothes. </a:t>
            </a:r>
            <a:endParaRPr lang="en-GB" sz="12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100" dirty="0" smtClean="0">
                <a:solidFill>
                  <a:srgbClr val="000000"/>
                </a:solidFill>
                <a:latin typeface="Comic Sans MS" panose="030F0702030302020204" pitchFamily="66" charset="0"/>
                <a:ea typeface="Calibri" panose="020F0502020204030204" pitchFamily="34" charset="0"/>
              </a:rPr>
              <a:t>Please consider the points I have raised in this letter carefully. My fellow students and I look forward to hearing your response</a:t>
            </a:r>
            <a:endParaRPr lang="en-GB" sz="1200" dirty="0">
              <a:effectLst/>
              <a:latin typeface="Times New Roman" panose="02020603050405020304" pitchFamily="18" charset="0"/>
              <a:ea typeface="Times New Roman" panose="02020603050405020304" pitchFamily="18" charset="0"/>
            </a:endParaRPr>
          </a:p>
        </p:txBody>
      </p:sp>
      <p:sp>
        <p:nvSpPr>
          <p:cNvPr id="7" name="TextBox 6"/>
          <p:cNvSpPr txBox="1"/>
          <p:nvPr/>
        </p:nvSpPr>
        <p:spPr>
          <a:xfrm>
            <a:off x="7357403" y="225083"/>
            <a:ext cx="4628271" cy="7632859"/>
          </a:xfrm>
          <a:prstGeom prst="rect">
            <a:avLst/>
          </a:prstGeom>
          <a:noFill/>
        </p:spPr>
        <p:txBody>
          <a:bodyPr wrap="square" rtlCol="0">
            <a:spAutoFit/>
          </a:bodyPr>
          <a:lstStyle/>
          <a:p>
            <a:r>
              <a:rPr lang="en-GB" sz="1400" dirty="0" smtClean="0"/>
              <a:t>Can you use the text and answer the questions below about the features of persuasive writing.</a:t>
            </a:r>
          </a:p>
          <a:p>
            <a:r>
              <a:rPr lang="en-GB" sz="1400" b="1" dirty="0" smtClean="0"/>
              <a:t>1. What personal pronouns are used in the text? </a:t>
            </a:r>
            <a:r>
              <a:rPr lang="en-GB" sz="1400" dirty="0" smtClean="0"/>
              <a:t>(</a:t>
            </a:r>
            <a:r>
              <a:rPr lang="en-GB" sz="1400" i="1" dirty="0" smtClean="0"/>
              <a:t> mainly I, my, we, you, they, we)</a:t>
            </a:r>
          </a:p>
          <a:p>
            <a:r>
              <a:rPr lang="en-GB" sz="1400" b="1" i="1" dirty="0" smtClean="0"/>
              <a:t>2.</a:t>
            </a:r>
            <a:r>
              <a:rPr lang="en-GB" sz="1400" b="1" dirty="0" smtClean="0"/>
              <a:t> Can you find sentences or phrases that are emotive? </a:t>
            </a:r>
            <a:r>
              <a:rPr lang="en-GB" sz="1400" i="1" dirty="0" smtClean="0"/>
              <a:t>(we feel at ease in our own clothes. Reduce the amount that parents have to pay. Good quality uniform does not come cheap!)</a:t>
            </a:r>
          </a:p>
          <a:p>
            <a:r>
              <a:rPr lang="en-GB" sz="1400" b="1" dirty="0" smtClean="0"/>
              <a:t>3. Can you find a rhetorical question? (</a:t>
            </a:r>
            <a:r>
              <a:rPr lang="en-GB" sz="1400" i="1" dirty="0" smtClean="0"/>
              <a:t>Can you not remember how uncomfortable your school clothes were)</a:t>
            </a:r>
            <a:r>
              <a:rPr lang="en-GB" sz="1400" dirty="0" smtClean="0">
                <a:solidFill>
                  <a:srgbClr val="000000"/>
                </a:solidFill>
                <a:latin typeface="Comic Sans MS" panose="030F0702030302020204" pitchFamily="66" charset="0"/>
                <a:ea typeface="Calibri" panose="020F0502020204030204" pitchFamily="34" charset="0"/>
              </a:rPr>
              <a:t> </a:t>
            </a:r>
            <a:r>
              <a:rPr lang="en-GB" sz="1400" i="1" dirty="0"/>
              <a:t>How many Jumpers have your own children lost at their school and surely you can empathise with this? </a:t>
            </a:r>
          </a:p>
          <a:p>
            <a:r>
              <a:rPr lang="en-GB" sz="1400" b="1" i="1" dirty="0" smtClean="0"/>
              <a:t>4. </a:t>
            </a:r>
            <a:r>
              <a:rPr lang="en-GB" sz="1400" b="1" dirty="0" smtClean="0"/>
              <a:t>Can you find a fact or statistic that adds to the argument?</a:t>
            </a:r>
            <a:r>
              <a:rPr lang="en-GB" sz="1400" i="1" dirty="0" smtClean="0"/>
              <a:t> 79% of pupils would prefer to wear their own clothes to school</a:t>
            </a:r>
          </a:p>
          <a:p>
            <a:r>
              <a:rPr lang="en-GB" sz="1400" b="1" dirty="0" smtClean="0"/>
              <a:t>5. In the letter where is an</a:t>
            </a:r>
            <a:r>
              <a:rPr lang="en-GB" altLang="en-US" sz="1400" b="1" dirty="0" smtClean="0"/>
              <a:t> authority</a:t>
            </a:r>
            <a:r>
              <a:rPr lang="en-GB" sz="1400" b="1" dirty="0" smtClean="0"/>
              <a:t> figure used?</a:t>
            </a:r>
            <a:r>
              <a:rPr lang="en-GB" altLang="en-US" sz="1400" i="1" dirty="0" smtClean="0"/>
              <a:t> the student council, scientists say, mental health experts say!!)   Everyone believes</a:t>
            </a:r>
          </a:p>
          <a:p>
            <a:r>
              <a:rPr lang="en-GB" sz="1400" b="1" dirty="0" smtClean="0"/>
              <a:t>Can you find any alliteration in the letter?</a:t>
            </a:r>
            <a:r>
              <a:rPr lang="en-GB" sz="1400" dirty="0" smtClean="0">
                <a:solidFill>
                  <a:srgbClr val="000000"/>
                </a:solidFill>
                <a:latin typeface="Comic Sans MS" panose="030F0702030302020204" pitchFamily="66" charset="0"/>
                <a:ea typeface="Calibri" panose="020F0502020204030204" pitchFamily="34" charset="0"/>
              </a:rPr>
              <a:t> </a:t>
            </a:r>
            <a:r>
              <a:rPr lang="en-GB" sz="1400" i="1" dirty="0"/>
              <a:t>with synthetic scratchy </a:t>
            </a:r>
            <a:r>
              <a:rPr lang="en-GB" sz="1400" i="1" dirty="0" smtClean="0"/>
              <a:t>shirts (stop school uniform)</a:t>
            </a:r>
          </a:p>
          <a:p>
            <a:r>
              <a:rPr lang="en-GB" sz="1400" b="1" dirty="0" smtClean="0"/>
              <a:t>Is there any repetition or repeated messages? (</a:t>
            </a:r>
            <a:r>
              <a:rPr lang="en-GB" sz="1400" i="1" dirty="0" smtClean="0"/>
              <a:t>Stop school uniform – very clear this is about banning school uniform)</a:t>
            </a:r>
            <a:endParaRPr lang="en-GB" sz="1400" b="1" dirty="0" smtClean="0"/>
          </a:p>
          <a:p>
            <a:r>
              <a:rPr lang="en-GB" sz="1400" b="1" dirty="0" smtClean="0"/>
              <a:t>Is this letter written formally or informally? How do you know? Can you find any words or phrases? </a:t>
            </a:r>
            <a:r>
              <a:rPr lang="en-GB" sz="1400" i="1" dirty="0"/>
              <a:t>Mrs Sanderson. </a:t>
            </a:r>
            <a:r>
              <a:rPr lang="en-GB" sz="1400" i="1" dirty="0"/>
              <a:t>My duty to relate to </a:t>
            </a:r>
            <a:r>
              <a:rPr lang="en-GB" sz="1400" i="1" dirty="0" smtClean="0"/>
              <a:t>you. Moreover</a:t>
            </a:r>
            <a:endParaRPr lang="en-GB" sz="1400" i="1" dirty="0"/>
          </a:p>
          <a:p>
            <a:endParaRPr lang="en-GB" sz="1400" i="1" dirty="0"/>
          </a:p>
          <a:p>
            <a:endParaRPr lang="en-GB" i="1" dirty="0" smtClean="0"/>
          </a:p>
          <a:p>
            <a:endParaRPr lang="en-GB" b="1" dirty="0" smtClean="0"/>
          </a:p>
          <a:p>
            <a:endParaRPr lang="en-GB" altLang="en-US" i="1" dirty="0" smtClean="0"/>
          </a:p>
          <a:p>
            <a:endParaRPr lang="en-GB" b="1" dirty="0" smtClean="0"/>
          </a:p>
          <a:p>
            <a:endParaRPr lang="en-GB" i="1" dirty="0" smtClean="0"/>
          </a:p>
          <a:p>
            <a:endParaRPr lang="en-GB" i="1" dirty="0" smtClean="0"/>
          </a:p>
          <a:p>
            <a:endParaRPr lang="en-GB" b="1" dirty="0"/>
          </a:p>
        </p:txBody>
      </p:sp>
    </p:spTree>
    <p:extLst>
      <p:ext uri="{BB962C8B-B14F-4D97-AF65-F5344CB8AC3E}">
        <p14:creationId xmlns:p14="http://schemas.microsoft.com/office/powerpoint/2010/main" val="1851917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Keep your room tidy</a:t>
            </a:r>
            <a:endParaRPr lang="en-GB" dirty="0"/>
          </a:p>
        </p:txBody>
      </p:sp>
      <p:sp>
        <p:nvSpPr>
          <p:cNvPr id="6" name="TextBox 5"/>
          <p:cNvSpPr txBox="1"/>
          <p:nvPr/>
        </p:nvSpPr>
        <p:spPr>
          <a:xfrm>
            <a:off x="774896" y="1463040"/>
            <a:ext cx="10578904" cy="4801314"/>
          </a:xfrm>
          <a:prstGeom prst="rect">
            <a:avLst/>
          </a:prstGeom>
          <a:noFill/>
        </p:spPr>
        <p:txBody>
          <a:bodyPr wrap="square" rtlCol="0">
            <a:spAutoFit/>
          </a:bodyPr>
          <a:lstStyle/>
          <a:p>
            <a:r>
              <a:rPr lang="en-GB" dirty="0" smtClean="0"/>
              <a:t>You mother and I have would like to talk to you about keeping your room clean and tidy. </a:t>
            </a:r>
          </a:p>
          <a:p>
            <a:endParaRPr lang="en-GB" dirty="0"/>
          </a:p>
          <a:p>
            <a:r>
              <a:rPr lang="en-GB" dirty="0" smtClean="0"/>
              <a:t>Did you know a clean and tidy room is a secret to happiness? Well no its not but </a:t>
            </a:r>
            <a:r>
              <a:rPr lang="en-GB" dirty="0"/>
              <a:t>it definitely helps and contributes to a happy and </a:t>
            </a:r>
            <a:r>
              <a:rPr lang="en-GB" dirty="0" smtClean="0"/>
              <a:t>healthy lifestyle!  Everyday, </a:t>
            </a:r>
            <a:r>
              <a:rPr lang="en-GB" dirty="0"/>
              <a:t>you tiptoe through your mess, stumble over piles of dirty/clean clothes on the floor, find crumbs in and around your bed and spend more than 45 minutes going through your </a:t>
            </a:r>
            <a:r>
              <a:rPr lang="en-GB" dirty="0" smtClean="0"/>
              <a:t>wardrobe </a:t>
            </a:r>
            <a:r>
              <a:rPr lang="en-GB" dirty="0"/>
              <a:t>just to find what you’re actually looking </a:t>
            </a:r>
            <a:r>
              <a:rPr lang="en-GB" dirty="0" smtClean="0"/>
              <a:t>for. This is not acceptable.</a:t>
            </a:r>
          </a:p>
          <a:p>
            <a:r>
              <a:rPr lang="en-GB" dirty="0" smtClean="0"/>
              <a:t> </a:t>
            </a:r>
          </a:p>
          <a:p>
            <a:r>
              <a:rPr lang="en-GB" dirty="0" smtClean="0"/>
              <a:t>Take </a:t>
            </a:r>
            <a:r>
              <a:rPr lang="en-GB" dirty="0"/>
              <a:t>into consideration that the bedroom is the place where you start and end each day and you’ll see how important it is to keep it neat and organized. </a:t>
            </a:r>
            <a:r>
              <a:rPr lang="en-GB" dirty="0" smtClean="0"/>
              <a:t> Having a bedroom in such a state can have a variety of negative effects on you. </a:t>
            </a:r>
          </a:p>
          <a:p>
            <a:endParaRPr lang="en-GB" dirty="0"/>
          </a:p>
          <a:p>
            <a:r>
              <a:rPr lang="en-GB" dirty="0" smtClean="0"/>
              <a:t>According </a:t>
            </a:r>
            <a:r>
              <a:rPr lang="en-GB" dirty="0"/>
              <a:t>to a recent study published in the </a:t>
            </a:r>
            <a:r>
              <a:rPr lang="en-GB" dirty="0" smtClean="0"/>
              <a:t>Times Educational Supplement, </a:t>
            </a:r>
            <a:r>
              <a:rPr lang="en-GB" dirty="0"/>
              <a:t>people who described their </a:t>
            </a:r>
            <a:r>
              <a:rPr lang="en-GB" dirty="0" smtClean="0"/>
              <a:t>bedrooms </a:t>
            </a:r>
            <a:r>
              <a:rPr lang="en-GB" dirty="0"/>
              <a:t>as </a:t>
            </a:r>
            <a:r>
              <a:rPr lang="en-GB" dirty="0" smtClean="0"/>
              <a:t>cluttered and messy</a:t>
            </a:r>
            <a:r>
              <a:rPr lang="en-GB" dirty="0"/>
              <a:t>, </a:t>
            </a:r>
            <a:r>
              <a:rPr lang="en-GB" dirty="0" smtClean="0"/>
              <a:t>were </a:t>
            </a:r>
            <a:r>
              <a:rPr lang="en-GB" dirty="0"/>
              <a:t>also </a:t>
            </a:r>
            <a:r>
              <a:rPr lang="en-GB" dirty="0" smtClean="0"/>
              <a:t>more, </a:t>
            </a:r>
            <a:r>
              <a:rPr lang="en-GB" dirty="0"/>
              <a:t>tired and </a:t>
            </a:r>
            <a:r>
              <a:rPr lang="en-GB" dirty="0" smtClean="0"/>
              <a:t>unable to concentrate compared to </a:t>
            </a:r>
            <a:r>
              <a:rPr lang="en-GB" dirty="0"/>
              <a:t>those who described </a:t>
            </a:r>
            <a:r>
              <a:rPr lang="en-GB" dirty="0" smtClean="0"/>
              <a:t>their bedrooms as clean and tidy. </a:t>
            </a:r>
            <a:r>
              <a:rPr lang="en-GB" dirty="0"/>
              <a:t>In addition, a clean room </a:t>
            </a:r>
            <a:r>
              <a:rPr lang="en-GB" dirty="0" smtClean="0"/>
              <a:t>helps </a:t>
            </a:r>
            <a:r>
              <a:rPr lang="en-GB" dirty="0"/>
              <a:t>you sleep better! And getting enough rest is crucial to your happiness. </a:t>
            </a:r>
            <a:r>
              <a:rPr lang="en-GB" dirty="0" smtClean="0"/>
              <a:t>:)</a:t>
            </a:r>
          </a:p>
          <a:p>
            <a:endParaRPr lang="en-GB" dirty="0"/>
          </a:p>
          <a:p>
            <a:r>
              <a:rPr lang="en-GB" dirty="0" smtClean="0"/>
              <a:t>Keep your room tidy and you may be amazed by the new you. </a:t>
            </a:r>
            <a:endParaRPr lang="en-GB" dirty="0"/>
          </a:p>
        </p:txBody>
      </p:sp>
    </p:spTree>
    <p:extLst>
      <p:ext uri="{BB962C8B-B14F-4D97-AF65-F5344CB8AC3E}">
        <p14:creationId xmlns:p14="http://schemas.microsoft.com/office/powerpoint/2010/main" val="771876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Think about how you could persuade me to eat this lemon. What techniques could you use? </a:t>
            </a:r>
            <a:endParaRPr lang="en-GB" dirty="0"/>
          </a:p>
        </p:txBody>
      </p:sp>
      <p:sp>
        <p:nvSpPr>
          <p:cNvPr id="3" name="Content Placeholder 2"/>
          <p:cNvSpPr>
            <a:spLocks noGrp="1"/>
          </p:cNvSpPr>
          <p:nvPr>
            <p:ph idx="1"/>
          </p:nvPr>
        </p:nvSpPr>
        <p:spPr/>
        <p:txBody>
          <a:bodyPr/>
          <a:lstStyle/>
          <a:p>
            <a:r>
              <a:rPr lang="en-GB" dirty="0" smtClean="0"/>
              <a:t>Lemon is good for you</a:t>
            </a:r>
          </a:p>
          <a:p>
            <a:r>
              <a:rPr lang="en-GB" dirty="0" smtClean="0"/>
              <a:t>Lemon tastes really nice</a:t>
            </a:r>
          </a:p>
          <a:p>
            <a:r>
              <a:rPr lang="en-GB" dirty="0" smtClean="0"/>
              <a:t>Lemon will help you concentrate</a:t>
            </a:r>
          </a:p>
          <a:p>
            <a:r>
              <a:rPr lang="en-GB" dirty="0" smtClean="0"/>
              <a:t>You will have one of your five a day</a:t>
            </a:r>
          </a:p>
          <a:p>
            <a:r>
              <a:rPr lang="en-GB" dirty="0" smtClean="0"/>
              <a:t>We will be really entertained</a:t>
            </a:r>
          </a:p>
          <a:p>
            <a:r>
              <a:rPr lang="en-GB" dirty="0" smtClean="0"/>
              <a:t>We will work really hard for you all day if you eat the lemon</a:t>
            </a:r>
          </a:p>
          <a:p>
            <a:r>
              <a:rPr lang="en-GB" dirty="0" smtClean="0"/>
              <a:t>People who eat lemons are smarter than people who don’t</a:t>
            </a:r>
          </a:p>
          <a:p>
            <a:r>
              <a:rPr lang="en-GB" dirty="0" smtClean="0"/>
              <a:t>It will improve your marathon PB by 10 minutes!!!</a:t>
            </a:r>
          </a:p>
          <a:p>
            <a:endParaRPr lang="en-GB" dirty="0"/>
          </a:p>
        </p:txBody>
      </p:sp>
    </p:spTree>
    <p:extLst>
      <p:ext uri="{BB962C8B-B14F-4D97-AF65-F5344CB8AC3E}">
        <p14:creationId xmlns:p14="http://schemas.microsoft.com/office/powerpoint/2010/main" val="304644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eaLnBrk="1" hangingPunct="1"/>
            <a:r>
              <a:rPr lang="en-GB" altLang="en-US" sz="3800" b="1" dirty="0"/>
              <a:t>Persuasion is easy – you do it all the time!</a:t>
            </a:r>
          </a:p>
        </p:txBody>
      </p:sp>
      <p:sp>
        <p:nvSpPr>
          <p:cNvPr id="49155" name="Rectangle 3"/>
          <p:cNvSpPr>
            <a:spLocks noGrp="1" noChangeArrowheads="1"/>
          </p:cNvSpPr>
          <p:nvPr>
            <p:ph type="body" idx="1"/>
          </p:nvPr>
        </p:nvSpPr>
        <p:spPr>
          <a:xfrm>
            <a:off x="838200" y="2908838"/>
            <a:ext cx="10515600" cy="2493157"/>
          </a:xfrm>
        </p:spPr>
        <p:txBody>
          <a:bodyPr>
            <a:normAutofit/>
          </a:bodyPr>
          <a:lstStyle/>
          <a:p>
            <a:pPr eaLnBrk="1" hangingPunct="1">
              <a:buFont typeface="Wingdings" panose="05000000000000000000" pitchFamily="2" charset="2"/>
              <a:buNone/>
            </a:pPr>
            <a:r>
              <a:rPr lang="en-GB" altLang="en-US" dirty="0" smtClean="0"/>
              <a:t>We all use persuasive techniques at one time or another</a:t>
            </a:r>
            <a:r>
              <a:rPr lang="en-GB" altLang="en-US" dirty="0" smtClean="0"/>
              <a:t>.</a:t>
            </a:r>
          </a:p>
          <a:p>
            <a:pPr eaLnBrk="1" hangingPunct="1">
              <a:buFont typeface="Wingdings" panose="05000000000000000000" pitchFamily="2" charset="2"/>
              <a:buNone/>
            </a:pPr>
            <a:endParaRPr lang="en-GB" altLang="en-US" dirty="0"/>
          </a:p>
          <a:p>
            <a:pPr eaLnBrk="1" hangingPunct="1">
              <a:buFont typeface="Wingdings" panose="05000000000000000000" pitchFamily="2" charset="2"/>
              <a:buNone/>
            </a:pPr>
            <a:r>
              <a:rPr lang="en-GB" altLang="en-US" b="1" u="sng" dirty="0" smtClean="0"/>
              <a:t>Can you think of when we may use persuasive techniques in our ever-day lives?</a:t>
            </a:r>
            <a:endParaRPr lang="en-GB" altLang="en-US" b="1" u="sng" dirty="0" smtClean="0"/>
          </a:p>
          <a:p>
            <a:pPr eaLnBrk="1" hangingPunct="1">
              <a:buFont typeface="Wingdings" panose="05000000000000000000" pitchFamily="2" charset="2"/>
              <a:buNone/>
            </a:pPr>
            <a:endParaRPr lang="en-GB" altLang="en-US" dirty="0" smtClean="0"/>
          </a:p>
          <a:p>
            <a:pPr eaLnBrk="1" hangingPunct="1">
              <a:buFont typeface="Wingdings" panose="05000000000000000000" pitchFamily="2" charset="2"/>
              <a:buNone/>
            </a:pPr>
            <a:endParaRPr lang="en-GB" altLang="en-US" dirty="0" smtClean="0"/>
          </a:p>
        </p:txBody>
      </p:sp>
    </p:spTree>
    <p:extLst>
      <p:ext uri="{BB962C8B-B14F-4D97-AF65-F5344CB8AC3E}">
        <p14:creationId xmlns:p14="http://schemas.microsoft.com/office/powerpoint/2010/main" val="248804956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1000"/>
                                        <p:tgtEl>
                                          <p:spTgt spid="49154"/>
                                        </p:tgtEl>
                                      </p:cBhvr>
                                    </p:animEffect>
                                    <p:anim calcmode="lin" valueType="num">
                                      <p:cBhvr>
                                        <p:cTn id="8" dur="1000" fill="hold"/>
                                        <p:tgtEl>
                                          <p:spTgt spid="49154"/>
                                        </p:tgtEl>
                                        <p:attrNameLst>
                                          <p:attrName>ppt_x</p:attrName>
                                        </p:attrNameLst>
                                      </p:cBhvr>
                                      <p:tavLst>
                                        <p:tav tm="0">
                                          <p:val>
                                            <p:strVal val="#ppt_x"/>
                                          </p:val>
                                        </p:tav>
                                        <p:tav tm="100000">
                                          <p:val>
                                            <p:strVal val="#ppt_x"/>
                                          </p:val>
                                        </p:tav>
                                      </p:tavLst>
                                    </p:anim>
                                    <p:anim calcmode="lin" valueType="num">
                                      <p:cBhvr>
                                        <p:cTn id="9" dur="898" decel="100000" fill="hold"/>
                                        <p:tgtEl>
                                          <p:spTgt spid="4915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915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9155">
                                            <p:txEl>
                                              <p:pRg st="0" end="0"/>
                                            </p:txEl>
                                          </p:spTgt>
                                        </p:tgtEl>
                                        <p:attrNameLst>
                                          <p:attrName>style.visibility</p:attrName>
                                        </p:attrNameLst>
                                      </p:cBhvr>
                                      <p:to>
                                        <p:strVal val="visible"/>
                                      </p:to>
                                    </p:set>
                                    <p:anim calcmode="lin" valueType="num">
                                      <p:cBhvr additive="base">
                                        <p:cTn id="15"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49155">
                                            <p:txEl>
                                              <p:pRg st="2" end="2"/>
                                            </p:txEl>
                                          </p:spTgt>
                                        </p:tgtEl>
                                        <p:attrNameLst>
                                          <p:attrName>style.visibility</p:attrName>
                                        </p:attrNameLst>
                                      </p:cBhvr>
                                      <p:to>
                                        <p:strVal val="visible"/>
                                      </p:to>
                                    </p:set>
                                    <p:animEffect transition="in" filter="fade">
                                      <p:cBhvr>
                                        <p:cTn id="21" dur="1000"/>
                                        <p:tgtEl>
                                          <p:spTgt spid="49155">
                                            <p:txEl>
                                              <p:pRg st="2" end="2"/>
                                            </p:txEl>
                                          </p:spTgt>
                                        </p:tgtEl>
                                      </p:cBhvr>
                                    </p:animEffect>
                                    <p:anim calcmode="lin" valueType="num">
                                      <p:cBhvr>
                                        <p:cTn id="22" dur="10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49155">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4915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hangingPunct="1"/>
            <a:r>
              <a:rPr lang="en-GB" altLang="en-US" b="1" u="sng" smtClean="0">
                <a:solidFill>
                  <a:srgbClr val="800040"/>
                </a:solidFill>
                <a:cs typeface="Times New Roman" panose="02020603050405020304" pitchFamily="18" charset="0"/>
              </a:rPr>
              <a:t>The Art of Persuasion</a:t>
            </a:r>
          </a:p>
        </p:txBody>
      </p:sp>
      <p:sp>
        <p:nvSpPr>
          <p:cNvPr id="48131" name="Rectangle 3"/>
          <p:cNvSpPr>
            <a:spLocks noGrp="1" noChangeArrowheads="1"/>
          </p:cNvSpPr>
          <p:nvPr>
            <p:ph type="body" idx="1"/>
          </p:nvPr>
        </p:nvSpPr>
        <p:spPr/>
        <p:txBody>
          <a:bodyPr>
            <a:normAutofit lnSpcReduction="10000"/>
          </a:bodyPr>
          <a:lstStyle/>
          <a:p>
            <a:pPr eaLnBrk="1" hangingPunct="1">
              <a:lnSpc>
                <a:spcPct val="90000"/>
              </a:lnSpc>
              <a:spcBef>
                <a:spcPct val="60000"/>
              </a:spcBef>
              <a:buClr>
                <a:schemeClr val="bg2"/>
              </a:buClr>
              <a:buSzTx/>
              <a:buFont typeface="Wingdings" panose="05000000000000000000" pitchFamily="2" charset="2"/>
              <a:buChar char="§"/>
            </a:pPr>
            <a:r>
              <a:rPr lang="en-GB" altLang="en-US" dirty="0" smtClean="0">
                <a:cs typeface="Times New Roman" panose="02020603050405020304" pitchFamily="18" charset="0"/>
              </a:rPr>
              <a:t>Some texts are written to persuade the reader to think or do something. </a:t>
            </a:r>
          </a:p>
          <a:p>
            <a:pPr eaLnBrk="1" hangingPunct="1">
              <a:lnSpc>
                <a:spcPct val="90000"/>
              </a:lnSpc>
              <a:spcBef>
                <a:spcPct val="60000"/>
              </a:spcBef>
              <a:buClr>
                <a:schemeClr val="bg2"/>
              </a:buClr>
              <a:buSzTx/>
              <a:buFont typeface="Wingdings" panose="05000000000000000000" pitchFamily="2" charset="2"/>
              <a:buChar char="§"/>
            </a:pPr>
            <a:r>
              <a:rPr lang="en-GB" altLang="en-US" dirty="0" smtClean="0">
                <a:cs typeface="Times New Roman" panose="02020603050405020304" pitchFamily="18" charset="0"/>
              </a:rPr>
              <a:t>The aim is to make the reader think or act in a particular way. </a:t>
            </a:r>
          </a:p>
          <a:p>
            <a:pPr eaLnBrk="1" hangingPunct="1">
              <a:lnSpc>
                <a:spcPct val="90000"/>
              </a:lnSpc>
              <a:spcBef>
                <a:spcPct val="60000"/>
              </a:spcBef>
              <a:buClr>
                <a:schemeClr val="bg2"/>
              </a:buClr>
              <a:buSzTx/>
              <a:buFont typeface="Wingdings" panose="05000000000000000000" pitchFamily="2" charset="2"/>
              <a:buChar char="§"/>
            </a:pPr>
            <a:r>
              <a:rPr lang="en-GB" altLang="en-US" dirty="0" smtClean="0">
                <a:cs typeface="Times New Roman" panose="02020603050405020304" pitchFamily="18" charset="0"/>
              </a:rPr>
              <a:t>For example:</a:t>
            </a:r>
          </a:p>
          <a:p>
            <a:pPr lvl="1" eaLnBrk="1" hangingPunct="1">
              <a:lnSpc>
                <a:spcPct val="90000"/>
              </a:lnSpc>
            </a:pPr>
            <a:r>
              <a:rPr lang="en-GB" altLang="en-US" dirty="0">
                <a:solidFill>
                  <a:srgbClr val="008040"/>
                </a:solidFill>
                <a:cs typeface="Times New Roman" panose="02020603050405020304" pitchFamily="18" charset="0"/>
              </a:rPr>
              <a:t>Advertisements </a:t>
            </a:r>
            <a:r>
              <a:rPr lang="en-GB" altLang="en-US" dirty="0">
                <a:solidFill>
                  <a:srgbClr val="008040"/>
                </a:solidFill>
                <a:cs typeface="Times New Roman" panose="02020603050405020304" pitchFamily="18" charset="0"/>
                <a:sym typeface="Wingdings" panose="05000000000000000000" pitchFamily="2" charset="2"/>
              </a:rPr>
              <a:t></a:t>
            </a:r>
            <a:r>
              <a:rPr lang="en-GB" altLang="en-US" dirty="0">
                <a:solidFill>
                  <a:srgbClr val="008040"/>
                </a:solidFill>
                <a:cs typeface="Times New Roman" panose="02020603050405020304" pitchFamily="18" charset="0"/>
              </a:rPr>
              <a:t> buy now!</a:t>
            </a:r>
          </a:p>
          <a:p>
            <a:pPr lvl="1" eaLnBrk="1" hangingPunct="1">
              <a:lnSpc>
                <a:spcPct val="90000"/>
              </a:lnSpc>
            </a:pPr>
            <a:r>
              <a:rPr lang="en-GB" altLang="en-US" dirty="0">
                <a:solidFill>
                  <a:srgbClr val="000080"/>
                </a:solidFill>
                <a:cs typeface="Times New Roman" panose="02020603050405020304" pitchFamily="18" charset="0"/>
              </a:rPr>
              <a:t>Health posters </a:t>
            </a:r>
            <a:r>
              <a:rPr lang="en-GB" altLang="en-US" dirty="0">
                <a:solidFill>
                  <a:srgbClr val="000080"/>
                </a:solidFill>
                <a:cs typeface="Times New Roman" panose="02020603050405020304" pitchFamily="18" charset="0"/>
                <a:sym typeface="Wingdings" panose="05000000000000000000" pitchFamily="2" charset="2"/>
              </a:rPr>
              <a:t></a:t>
            </a:r>
            <a:r>
              <a:rPr lang="en-GB" altLang="en-US" dirty="0">
                <a:solidFill>
                  <a:srgbClr val="000080"/>
                </a:solidFill>
                <a:cs typeface="Times New Roman" panose="02020603050405020304" pitchFamily="18" charset="0"/>
              </a:rPr>
              <a:t> look after yourself / make changes</a:t>
            </a:r>
          </a:p>
          <a:p>
            <a:pPr lvl="1" eaLnBrk="1" hangingPunct="1">
              <a:lnSpc>
                <a:spcPct val="90000"/>
              </a:lnSpc>
            </a:pPr>
            <a:r>
              <a:rPr lang="en-GB" altLang="en-US" dirty="0">
                <a:solidFill>
                  <a:srgbClr val="000080"/>
                </a:solidFill>
                <a:cs typeface="Times New Roman" panose="02020603050405020304" pitchFamily="18" charset="0"/>
              </a:rPr>
              <a:t>News articles</a:t>
            </a:r>
          </a:p>
          <a:p>
            <a:pPr lvl="1" eaLnBrk="1" hangingPunct="1">
              <a:lnSpc>
                <a:spcPct val="90000"/>
              </a:lnSpc>
            </a:pPr>
            <a:r>
              <a:rPr lang="en-GB" altLang="en-US" dirty="0">
                <a:solidFill>
                  <a:srgbClr val="000080"/>
                </a:solidFill>
                <a:cs typeface="Times New Roman" panose="02020603050405020304" pitchFamily="18" charset="0"/>
              </a:rPr>
              <a:t>Letters asking for something</a:t>
            </a:r>
          </a:p>
          <a:p>
            <a:pPr lvl="1" eaLnBrk="1" hangingPunct="1">
              <a:lnSpc>
                <a:spcPct val="90000"/>
              </a:lnSpc>
            </a:pPr>
            <a:r>
              <a:rPr lang="en-GB" altLang="en-US" dirty="0">
                <a:solidFill>
                  <a:srgbClr val="000080"/>
                </a:solidFill>
                <a:cs typeface="Times New Roman" panose="02020603050405020304" pitchFamily="18" charset="0"/>
              </a:rPr>
              <a:t>Charity </a:t>
            </a:r>
          </a:p>
          <a:p>
            <a:pPr lvl="1" eaLnBrk="1" hangingPunct="1">
              <a:lnSpc>
                <a:spcPct val="90000"/>
              </a:lnSpc>
            </a:pPr>
            <a:r>
              <a:rPr lang="en-GB" altLang="en-US" dirty="0">
                <a:solidFill>
                  <a:srgbClr val="000080"/>
                </a:solidFill>
                <a:cs typeface="Times New Roman" panose="02020603050405020304" pitchFamily="18" charset="0"/>
              </a:rPr>
              <a:t>Campaigns.  </a:t>
            </a:r>
          </a:p>
          <a:p>
            <a:pPr eaLnBrk="1" hangingPunct="1">
              <a:lnSpc>
                <a:spcPct val="90000"/>
              </a:lnSpc>
              <a:buFont typeface="Wingdings" panose="05000000000000000000" pitchFamily="2" charset="2"/>
              <a:buNone/>
            </a:pPr>
            <a:endParaRPr lang="en-GB" altLang="en-US" dirty="0" smtClean="0"/>
          </a:p>
        </p:txBody>
      </p:sp>
    </p:spTree>
    <p:extLst>
      <p:ext uri="{BB962C8B-B14F-4D97-AF65-F5344CB8AC3E}">
        <p14:creationId xmlns:p14="http://schemas.microsoft.com/office/powerpoint/2010/main" val="4208874260"/>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fade">
                                      <p:cBhvr>
                                        <p:cTn id="7" dur="1000"/>
                                        <p:tgtEl>
                                          <p:spTgt spid="48130"/>
                                        </p:tgtEl>
                                      </p:cBhvr>
                                    </p:animEffect>
                                    <p:anim calcmode="lin" valueType="num">
                                      <p:cBhvr>
                                        <p:cTn id="8" dur="1000" fill="hold"/>
                                        <p:tgtEl>
                                          <p:spTgt spid="48130"/>
                                        </p:tgtEl>
                                        <p:attrNameLst>
                                          <p:attrName>ppt_x</p:attrName>
                                        </p:attrNameLst>
                                      </p:cBhvr>
                                      <p:tavLst>
                                        <p:tav tm="0">
                                          <p:val>
                                            <p:strVal val="#ppt_x"/>
                                          </p:val>
                                        </p:tav>
                                        <p:tav tm="100000">
                                          <p:val>
                                            <p:strVal val="#ppt_x"/>
                                          </p:val>
                                        </p:tav>
                                      </p:tavLst>
                                    </p:anim>
                                    <p:anim calcmode="lin" valueType="num">
                                      <p:cBhvr>
                                        <p:cTn id="9" dur="898" decel="100000" fill="hold"/>
                                        <p:tgtEl>
                                          <p:spTgt spid="481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813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8131">
                                            <p:txEl>
                                              <p:pRg st="0" end="0"/>
                                            </p:txEl>
                                          </p:spTgt>
                                        </p:tgtEl>
                                        <p:attrNameLst>
                                          <p:attrName>style.visibility</p:attrName>
                                        </p:attrNameLst>
                                      </p:cBhvr>
                                      <p:to>
                                        <p:strVal val="visible"/>
                                      </p:to>
                                    </p:set>
                                    <p:anim calcmode="lin" valueType="num">
                                      <p:cBhvr additive="base">
                                        <p:cTn id="15"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48131">
                                            <p:txEl>
                                              <p:pRg st="1" end="1"/>
                                            </p:txEl>
                                          </p:spTgt>
                                        </p:tgtEl>
                                        <p:attrNameLst>
                                          <p:attrName>style.visibility</p:attrName>
                                        </p:attrNameLst>
                                      </p:cBhvr>
                                      <p:to>
                                        <p:strVal val="visible"/>
                                      </p:to>
                                    </p:set>
                                    <p:animEffect transition="in" filter="fade">
                                      <p:cBhvr>
                                        <p:cTn id="21" dur="1000"/>
                                        <p:tgtEl>
                                          <p:spTgt spid="48131">
                                            <p:txEl>
                                              <p:pRg st="1" end="1"/>
                                            </p:txEl>
                                          </p:spTgt>
                                        </p:tgtEl>
                                      </p:cBhvr>
                                    </p:animEffect>
                                    <p:anim calcmode="lin" valueType="num">
                                      <p:cBhvr>
                                        <p:cTn id="22" dur="10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48131">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4813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48131">
                                            <p:txEl>
                                              <p:pRg st="2" end="2"/>
                                            </p:txEl>
                                          </p:spTgt>
                                        </p:tgtEl>
                                        <p:attrNameLst>
                                          <p:attrName>style.visibility</p:attrName>
                                        </p:attrNameLst>
                                      </p:cBhvr>
                                      <p:to>
                                        <p:strVal val="visible"/>
                                      </p:to>
                                    </p:set>
                                    <p:animEffect transition="in" filter="fade">
                                      <p:cBhvr>
                                        <p:cTn id="29" dur="1000"/>
                                        <p:tgtEl>
                                          <p:spTgt spid="48131">
                                            <p:txEl>
                                              <p:pRg st="2" end="2"/>
                                            </p:txEl>
                                          </p:spTgt>
                                        </p:tgtEl>
                                      </p:cBhvr>
                                    </p:animEffect>
                                    <p:anim calcmode="lin" valueType="num">
                                      <p:cBhvr>
                                        <p:cTn id="30" dur="10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p:cTn id="31" dur="898" decel="100000" fill="hold"/>
                                        <p:tgtEl>
                                          <p:spTgt spid="48131">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898"/>
                                          </p:stCondLst>
                                        </p:cTn>
                                        <p:tgtEl>
                                          <p:spTgt spid="48131">
                                            <p:txEl>
                                              <p:pRg st="2" end="2"/>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48131">
                                            <p:txEl>
                                              <p:pRg st="3" end="3"/>
                                            </p:txEl>
                                          </p:spTgt>
                                        </p:tgtEl>
                                        <p:attrNameLst>
                                          <p:attrName>style.visibility</p:attrName>
                                        </p:attrNameLst>
                                      </p:cBhvr>
                                      <p:to>
                                        <p:strVal val="visible"/>
                                      </p:to>
                                    </p:set>
                                    <p:animEffect transition="in" filter="fade">
                                      <p:cBhvr>
                                        <p:cTn id="35" dur="1000"/>
                                        <p:tgtEl>
                                          <p:spTgt spid="48131">
                                            <p:txEl>
                                              <p:pRg st="3" end="3"/>
                                            </p:txEl>
                                          </p:spTgt>
                                        </p:tgtEl>
                                      </p:cBhvr>
                                    </p:animEffect>
                                    <p:anim calcmode="lin" valueType="num">
                                      <p:cBhvr>
                                        <p:cTn id="36" dur="10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48131">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48131">
                                            <p:txEl>
                                              <p:pRg st="3" end="3"/>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48131">
                                            <p:txEl>
                                              <p:pRg st="4" end="4"/>
                                            </p:txEl>
                                          </p:spTgt>
                                        </p:tgtEl>
                                        <p:attrNameLst>
                                          <p:attrName>style.visibility</p:attrName>
                                        </p:attrNameLst>
                                      </p:cBhvr>
                                      <p:to>
                                        <p:strVal val="visible"/>
                                      </p:to>
                                    </p:set>
                                    <p:animEffect transition="in" filter="fade">
                                      <p:cBhvr>
                                        <p:cTn id="41" dur="1000"/>
                                        <p:tgtEl>
                                          <p:spTgt spid="48131">
                                            <p:txEl>
                                              <p:pRg st="4" end="4"/>
                                            </p:txEl>
                                          </p:spTgt>
                                        </p:tgtEl>
                                      </p:cBhvr>
                                    </p:animEffect>
                                    <p:anim calcmode="lin" valueType="num">
                                      <p:cBhvr>
                                        <p:cTn id="42" dur="10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p:cTn id="43" dur="898" decel="100000" fill="hold"/>
                                        <p:tgtEl>
                                          <p:spTgt spid="48131">
                                            <p:txEl>
                                              <p:pRg st="4" end="4"/>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898"/>
                                          </p:stCondLst>
                                        </p:cTn>
                                        <p:tgtEl>
                                          <p:spTgt spid="48131">
                                            <p:txEl>
                                              <p:pRg st="4" end="4"/>
                                            </p:txEl>
                                          </p:spTgt>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48131">
                                            <p:txEl>
                                              <p:pRg st="5" end="5"/>
                                            </p:txEl>
                                          </p:spTgt>
                                        </p:tgtEl>
                                        <p:attrNameLst>
                                          <p:attrName>style.visibility</p:attrName>
                                        </p:attrNameLst>
                                      </p:cBhvr>
                                      <p:to>
                                        <p:strVal val="visible"/>
                                      </p:to>
                                    </p:set>
                                    <p:animEffect transition="in" filter="fade">
                                      <p:cBhvr>
                                        <p:cTn id="47" dur="1000"/>
                                        <p:tgtEl>
                                          <p:spTgt spid="48131">
                                            <p:txEl>
                                              <p:pRg st="5" end="5"/>
                                            </p:txEl>
                                          </p:spTgt>
                                        </p:tgtEl>
                                      </p:cBhvr>
                                    </p:animEffect>
                                    <p:anim calcmode="lin" valueType="num">
                                      <p:cBhvr>
                                        <p:cTn id="48" dur="1000" fill="hold"/>
                                        <p:tgtEl>
                                          <p:spTgt spid="48131">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48131">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48131">
                                            <p:txEl>
                                              <p:pRg st="5" end="5"/>
                                            </p:txEl>
                                          </p:spTgt>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48131">
                                            <p:txEl>
                                              <p:pRg st="6" end="6"/>
                                            </p:txEl>
                                          </p:spTgt>
                                        </p:tgtEl>
                                        <p:attrNameLst>
                                          <p:attrName>style.visibility</p:attrName>
                                        </p:attrNameLst>
                                      </p:cBhvr>
                                      <p:to>
                                        <p:strVal val="visible"/>
                                      </p:to>
                                    </p:set>
                                    <p:animEffect transition="in" filter="fade">
                                      <p:cBhvr>
                                        <p:cTn id="53" dur="1000"/>
                                        <p:tgtEl>
                                          <p:spTgt spid="48131">
                                            <p:txEl>
                                              <p:pRg st="6" end="6"/>
                                            </p:txEl>
                                          </p:spTgt>
                                        </p:tgtEl>
                                      </p:cBhvr>
                                    </p:animEffect>
                                    <p:anim calcmode="lin" valueType="num">
                                      <p:cBhvr>
                                        <p:cTn id="54" dur="1000" fill="hold"/>
                                        <p:tgtEl>
                                          <p:spTgt spid="48131">
                                            <p:txEl>
                                              <p:pRg st="6" end="6"/>
                                            </p:txEl>
                                          </p:spTgt>
                                        </p:tgtEl>
                                        <p:attrNameLst>
                                          <p:attrName>ppt_x</p:attrName>
                                        </p:attrNameLst>
                                      </p:cBhvr>
                                      <p:tavLst>
                                        <p:tav tm="0">
                                          <p:val>
                                            <p:strVal val="#ppt_x"/>
                                          </p:val>
                                        </p:tav>
                                        <p:tav tm="100000">
                                          <p:val>
                                            <p:strVal val="#ppt_x"/>
                                          </p:val>
                                        </p:tav>
                                      </p:tavLst>
                                    </p:anim>
                                    <p:anim calcmode="lin" valueType="num">
                                      <p:cBhvr>
                                        <p:cTn id="55" dur="898" decel="100000" fill="hold"/>
                                        <p:tgtEl>
                                          <p:spTgt spid="48131">
                                            <p:txEl>
                                              <p:pRg st="6" end="6"/>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898"/>
                                          </p:stCondLst>
                                        </p:cTn>
                                        <p:tgtEl>
                                          <p:spTgt spid="48131">
                                            <p:txEl>
                                              <p:pRg st="6" end="6"/>
                                            </p:txEl>
                                          </p:spTgt>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48131">
                                            <p:txEl>
                                              <p:pRg st="7" end="7"/>
                                            </p:txEl>
                                          </p:spTgt>
                                        </p:tgtEl>
                                        <p:attrNameLst>
                                          <p:attrName>style.visibility</p:attrName>
                                        </p:attrNameLst>
                                      </p:cBhvr>
                                      <p:to>
                                        <p:strVal val="visible"/>
                                      </p:to>
                                    </p:set>
                                    <p:animEffect transition="in" filter="fade">
                                      <p:cBhvr>
                                        <p:cTn id="59" dur="1000"/>
                                        <p:tgtEl>
                                          <p:spTgt spid="48131">
                                            <p:txEl>
                                              <p:pRg st="7" end="7"/>
                                            </p:txEl>
                                          </p:spTgt>
                                        </p:tgtEl>
                                      </p:cBhvr>
                                    </p:animEffect>
                                    <p:anim calcmode="lin" valueType="num">
                                      <p:cBhvr>
                                        <p:cTn id="60" dur="1000" fill="hold"/>
                                        <p:tgtEl>
                                          <p:spTgt spid="48131">
                                            <p:txEl>
                                              <p:pRg st="7" end="7"/>
                                            </p:txEl>
                                          </p:spTgt>
                                        </p:tgtEl>
                                        <p:attrNameLst>
                                          <p:attrName>ppt_x</p:attrName>
                                        </p:attrNameLst>
                                      </p:cBhvr>
                                      <p:tavLst>
                                        <p:tav tm="0">
                                          <p:val>
                                            <p:strVal val="#ppt_x"/>
                                          </p:val>
                                        </p:tav>
                                        <p:tav tm="100000">
                                          <p:val>
                                            <p:strVal val="#ppt_x"/>
                                          </p:val>
                                        </p:tav>
                                      </p:tavLst>
                                    </p:anim>
                                    <p:anim calcmode="lin" valueType="num">
                                      <p:cBhvr>
                                        <p:cTn id="61" dur="898" decel="100000" fill="hold"/>
                                        <p:tgtEl>
                                          <p:spTgt spid="48131">
                                            <p:txEl>
                                              <p:pRg st="7" end="7"/>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898"/>
                                          </p:stCondLst>
                                        </p:cTn>
                                        <p:tgtEl>
                                          <p:spTgt spid="48131">
                                            <p:txEl>
                                              <p:pRg st="7" end="7"/>
                                            </p:txEl>
                                          </p:spTgt>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48131">
                                            <p:txEl>
                                              <p:pRg st="8" end="8"/>
                                            </p:txEl>
                                          </p:spTgt>
                                        </p:tgtEl>
                                        <p:attrNameLst>
                                          <p:attrName>style.visibility</p:attrName>
                                        </p:attrNameLst>
                                      </p:cBhvr>
                                      <p:to>
                                        <p:strVal val="visible"/>
                                      </p:to>
                                    </p:set>
                                    <p:animEffect transition="in" filter="fade">
                                      <p:cBhvr>
                                        <p:cTn id="65" dur="1000"/>
                                        <p:tgtEl>
                                          <p:spTgt spid="48131">
                                            <p:txEl>
                                              <p:pRg st="8" end="8"/>
                                            </p:txEl>
                                          </p:spTgt>
                                        </p:tgtEl>
                                      </p:cBhvr>
                                    </p:animEffect>
                                    <p:anim calcmode="lin" valueType="num">
                                      <p:cBhvr>
                                        <p:cTn id="66" dur="1000" fill="hold"/>
                                        <p:tgtEl>
                                          <p:spTgt spid="48131">
                                            <p:txEl>
                                              <p:pRg st="8" end="8"/>
                                            </p:txEl>
                                          </p:spTgt>
                                        </p:tgtEl>
                                        <p:attrNameLst>
                                          <p:attrName>ppt_x</p:attrName>
                                        </p:attrNameLst>
                                      </p:cBhvr>
                                      <p:tavLst>
                                        <p:tav tm="0">
                                          <p:val>
                                            <p:strVal val="#ppt_x"/>
                                          </p:val>
                                        </p:tav>
                                        <p:tav tm="100000">
                                          <p:val>
                                            <p:strVal val="#ppt_x"/>
                                          </p:val>
                                        </p:tav>
                                      </p:tavLst>
                                    </p:anim>
                                    <p:anim calcmode="lin" valueType="num">
                                      <p:cBhvr>
                                        <p:cTn id="67" dur="898" decel="100000" fill="hold"/>
                                        <p:tgtEl>
                                          <p:spTgt spid="48131">
                                            <p:txEl>
                                              <p:pRg st="8" end="8"/>
                                            </p:txEl>
                                          </p:spTgt>
                                        </p:tgtEl>
                                        <p:attrNameLst>
                                          <p:attrName>ppt_y</p:attrName>
                                        </p:attrNameLst>
                                      </p:cBhvr>
                                      <p:tavLst>
                                        <p:tav tm="0">
                                          <p:val>
                                            <p:strVal val="#ppt_y+1"/>
                                          </p:val>
                                        </p:tav>
                                        <p:tav tm="100000">
                                          <p:val>
                                            <p:strVal val="#ppt_y-.03"/>
                                          </p:val>
                                        </p:tav>
                                      </p:tavLst>
                                    </p:anim>
                                    <p:anim calcmode="lin" valueType="num">
                                      <p:cBhvr>
                                        <p:cTn id="68" dur="100" accel="100000" fill="hold">
                                          <p:stCondLst>
                                            <p:cond delay="898"/>
                                          </p:stCondLst>
                                        </p:cTn>
                                        <p:tgtEl>
                                          <p:spTgt spid="48131">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4" name="Rectangle 3"/>
          <p:cNvSpPr txBox="1">
            <a:spLocks noChangeArrowheads="1"/>
          </p:cNvSpPr>
          <p:nvPr/>
        </p:nvSpPr>
        <p:spPr>
          <a:xfrm>
            <a:off x="2539218" y="1937824"/>
            <a:ext cx="8229600"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en-US" dirty="0" smtClean="0"/>
          </a:p>
          <a:p>
            <a:pPr>
              <a:buFont typeface="Wingdings" panose="05000000000000000000" pitchFamily="2" charset="2"/>
              <a:buNone/>
            </a:pPr>
            <a:r>
              <a:rPr lang="en-US" altLang="en-US" dirty="0" smtClean="0">
                <a:solidFill>
                  <a:srgbClr val="000080"/>
                </a:solidFill>
              </a:rPr>
              <a:t>Q. Under what circumstances would you try to persuade someone to do something?</a:t>
            </a:r>
          </a:p>
          <a:p>
            <a:r>
              <a:rPr lang="en-US" altLang="en-US" dirty="0" smtClean="0"/>
              <a:t>Think about the last </a:t>
            </a:r>
            <a:r>
              <a:rPr lang="en-US" altLang="en-US" b="1" dirty="0" smtClean="0"/>
              <a:t>time you tried to persuade your parents to let you go somewhere – or let you have something.</a:t>
            </a:r>
          </a:p>
          <a:p>
            <a:r>
              <a:rPr lang="en-US" altLang="en-US" dirty="0" smtClean="0"/>
              <a:t>What did you say? What techniques did you use?</a:t>
            </a:r>
          </a:p>
          <a:p>
            <a:pPr>
              <a:buFont typeface="Wingdings" panose="05000000000000000000" pitchFamily="2" charset="2"/>
              <a:buNone/>
            </a:pPr>
            <a:endParaRPr lang="en-US" altLang="en-US" dirty="0"/>
          </a:p>
        </p:txBody>
      </p:sp>
      <p:pic>
        <p:nvPicPr>
          <p:cNvPr id="5" name="Picture 4"/>
          <p:cNvPicPr>
            <a:picLocks noChangeAspect="1"/>
          </p:cNvPicPr>
          <p:nvPr/>
        </p:nvPicPr>
        <p:blipFill>
          <a:blip r:embed="rId2"/>
          <a:stretch>
            <a:fillRect/>
          </a:stretch>
        </p:blipFill>
        <p:spPr>
          <a:xfrm>
            <a:off x="10513908" y="4203186"/>
            <a:ext cx="1152244" cy="2188654"/>
          </a:xfrm>
          <a:prstGeom prst="rect">
            <a:avLst/>
          </a:prstGeom>
        </p:spPr>
      </p:pic>
    </p:spTree>
    <p:extLst>
      <p:ext uri="{BB962C8B-B14F-4D97-AF65-F5344CB8AC3E}">
        <p14:creationId xmlns:p14="http://schemas.microsoft.com/office/powerpoint/2010/main" val="56544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anim calcmode="lin" valueType="num">
                                      <p:cBhvr>
                                        <p:cTn id="1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000"/>
                                        <p:tgtEl>
                                          <p:spTgt spid="4">
                                            <p:txEl>
                                              <p:pRg st="3" end="3"/>
                                            </p:txEl>
                                          </p:spTgt>
                                        </p:tgtEl>
                                      </p:cBhvr>
                                    </p:animEffect>
                                    <p:anim calcmode="lin" valueType="num">
                                      <p:cBhvr>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878013" y="333376"/>
            <a:ext cx="8686800" cy="1139825"/>
          </a:xfrm>
        </p:spPr>
        <p:txBody>
          <a:bodyPr>
            <a:normAutofit fontScale="90000"/>
          </a:bodyPr>
          <a:lstStyle/>
          <a:p>
            <a:pPr algn="ctr" eaLnBrk="1" hangingPunct="1"/>
            <a:r>
              <a:rPr lang="en-GB" altLang="en-US" sz="3800" dirty="0"/>
              <a:t>Q And what about the last time your parents tried to persuade you to do something?		</a:t>
            </a:r>
          </a:p>
        </p:txBody>
      </p:sp>
      <p:sp>
        <p:nvSpPr>
          <p:cNvPr id="45059" name="Rectangle 3"/>
          <p:cNvSpPr>
            <a:spLocks noGrp="1" noChangeArrowheads="1"/>
          </p:cNvSpPr>
          <p:nvPr>
            <p:ph type="body" sz="half" idx="1"/>
          </p:nvPr>
        </p:nvSpPr>
        <p:spPr>
          <a:xfrm>
            <a:off x="1981200" y="1600201"/>
            <a:ext cx="4033838" cy="4530725"/>
          </a:xfrm>
        </p:spPr>
        <p:txBody>
          <a:bodyPr/>
          <a:lstStyle/>
          <a:p>
            <a:pPr eaLnBrk="1" hangingPunct="1"/>
            <a:endParaRPr lang="en-GB" altLang="en-US" sz="2600"/>
          </a:p>
          <a:p>
            <a:pPr eaLnBrk="1" hangingPunct="1">
              <a:buFont typeface="Wingdings" panose="05000000000000000000" pitchFamily="2" charset="2"/>
              <a:buNone/>
            </a:pPr>
            <a:endParaRPr lang="en-GB" altLang="en-US" sz="2600"/>
          </a:p>
        </p:txBody>
      </p:sp>
      <p:pic>
        <p:nvPicPr>
          <p:cNvPr id="11268" name="Picture 6"/>
          <p:cNvPicPr>
            <a:picLocks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6553200" y="1600201"/>
            <a:ext cx="3810000" cy="4535488"/>
          </a:xfrm>
        </p:spPr>
      </p:pic>
      <p:sp>
        <p:nvSpPr>
          <p:cNvPr id="11269" name="Rectangle 7"/>
          <p:cNvSpPr>
            <a:spLocks noChangeArrowheads="1"/>
          </p:cNvSpPr>
          <p:nvPr/>
        </p:nvSpPr>
        <p:spPr bwMode="auto">
          <a:xfrm>
            <a:off x="1847850" y="1628776"/>
            <a:ext cx="45720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GB" altLang="en-US" sz="3200" dirty="0">
                <a:solidFill>
                  <a:srgbClr val="FF8000"/>
                </a:solidFill>
              </a:rPr>
              <a:t>What was it and what did they say?</a:t>
            </a:r>
          </a:p>
          <a:p>
            <a:endParaRPr lang="en-GB" altLang="en-US" sz="3200" dirty="0">
              <a:solidFill>
                <a:srgbClr val="FF8000"/>
              </a:solidFill>
            </a:endParaRPr>
          </a:p>
          <a:p>
            <a:pPr>
              <a:buFontTx/>
              <a:buChar char="•"/>
            </a:pPr>
            <a:r>
              <a:rPr lang="en-GB" altLang="en-US" sz="3200" dirty="0">
                <a:solidFill>
                  <a:srgbClr val="FF8000"/>
                </a:solidFill>
              </a:rPr>
              <a:t>Now think about the TONE you both used.</a:t>
            </a:r>
          </a:p>
          <a:p>
            <a:pPr>
              <a:buFontTx/>
              <a:buChar char="•"/>
            </a:pPr>
            <a:endParaRPr lang="en-GB" altLang="en-US" sz="3200" dirty="0">
              <a:solidFill>
                <a:srgbClr val="FF8000"/>
              </a:solidFill>
            </a:endParaRPr>
          </a:p>
          <a:p>
            <a:pPr>
              <a:buFontTx/>
              <a:buChar char="•"/>
            </a:pPr>
            <a:r>
              <a:rPr lang="en-GB" altLang="en-US" sz="3200" dirty="0">
                <a:solidFill>
                  <a:srgbClr val="FF8000"/>
                </a:solidFill>
              </a:rPr>
              <a:t>What was successful and what failed?</a:t>
            </a:r>
          </a:p>
        </p:txBody>
      </p:sp>
    </p:spTree>
    <p:extLst>
      <p:ext uri="{BB962C8B-B14F-4D97-AF65-F5344CB8AC3E}">
        <p14:creationId xmlns:p14="http://schemas.microsoft.com/office/powerpoint/2010/main" val="270739773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nodePh="1">
                                  <p:stCondLst>
                                    <p:cond delay="0"/>
                                  </p:stCondLst>
                                  <p:endCondLst>
                                    <p:cond evt="begin" delay="0">
                                      <p:tn val="9"/>
                                    </p:cond>
                                  </p:end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fade">
                                      <p:cBhvr>
                                        <p:cTn id="11" dur="1000"/>
                                        <p:tgtEl>
                                          <p:spTgt spid="45059">
                                            <p:txEl>
                                              <p:pRg st="0" end="0"/>
                                            </p:txEl>
                                          </p:spTgt>
                                        </p:tgtEl>
                                      </p:cBhvr>
                                    </p:animEffect>
                                    <p:anim calcmode="lin" valueType="num">
                                      <p:cBhvr>
                                        <p:cTn id="12" dur="1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45059">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4505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9650" y="1473202"/>
            <a:ext cx="7632700" cy="1955799"/>
          </a:xfrm>
          <a:prstGeom prst="rect">
            <a:avLst/>
          </a:prstGeom>
          <a:solidFill>
            <a:srgbClr val="EA6F2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20"/>
          <p:cNvSpPr>
            <a:spLocks noGrp="1"/>
          </p:cNvSpPr>
          <p:nvPr>
            <p:ph type="title"/>
          </p:nvPr>
        </p:nvSpPr>
        <p:spPr/>
        <p:txBody>
          <a:bodyPr/>
          <a:lstStyle/>
          <a:p>
            <a:r>
              <a:rPr lang="en-GB" b="1" dirty="0" smtClean="0"/>
              <a:t>Persuasive</a:t>
            </a:r>
            <a:endParaRPr lang="en-GB" b="1" dirty="0"/>
          </a:p>
        </p:txBody>
      </p:sp>
      <p:sp>
        <p:nvSpPr>
          <p:cNvPr id="2" name="Rounded Rectangle 1"/>
          <p:cNvSpPr/>
          <p:nvPr/>
        </p:nvSpPr>
        <p:spPr>
          <a:xfrm>
            <a:off x="2279650" y="1473202"/>
            <a:ext cx="7632700" cy="195579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mj-lt"/>
              </a:rPr>
              <a:t>Purpose: </a:t>
            </a:r>
            <a:endParaRPr lang="en-GB" sz="2000" b="1" dirty="0">
              <a:solidFill>
                <a:schemeClr val="tx1"/>
              </a:solidFill>
              <a:latin typeface="+mj-lt"/>
            </a:endParaRPr>
          </a:p>
          <a:p>
            <a:pPr algn="ctr"/>
            <a:endParaRPr lang="en-GB" sz="2000" dirty="0">
              <a:solidFill>
                <a:schemeClr val="tx1"/>
              </a:solidFill>
            </a:endParaRPr>
          </a:p>
          <a:p>
            <a:pPr algn="ctr"/>
            <a:r>
              <a:rPr lang="en-GB" sz="2000" dirty="0">
                <a:solidFill>
                  <a:schemeClr val="tx1"/>
                </a:solidFill>
              </a:rPr>
              <a:t>To </a:t>
            </a:r>
            <a:r>
              <a:rPr lang="en-GB" sz="2000" dirty="0">
                <a:solidFill>
                  <a:schemeClr val="tx1"/>
                </a:solidFill>
                <a:latin typeface="+mj-lt"/>
              </a:rPr>
              <a:t>argue</a:t>
            </a:r>
            <a:r>
              <a:rPr lang="en-GB" sz="2000" dirty="0">
                <a:solidFill>
                  <a:schemeClr val="tx1"/>
                </a:solidFill>
              </a:rPr>
              <a:t> the case for a point of </a:t>
            </a:r>
            <a:r>
              <a:rPr lang="en-GB" sz="2000" dirty="0">
                <a:solidFill>
                  <a:schemeClr val="tx1"/>
                </a:solidFill>
              </a:rPr>
              <a:t>view. </a:t>
            </a:r>
          </a:p>
          <a:p>
            <a:pPr algn="ctr"/>
            <a:endParaRPr lang="en-GB" sz="2000" dirty="0">
              <a:solidFill>
                <a:schemeClr val="tx1"/>
              </a:solidFill>
            </a:endParaRPr>
          </a:p>
          <a:p>
            <a:pPr algn="ctr"/>
            <a:r>
              <a:rPr lang="en-GB" sz="2000" dirty="0">
                <a:solidFill>
                  <a:schemeClr val="tx1"/>
                </a:solidFill>
              </a:rPr>
              <a:t>To </a:t>
            </a:r>
            <a:r>
              <a:rPr lang="en-GB" sz="2000" dirty="0">
                <a:solidFill>
                  <a:schemeClr val="tx1"/>
                </a:solidFill>
              </a:rPr>
              <a:t>attempt to </a:t>
            </a:r>
            <a:r>
              <a:rPr lang="en-GB" sz="2000" dirty="0">
                <a:solidFill>
                  <a:schemeClr val="tx1"/>
                </a:solidFill>
                <a:latin typeface="+mj-lt"/>
              </a:rPr>
              <a:t>convince</a:t>
            </a:r>
            <a:r>
              <a:rPr lang="en-GB" sz="2000" dirty="0">
                <a:solidFill>
                  <a:schemeClr val="tx1"/>
                </a:solidFill>
              </a:rPr>
              <a:t> the reader. </a:t>
            </a:r>
          </a:p>
        </p:txBody>
      </p:sp>
      <p:sp>
        <p:nvSpPr>
          <p:cNvPr id="7" name="Rectangle 6"/>
          <p:cNvSpPr/>
          <p:nvPr/>
        </p:nvSpPr>
        <p:spPr>
          <a:xfrm>
            <a:off x="2279650" y="3577390"/>
            <a:ext cx="7632700" cy="2551949"/>
          </a:xfrm>
          <a:prstGeom prst="rect">
            <a:avLst/>
          </a:prstGeom>
          <a:solidFill>
            <a:srgbClr val="FCA84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2279650" y="3577390"/>
            <a:ext cx="7632700" cy="255194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mj-lt"/>
              </a:rPr>
              <a:t>Structure</a:t>
            </a:r>
          </a:p>
          <a:p>
            <a:pPr algn="ctr"/>
            <a:endParaRPr lang="en-GB" dirty="0">
              <a:solidFill>
                <a:schemeClr val="tx1"/>
              </a:solidFill>
              <a:latin typeface="+mj-lt"/>
            </a:endParaRPr>
          </a:p>
          <a:p>
            <a:pPr algn="ctr"/>
            <a:r>
              <a:rPr lang="en-GB" b="1" dirty="0">
                <a:solidFill>
                  <a:schemeClr val="tx1"/>
                </a:solidFill>
                <a:latin typeface="+mj-lt"/>
              </a:rPr>
              <a:t>Opening </a:t>
            </a:r>
            <a:r>
              <a:rPr lang="en-GB" b="1" dirty="0">
                <a:solidFill>
                  <a:schemeClr val="tx1"/>
                </a:solidFill>
                <a:latin typeface="+mj-lt"/>
              </a:rPr>
              <a:t>statement </a:t>
            </a:r>
            <a:r>
              <a:rPr lang="en-GB" dirty="0">
                <a:solidFill>
                  <a:schemeClr val="tx1"/>
                </a:solidFill>
              </a:rPr>
              <a:t>– Introduce your point of view to the reader.</a:t>
            </a:r>
          </a:p>
          <a:p>
            <a:pPr algn="ctr"/>
            <a:endParaRPr lang="en-GB" dirty="0">
              <a:solidFill>
                <a:schemeClr val="tx1"/>
              </a:solidFill>
            </a:endParaRPr>
          </a:p>
          <a:p>
            <a:pPr algn="ctr"/>
            <a:r>
              <a:rPr lang="en-GB" b="1" dirty="0">
                <a:solidFill>
                  <a:schemeClr val="tx1"/>
                </a:solidFill>
                <a:latin typeface="+mj-lt"/>
              </a:rPr>
              <a:t>Arguments</a:t>
            </a:r>
            <a:r>
              <a:rPr lang="en-GB" dirty="0">
                <a:solidFill>
                  <a:schemeClr val="tx1"/>
                </a:solidFill>
              </a:rPr>
              <a:t> – state the point of view and evidence for each argument.</a:t>
            </a:r>
          </a:p>
          <a:p>
            <a:pPr algn="ctr"/>
            <a:endParaRPr lang="en-GB" dirty="0">
              <a:solidFill>
                <a:schemeClr val="tx1"/>
              </a:solidFill>
            </a:endParaRPr>
          </a:p>
          <a:p>
            <a:pPr algn="ctr"/>
            <a:r>
              <a:rPr lang="en-GB" b="1" dirty="0">
                <a:solidFill>
                  <a:schemeClr val="tx1"/>
                </a:solidFill>
                <a:latin typeface="+mj-lt"/>
              </a:rPr>
              <a:t>Conclusion</a:t>
            </a:r>
            <a:r>
              <a:rPr lang="en-GB" dirty="0">
                <a:solidFill>
                  <a:schemeClr val="tx1"/>
                </a:solidFill>
              </a:rPr>
              <a:t> – summarise the points, repeating your point of view</a:t>
            </a:r>
            <a:r>
              <a:rPr lang="en-GB" dirty="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3338905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en-GB" altLang="en-US" sz="3800"/>
              <a:t>The key to being a successful Persuader is remembering…</a:t>
            </a:r>
          </a:p>
        </p:txBody>
      </p:sp>
      <p:sp>
        <p:nvSpPr>
          <p:cNvPr id="58371" name="Rectangle 3"/>
          <p:cNvSpPr>
            <a:spLocks noGrp="1" noChangeArrowheads="1"/>
          </p:cNvSpPr>
          <p:nvPr>
            <p:ph type="body" sz="half" idx="1"/>
          </p:nvPr>
        </p:nvSpPr>
        <p:spPr>
          <a:xfrm>
            <a:off x="2208213" y="2492375"/>
            <a:ext cx="3810000" cy="4114800"/>
          </a:xfrm>
        </p:spPr>
        <p:txBody>
          <a:bodyPr/>
          <a:lstStyle/>
          <a:p>
            <a:pPr eaLnBrk="1" hangingPunct="1">
              <a:buFont typeface="Wingdings" panose="05000000000000000000" pitchFamily="2" charset="2"/>
              <a:buNone/>
            </a:pPr>
            <a:r>
              <a:rPr lang="en-GB" altLang="en-US" sz="4800" b="1"/>
              <a:t>P</a:t>
            </a:r>
            <a:r>
              <a:rPr lang="en-GB" altLang="en-US" sz="4800"/>
              <a:t>urpose</a:t>
            </a:r>
          </a:p>
          <a:p>
            <a:pPr eaLnBrk="1" hangingPunct="1">
              <a:buFont typeface="Wingdings" panose="05000000000000000000" pitchFamily="2" charset="2"/>
              <a:buNone/>
            </a:pPr>
            <a:r>
              <a:rPr lang="en-GB" altLang="en-US" sz="4800" b="1"/>
              <a:t>A</a:t>
            </a:r>
            <a:r>
              <a:rPr lang="en-GB" altLang="en-US" sz="4800"/>
              <a:t>udience</a:t>
            </a:r>
          </a:p>
          <a:p>
            <a:pPr eaLnBrk="1" hangingPunct="1">
              <a:buFont typeface="Wingdings" panose="05000000000000000000" pitchFamily="2" charset="2"/>
              <a:buNone/>
            </a:pPr>
            <a:r>
              <a:rPr lang="en-GB" altLang="en-US" sz="4800" b="1"/>
              <a:t>L</a:t>
            </a:r>
            <a:r>
              <a:rPr lang="en-GB" altLang="en-US" sz="4800"/>
              <a:t>anguage</a:t>
            </a:r>
          </a:p>
        </p:txBody>
      </p:sp>
      <p:sp>
        <p:nvSpPr>
          <p:cNvPr id="58372" name="Rectangle 4"/>
          <p:cNvSpPr>
            <a:spLocks noGrp="1" noChangeArrowheads="1"/>
          </p:cNvSpPr>
          <p:nvPr>
            <p:ph type="body" sz="half" idx="2"/>
          </p:nvPr>
        </p:nvSpPr>
        <p:spPr>
          <a:xfrm>
            <a:off x="6096000" y="2276475"/>
            <a:ext cx="3810000" cy="4114800"/>
          </a:xfrm>
        </p:spPr>
        <p:txBody>
          <a:bodyPr/>
          <a:lstStyle/>
          <a:p>
            <a:pPr eaLnBrk="1" hangingPunct="1">
              <a:buFont typeface="Wingdings" panose="05000000000000000000" pitchFamily="2" charset="2"/>
              <a:buNone/>
            </a:pPr>
            <a:r>
              <a:rPr lang="en-GB" altLang="en-US" sz="2600" b="1" dirty="0"/>
              <a:t>What is the reason for the </a:t>
            </a:r>
            <a:r>
              <a:rPr lang="en-GB" altLang="en-US" sz="2600" b="1" dirty="0" smtClean="0"/>
              <a:t>text or what do you want to persuade people on?</a:t>
            </a:r>
            <a:endParaRPr lang="en-GB" altLang="en-US" sz="2600" b="1" dirty="0"/>
          </a:p>
          <a:p>
            <a:pPr eaLnBrk="1" hangingPunct="1">
              <a:buFont typeface="Wingdings" panose="05000000000000000000" pitchFamily="2" charset="2"/>
              <a:buNone/>
            </a:pPr>
            <a:r>
              <a:rPr lang="en-GB" altLang="en-US" sz="2600" b="1" dirty="0" smtClean="0"/>
              <a:t>Who </a:t>
            </a:r>
            <a:r>
              <a:rPr lang="en-GB" altLang="en-US" sz="2600" b="1" dirty="0"/>
              <a:t>is meant to read it?</a:t>
            </a:r>
          </a:p>
          <a:p>
            <a:pPr eaLnBrk="1" hangingPunct="1">
              <a:buFont typeface="Wingdings" panose="05000000000000000000" pitchFamily="2" charset="2"/>
              <a:buNone/>
            </a:pPr>
            <a:endParaRPr lang="en-GB" altLang="en-US" sz="2600" b="1" dirty="0" smtClean="0"/>
          </a:p>
          <a:p>
            <a:pPr eaLnBrk="1" hangingPunct="1">
              <a:buFont typeface="Wingdings" panose="05000000000000000000" pitchFamily="2" charset="2"/>
              <a:buNone/>
            </a:pPr>
            <a:r>
              <a:rPr lang="en-GB" altLang="en-US" sz="2600" b="1" dirty="0" smtClean="0"/>
              <a:t>What </a:t>
            </a:r>
            <a:r>
              <a:rPr lang="en-GB" altLang="en-US" sz="2600" b="1" dirty="0"/>
              <a:t>language has been used – formal, informal </a:t>
            </a:r>
            <a:r>
              <a:rPr lang="en-GB" altLang="en-US" sz="2600" b="1" dirty="0" err="1"/>
              <a:t>etc</a:t>
            </a:r>
            <a:r>
              <a:rPr lang="en-GB" altLang="en-US" sz="2600" b="1" dirty="0"/>
              <a:t>?</a:t>
            </a:r>
          </a:p>
        </p:txBody>
      </p:sp>
      <p:cxnSp>
        <p:nvCxnSpPr>
          <p:cNvPr id="3" name="Straight Arrow Connector 2"/>
          <p:cNvCxnSpPr/>
          <p:nvPr/>
        </p:nvCxnSpPr>
        <p:spPr>
          <a:xfrm flipV="1">
            <a:off x="4872038" y="2636839"/>
            <a:ext cx="1223962" cy="2873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a:xfrm>
            <a:off x="4943476" y="3716338"/>
            <a:ext cx="1152525" cy="1444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5087938" y="4694239"/>
            <a:ext cx="1223962" cy="5349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4299952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1000"/>
                                        <p:tgtEl>
                                          <p:spTgt spid="58370"/>
                                        </p:tgtEl>
                                      </p:cBhvr>
                                    </p:animEffect>
                                    <p:anim calcmode="lin" valueType="num">
                                      <p:cBhvr>
                                        <p:cTn id="8" dur="1000" fill="hold"/>
                                        <p:tgtEl>
                                          <p:spTgt spid="58370"/>
                                        </p:tgtEl>
                                        <p:attrNameLst>
                                          <p:attrName>ppt_x</p:attrName>
                                        </p:attrNameLst>
                                      </p:cBhvr>
                                      <p:tavLst>
                                        <p:tav tm="0">
                                          <p:val>
                                            <p:strVal val="#ppt_x"/>
                                          </p:val>
                                        </p:tav>
                                        <p:tav tm="100000">
                                          <p:val>
                                            <p:strVal val="#ppt_x"/>
                                          </p:val>
                                        </p:tav>
                                      </p:tavLst>
                                    </p:anim>
                                    <p:anim calcmode="lin" valueType="num">
                                      <p:cBhvr>
                                        <p:cTn id="9" dur="898" decel="100000" fill="hold"/>
                                        <p:tgtEl>
                                          <p:spTgt spid="5837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837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8371">
                                            <p:txEl>
                                              <p:pRg st="0" end="0"/>
                                            </p:txEl>
                                          </p:spTgt>
                                        </p:tgtEl>
                                        <p:attrNameLst>
                                          <p:attrName>style.visibility</p:attrName>
                                        </p:attrNameLst>
                                      </p:cBhvr>
                                      <p:to>
                                        <p:strVal val="visible"/>
                                      </p:to>
                                    </p:set>
                                    <p:animEffect transition="in" filter="fade">
                                      <p:cBhvr>
                                        <p:cTn id="15" dur="1000"/>
                                        <p:tgtEl>
                                          <p:spTgt spid="58371">
                                            <p:txEl>
                                              <p:pRg st="0" end="0"/>
                                            </p:txEl>
                                          </p:spTgt>
                                        </p:tgtEl>
                                      </p:cBhvr>
                                    </p:animEffect>
                                    <p:anim calcmode="lin" valueType="num">
                                      <p:cBhvr>
                                        <p:cTn id="16" dur="1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837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83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8371">
                                            <p:txEl>
                                              <p:pRg st="1" end="1"/>
                                            </p:txEl>
                                          </p:spTgt>
                                        </p:tgtEl>
                                        <p:attrNameLst>
                                          <p:attrName>style.visibility</p:attrName>
                                        </p:attrNameLst>
                                      </p:cBhvr>
                                      <p:to>
                                        <p:strVal val="visible"/>
                                      </p:to>
                                    </p:set>
                                    <p:animEffect transition="in" filter="fade">
                                      <p:cBhvr>
                                        <p:cTn id="23" dur="1000"/>
                                        <p:tgtEl>
                                          <p:spTgt spid="58371">
                                            <p:txEl>
                                              <p:pRg st="1" end="1"/>
                                            </p:txEl>
                                          </p:spTgt>
                                        </p:tgtEl>
                                      </p:cBhvr>
                                    </p:animEffect>
                                    <p:anim calcmode="lin" valueType="num">
                                      <p:cBhvr>
                                        <p:cTn id="24" dur="10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5837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5837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58371">
                                            <p:txEl>
                                              <p:pRg st="2" end="2"/>
                                            </p:txEl>
                                          </p:spTgt>
                                        </p:tgtEl>
                                        <p:attrNameLst>
                                          <p:attrName>style.visibility</p:attrName>
                                        </p:attrNameLst>
                                      </p:cBhvr>
                                      <p:to>
                                        <p:strVal val="visible"/>
                                      </p:to>
                                    </p:set>
                                    <p:animEffect transition="in" filter="fade">
                                      <p:cBhvr>
                                        <p:cTn id="31" dur="1000"/>
                                        <p:tgtEl>
                                          <p:spTgt spid="58371">
                                            <p:txEl>
                                              <p:pRg st="2" end="2"/>
                                            </p:txEl>
                                          </p:spTgt>
                                        </p:tgtEl>
                                      </p:cBhvr>
                                    </p:animEffect>
                                    <p:anim calcmode="lin" valueType="num">
                                      <p:cBhvr>
                                        <p:cTn id="32" dur="10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5837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5837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58372">
                                            <p:txEl>
                                              <p:pRg st="0" end="0"/>
                                            </p:txEl>
                                          </p:spTgt>
                                        </p:tgtEl>
                                        <p:attrNameLst>
                                          <p:attrName>style.visibility</p:attrName>
                                        </p:attrNameLst>
                                      </p:cBhvr>
                                      <p:to>
                                        <p:strVal val="visible"/>
                                      </p:to>
                                    </p:set>
                                    <p:animEffect transition="in" filter="fade">
                                      <p:cBhvr>
                                        <p:cTn id="39" dur="1000"/>
                                        <p:tgtEl>
                                          <p:spTgt spid="58372">
                                            <p:txEl>
                                              <p:pRg st="0" end="0"/>
                                            </p:txEl>
                                          </p:spTgt>
                                        </p:tgtEl>
                                      </p:cBhvr>
                                    </p:animEffect>
                                    <p:anim calcmode="lin" valueType="num">
                                      <p:cBhvr>
                                        <p:cTn id="40" dur="1000" fill="hold"/>
                                        <p:tgtEl>
                                          <p:spTgt spid="58372">
                                            <p:txEl>
                                              <p:pRg st="0" end="0"/>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58372">
                                            <p:txEl>
                                              <p:pRg st="0" end="0"/>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5837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58372">
                                            <p:txEl>
                                              <p:pRg st="1" end="1"/>
                                            </p:txEl>
                                          </p:spTgt>
                                        </p:tgtEl>
                                        <p:attrNameLst>
                                          <p:attrName>style.visibility</p:attrName>
                                        </p:attrNameLst>
                                      </p:cBhvr>
                                      <p:to>
                                        <p:strVal val="visible"/>
                                      </p:to>
                                    </p:set>
                                    <p:animEffect transition="in" filter="fade">
                                      <p:cBhvr>
                                        <p:cTn id="47" dur="1000"/>
                                        <p:tgtEl>
                                          <p:spTgt spid="58372">
                                            <p:txEl>
                                              <p:pRg st="1" end="1"/>
                                            </p:txEl>
                                          </p:spTgt>
                                        </p:tgtEl>
                                      </p:cBhvr>
                                    </p:animEffect>
                                    <p:anim calcmode="lin" valueType="num">
                                      <p:cBhvr>
                                        <p:cTn id="48" dur="1000" fill="hold"/>
                                        <p:tgtEl>
                                          <p:spTgt spid="58372">
                                            <p:txEl>
                                              <p:pRg st="1" end="1"/>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58372">
                                            <p:txEl>
                                              <p:pRg st="1" end="1"/>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5837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58372">
                                            <p:txEl>
                                              <p:pRg st="3" end="3"/>
                                            </p:txEl>
                                          </p:spTgt>
                                        </p:tgtEl>
                                        <p:attrNameLst>
                                          <p:attrName>style.visibility</p:attrName>
                                        </p:attrNameLst>
                                      </p:cBhvr>
                                      <p:to>
                                        <p:strVal val="visible"/>
                                      </p:to>
                                    </p:set>
                                    <p:animEffect transition="in" filter="fade">
                                      <p:cBhvr>
                                        <p:cTn id="55" dur="1000"/>
                                        <p:tgtEl>
                                          <p:spTgt spid="58372">
                                            <p:txEl>
                                              <p:pRg st="3" end="3"/>
                                            </p:txEl>
                                          </p:spTgt>
                                        </p:tgtEl>
                                      </p:cBhvr>
                                    </p:animEffect>
                                    <p:anim calcmode="lin" valueType="num">
                                      <p:cBhvr>
                                        <p:cTn id="56" dur="1000" fill="hold"/>
                                        <p:tgtEl>
                                          <p:spTgt spid="58372">
                                            <p:txEl>
                                              <p:pRg st="3" end="3"/>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58372">
                                            <p:txEl>
                                              <p:pRg st="3" end="3"/>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58372">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P spid="5837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8" name="Rectangle 8"/>
          <p:cNvSpPr>
            <a:spLocks noGrp="1" noChangeArrowheads="1"/>
          </p:cNvSpPr>
          <p:nvPr>
            <p:ph type="title"/>
          </p:nvPr>
        </p:nvSpPr>
        <p:spPr/>
        <p:txBody>
          <a:bodyPr/>
          <a:lstStyle/>
          <a:p>
            <a:pPr algn="ctr" eaLnBrk="1" hangingPunct="1"/>
            <a:r>
              <a:rPr lang="en-GB" altLang="en-US" sz="3800" b="1"/>
              <a:t>Persuasive Techniques</a:t>
            </a:r>
            <a:br>
              <a:rPr lang="en-GB" altLang="en-US" sz="3800" b="1"/>
            </a:br>
            <a:r>
              <a:rPr lang="en-GB" altLang="en-US" sz="3800" b="1"/>
              <a:t>involve being</a:t>
            </a:r>
            <a:endParaRPr lang="en-US" altLang="en-US" sz="3800" b="1"/>
          </a:p>
        </p:txBody>
      </p:sp>
      <p:sp>
        <p:nvSpPr>
          <p:cNvPr id="25609" name="Rectangle 9"/>
          <p:cNvSpPr>
            <a:spLocks noGrp="1" noChangeArrowheads="1"/>
          </p:cNvSpPr>
          <p:nvPr>
            <p:ph type="body" idx="1"/>
          </p:nvPr>
        </p:nvSpPr>
        <p:spPr>
          <a:xfrm>
            <a:off x="1847851" y="1412875"/>
            <a:ext cx="8424863" cy="4611688"/>
          </a:xfrm>
        </p:spPr>
        <p:txBody>
          <a:bodyPr/>
          <a:lstStyle/>
          <a:p>
            <a:pPr eaLnBrk="1" hangingPunct="1"/>
            <a:endParaRPr lang="en-US" altLang="en-US" sz="2600" b="1"/>
          </a:p>
          <a:p>
            <a:pPr eaLnBrk="1" hangingPunct="1">
              <a:buFont typeface="Wingdings" panose="05000000000000000000" pitchFamily="2" charset="2"/>
              <a:buNone/>
            </a:pPr>
            <a:r>
              <a:rPr lang="en-US" altLang="en-US" sz="7200">
                <a:latin typeface="Tahoma" panose="020B0604030504040204" pitchFamily="34" charset="0"/>
              </a:rPr>
              <a:t>A</a:t>
            </a:r>
          </a:p>
          <a:p>
            <a:pPr eaLnBrk="1" hangingPunct="1">
              <a:buFont typeface="Wingdings" panose="05000000000000000000" pitchFamily="2" charset="2"/>
              <a:buNone/>
            </a:pPr>
            <a:r>
              <a:rPr lang="en-US" altLang="en-US" sz="7100">
                <a:latin typeface="Tahoma" panose="020B0604030504040204" pitchFamily="34" charset="0"/>
              </a:rPr>
              <a:t> </a:t>
            </a:r>
            <a:r>
              <a:rPr lang="en-US" altLang="en-US" sz="9400" b="1">
                <a:solidFill>
                  <a:srgbClr val="800040"/>
                </a:solidFill>
                <a:latin typeface="Tahoma" panose="020B0604030504040204" pitchFamily="34" charset="0"/>
              </a:rPr>
              <a:t>PERSUADER</a:t>
            </a:r>
          </a:p>
          <a:p>
            <a:pPr eaLnBrk="1" hangingPunct="1">
              <a:buFont typeface="Wingdings" panose="05000000000000000000" pitchFamily="2" charset="2"/>
              <a:buNone/>
            </a:pPr>
            <a:endParaRPr lang="en-US" altLang="en-US" sz="9400" b="1">
              <a:solidFill>
                <a:srgbClr val="800080"/>
              </a:solidFill>
              <a:latin typeface="Tahoma" panose="020B0604030504040204" pitchFamily="34" charset="0"/>
            </a:endParaRPr>
          </a:p>
          <a:p>
            <a:pPr eaLnBrk="1" hangingPunct="1">
              <a:buFont typeface="Wingdings" panose="05000000000000000000" pitchFamily="2" charset="2"/>
              <a:buNone/>
            </a:pPr>
            <a:endParaRPr lang="en-US" altLang="en-US" sz="3400">
              <a:solidFill>
                <a:srgbClr val="800080"/>
              </a:solidFill>
              <a:latin typeface="Tahoma" panose="020B0604030504040204" pitchFamily="34" charset="0"/>
            </a:endParaRPr>
          </a:p>
        </p:txBody>
      </p:sp>
    </p:spTree>
    <p:extLst>
      <p:ext uri="{BB962C8B-B14F-4D97-AF65-F5344CB8AC3E}">
        <p14:creationId xmlns:p14="http://schemas.microsoft.com/office/powerpoint/2010/main" val="340125467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fade">
                                      <p:cBhvr>
                                        <p:cTn id="7" dur="1000"/>
                                        <p:tgtEl>
                                          <p:spTgt spid="25608"/>
                                        </p:tgtEl>
                                      </p:cBhvr>
                                    </p:animEffect>
                                    <p:anim calcmode="lin" valueType="num">
                                      <p:cBhvr>
                                        <p:cTn id="8" dur="1000" fill="hold"/>
                                        <p:tgtEl>
                                          <p:spTgt spid="25608"/>
                                        </p:tgtEl>
                                        <p:attrNameLst>
                                          <p:attrName>ppt_x</p:attrName>
                                        </p:attrNameLst>
                                      </p:cBhvr>
                                      <p:tavLst>
                                        <p:tav tm="0">
                                          <p:val>
                                            <p:strVal val="#ppt_x"/>
                                          </p:val>
                                        </p:tav>
                                        <p:tav tm="100000">
                                          <p:val>
                                            <p:strVal val="#ppt_x"/>
                                          </p:val>
                                        </p:tav>
                                      </p:tavLst>
                                    </p:anim>
                                    <p:anim calcmode="lin" valueType="num">
                                      <p:cBhvr>
                                        <p:cTn id="9" dur="898" decel="100000" fill="hold"/>
                                        <p:tgtEl>
                                          <p:spTgt spid="2560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560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5609">
                                            <p:txEl>
                                              <p:pRg st="1" end="1"/>
                                            </p:txEl>
                                          </p:spTgt>
                                        </p:tgtEl>
                                        <p:attrNameLst>
                                          <p:attrName>style.visibility</p:attrName>
                                        </p:attrNameLst>
                                      </p:cBhvr>
                                      <p:to>
                                        <p:strVal val="visible"/>
                                      </p:to>
                                    </p:set>
                                    <p:animEffect transition="in" filter="fade">
                                      <p:cBhvr>
                                        <p:cTn id="15" dur="1000"/>
                                        <p:tgtEl>
                                          <p:spTgt spid="25609">
                                            <p:txEl>
                                              <p:pRg st="1" end="1"/>
                                            </p:txEl>
                                          </p:spTgt>
                                        </p:tgtEl>
                                      </p:cBhvr>
                                    </p:animEffect>
                                    <p:anim calcmode="lin" valueType="num">
                                      <p:cBhvr>
                                        <p:cTn id="16" dur="1000" fill="hold"/>
                                        <p:tgtEl>
                                          <p:spTgt spid="2560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560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560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5609">
                                            <p:txEl>
                                              <p:pRg st="2" end="2"/>
                                            </p:txEl>
                                          </p:spTgt>
                                        </p:tgtEl>
                                        <p:attrNameLst>
                                          <p:attrName>style.visibility</p:attrName>
                                        </p:attrNameLst>
                                      </p:cBhvr>
                                      <p:to>
                                        <p:strVal val="visible"/>
                                      </p:to>
                                    </p:set>
                                    <p:animEffect transition="in" filter="fade">
                                      <p:cBhvr>
                                        <p:cTn id="23" dur="1000"/>
                                        <p:tgtEl>
                                          <p:spTgt spid="25609">
                                            <p:txEl>
                                              <p:pRg st="2" end="2"/>
                                            </p:txEl>
                                          </p:spTgt>
                                        </p:tgtEl>
                                      </p:cBhvr>
                                    </p:animEffect>
                                    <p:anim calcmode="lin" valueType="num">
                                      <p:cBhvr>
                                        <p:cTn id="24" dur="1000" fill="hold"/>
                                        <p:tgtEl>
                                          <p:spTgt spid="25609">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560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560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P spid="2560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2031</Words>
  <Application>Microsoft Office PowerPoint</Application>
  <PresentationFormat>Widescreen</PresentationFormat>
  <Paragraphs>131</Paragraphs>
  <Slides>13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Arial</vt:lpstr>
      <vt:lpstr>Calibri</vt:lpstr>
      <vt:lpstr>Calibri Light</vt:lpstr>
      <vt:lpstr>Comic Sans MS</vt:lpstr>
      <vt:lpstr>Tahoma</vt:lpstr>
      <vt:lpstr>Times New Roman</vt:lpstr>
      <vt:lpstr>Wingdings</vt:lpstr>
      <vt:lpstr>Office Theme</vt:lpstr>
      <vt:lpstr>Persuasive Writing</vt:lpstr>
      <vt:lpstr>Think about how you could persuade me to eat this lemon. What techniques could you use? </vt:lpstr>
      <vt:lpstr>Persuasion is easy – you do it all the time!</vt:lpstr>
      <vt:lpstr>The Art of Persuasion</vt:lpstr>
      <vt:lpstr>PowerPoint Presentation</vt:lpstr>
      <vt:lpstr>Q And what about the last time your parents tried to persuade you to do something?  </vt:lpstr>
      <vt:lpstr>Persuasive</vt:lpstr>
      <vt:lpstr>The key to being a successful Persuader is remembering…</vt:lpstr>
      <vt:lpstr>Persuasive Techniques involve being</vt:lpstr>
      <vt:lpstr>The Persuader</vt:lpstr>
      <vt:lpstr>PowerPoint Presentation</vt:lpstr>
      <vt:lpstr>PowerPoint Presentation</vt:lpstr>
      <vt:lpstr>Keep your room tidy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Writing</dc:title>
  <dc:creator>Andrew Martin</dc:creator>
  <cp:lastModifiedBy>Andrew Martin</cp:lastModifiedBy>
  <cp:revision>14</cp:revision>
  <dcterms:created xsi:type="dcterms:W3CDTF">2021-01-27T14:11:54Z</dcterms:created>
  <dcterms:modified xsi:type="dcterms:W3CDTF">2021-01-27T16:58:39Z</dcterms:modified>
</cp:coreProperties>
</file>