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77" r:id="rId5"/>
    <p:sldMasterId id="2147483679" r:id="rId6"/>
    <p:sldMasterId id="2147483682" r:id="rId7"/>
  </p:sldMasterIdLst>
  <p:notesMasterIdLst>
    <p:notesMasterId r:id="rId24"/>
  </p:notesMasterIdLst>
  <p:sldIdLst>
    <p:sldId id="313" r:id="rId8"/>
    <p:sldId id="315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5" r:id="rId17"/>
    <p:sldId id="298" r:id="rId18"/>
    <p:sldId id="306" r:id="rId19"/>
    <p:sldId id="324" r:id="rId20"/>
    <p:sldId id="300" r:id="rId21"/>
    <p:sldId id="307" r:id="rId22"/>
    <p:sldId id="31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66" d="100"/>
          <a:sy n="66" d="100"/>
        </p:scale>
        <p:origin x="194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02/02/2021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503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7" Type="http://schemas.openxmlformats.org/officeDocument/2006/relationships/image" Target="../media/image12.emf"/><Relationship Id="rId12" Type="http://schemas.openxmlformats.org/officeDocument/2006/relationships/image" Target="../media/image17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11" Type="http://schemas.openxmlformats.org/officeDocument/2006/relationships/image" Target="../media/image160.png"/><Relationship Id="rId5" Type="http://schemas.openxmlformats.org/officeDocument/2006/relationships/image" Target="../media/image120.png"/><Relationship Id="rId10" Type="http://schemas.openxmlformats.org/officeDocument/2006/relationships/image" Target="../media/image150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22.png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80.png"/><Relationship Id="rId9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0498" y="1328468"/>
            <a:ext cx="690975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latin typeface="Comic Sans MS" panose="030F0702030302020204" pitchFamily="66" charset="0"/>
              </a:rPr>
              <a:t>3.2.21</a:t>
            </a:r>
          </a:p>
          <a:p>
            <a:endParaRPr lang="en-GB" sz="2800" u="sng" dirty="0" smtClean="0">
              <a:latin typeface="Comic Sans MS" panose="030F0702030302020204" pitchFamily="66" charset="0"/>
            </a:endParaRPr>
          </a:p>
          <a:p>
            <a:r>
              <a:rPr lang="en-GB" sz="2800" u="sng" dirty="0" smtClean="0">
                <a:latin typeface="Comic Sans MS" panose="030F0702030302020204" pitchFamily="66" charset="0"/>
              </a:rPr>
              <a:t>Maths</a:t>
            </a:r>
          </a:p>
          <a:p>
            <a:endParaRPr lang="en-GB" sz="2800" u="sng" dirty="0" smtClean="0">
              <a:latin typeface="Comic Sans MS" panose="030F0702030302020204" pitchFamily="66" charset="0"/>
            </a:endParaRPr>
          </a:p>
          <a:p>
            <a:r>
              <a:rPr lang="en-GB" sz="2800" u="sng" dirty="0" smtClean="0">
                <a:latin typeface="Comic Sans MS" panose="030F0702030302020204" pitchFamily="66" charset="0"/>
              </a:rPr>
              <a:t>WALT understand how to multiply 2 digits by </a:t>
            </a:r>
            <a:r>
              <a:rPr lang="en-GB" sz="2800" u="sng" smtClean="0">
                <a:latin typeface="Comic Sans MS" panose="030F0702030302020204" pitchFamily="66" charset="0"/>
              </a:rPr>
              <a:t>1 </a:t>
            </a:r>
            <a:r>
              <a:rPr lang="en-GB" sz="2800" u="sng" smtClean="0">
                <a:latin typeface="Comic Sans MS" panose="030F0702030302020204" pitchFamily="66" charset="0"/>
              </a:rPr>
              <a:t>digit (no exchange)</a:t>
            </a:r>
            <a:endParaRPr lang="en-GB" sz="2800" u="sng" dirty="0" smtClean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1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55650" y="1249363"/>
            <a:ext cx="7632700" cy="4843462"/>
          </a:xfrm>
          <a:prstGeom prst="rect">
            <a:avLst/>
          </a:prstGeom>
          <a:solidFill>
            <a:srgbClr val="C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657350" y="5157788"/>
            <a:ext cx="339725" cy="4762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79888" y="5157788"/>
            <a:ext cx="338137" cy="4762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97063" y="3273425"/>
            <a:ext cx="747712" cy="1049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1108075" y="3122613"/>
            <a:ext cx="442753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 dirty="0">
                <a:solidFill>
                  <a:srgbClr val="F38630"/>
                </a:solidFill>
                <a:latin typeface="Twinkl" pitchFamily="2" charset="0"/>
              </a:rPr>
              <a:t>4</a:t>
            </a:r>
            <a:r>
              <a:rPr lang="en-GB" altLang="en-US" sz="8800" dirty="0">
                <a:solidFill>
                  <a:schemeClr val="tx1"/>
                </a:solidFill>
                <a:latin typeface="Twinkl" pitchFamily="2" charset="0"/>
              </a:rPr>
              <a:t>0 × </a:t>
            </a:r>
            <a:r>
              <a:rPr lang="en-GB" altLang="en-US" sz="8800" dirty="0">
                <a:solidFill>
                  <a:srgbClr val="F38630"/>
                </a:solidFill>
                <a:latin typeface="Twinkl" pitchFamily="2" charset="0"/>
              </a:rPr>
              <a:t>5</a:t>
            </a:r>
            <a:r>
              <a:rPr lang="en-GB" altLang="en-US" sz="8800" dirty="0">
                <a:solidFill>
                  <a:srgbClr val="FF0000"/>
                </a:solidFill>
                <a:latin typeface="Twinkl" pitchFamily="2" charset="0"/>
              </a:rPr>
              <a:t> </a:t>
            </a:r>
            <a:r>
              <a:rPr lang="en-GB" altLang="en-US" sz="8800" dirty="0">
                <a:solidFill>
                  <a:schemeClr val="tx1"/>
                </a:solidFill>
                <a:latin typeface="Twinkl" pitchFamily="2" charset="0"/>
              </a:rPr>
              <a:t>=</a:t>
            </a:r>
          </a:p>
        </p:txBody>
      </p:sp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47700"/>
            <a:ext cx="8220075" cy="552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 dirty="0"/>
              <a:t>Multiplication Magic</a:t>
            </a:r>
            <a:endParaRPr lang="en-GB" alt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832475" y="2744788"/>
            <a:ext cx="2203450" cy="2201862"/>
          </a:xfrm>
          <a:prstGeom prst="rect">
            <a:avLst/>
          </a:prstGeom>
          <a:solidFill>
            <a:srgbClr val="F38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grpSp>
        <p:nvGrpSpPr>
          <p:cNvPr id="20489" name="Group 8"/>
          <p:cNvGrpSpPr>
            <a:grpSpLocks/>
          </p:cNvGrpSpPr>
          <p:nvPr/>
        </p:nvGrpSpPr>
        <p:grpSpPr bwMode="auto">
          <a:xfrm>
            <a:off x="1790700" y="1562100"/>
            <a:ext cx="2286000" cy="1735138"/>
            <a:chOff x="5556730" y="3038432"/>
            <a:chExt cx="2286000" cy="1734967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5556730" y="3038432"/>
              <a:ext cx="1143000" cy="173496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99730" y="3038432"/>
              <a:ext cx="1143000" cy="173496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0490" name="Group 15"/>
          <p:cNvGrpSpPr>
            <a:grpSpLocks/>
          </p:cNvGrpSpPr>
          <p:nvPr/>
        </p:nvGrpSpPr>
        <p:grpSpPr bwMode="auto">
          <a:xfrm>
            <a:off x="1387475" y="4344988"/>
            <a:ext cx="3078163" cy="0"/>
            <a:chOff x="1386840" y="5029200"/>
            <a:chExt cx="3078480" cy="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386840" y="5029200"/>
              <a:ext cx="511228" cy="0"/>
            </a:xfrm>
            <a:prstGeom prst="line">
              <a:avLst/>
            </a:prstGeom>
            <a:ln w="57150">
              <a:solidFill>
                <a:srgbClr val="F386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954092" y="5029200"/>
              <a:ext cx="511228" cy="0"/>
            </a:xfrm>
            <a:prstGeom prst="line">
              <a:avLst/>
            </a:prstGeom>
            <a:ln w="57150">
              <a:solidFill>
                <a:srgbClr val="F386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91" name="TextBox 23"/>
          <p:cNvSpPr txBox="1">
            <a:spLocks noChangeArrowheads="1"/>
          </p:cNvSpPr>
          <p:nvPr/>
        </p:nvSpPr>
        <p:spPr bwMode="auto">
          <a:xfrm>
            <a:off x="1271587" y="5038725"/>
            <a:ext cx="25213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dirty="0">
                <a:solidFill>
                  <a:srgbClr val="F38630"/>
                </a:solidFill>
                <a:latin typeface="Twinkl" pitchFamily="2" charset="0"/>
              </a:rPr>
              <a:t>4</a:t>
            </a:r>
            <a:r>
              <a:rPr lang="en-GB" altLang="en-US" sz="4400" dirty="0">
                <a:solidFill>
                  <a:schemeClr val="tx1"/>
                </a:solidFill>
                <a:latin typeface="Twinkl" pitchFamily="2" charset="0"/>
              </a:rPr>
              <a:t>0 × </a:t>
            </a:r>
            <a:r>
              <a:rPr lang="en-GB" altLang="en-US" sz="4400" dirty="0">
                <a:solidFill>
                  <a:srgbClr val="F38630"/>
                </a:solidFill>
                <a:latin typeface="Twinkl" pitchFamily="2" charset="0"/>
              </a:rPr>
              <a:t>5</a:t>
            </a:r>
            <a:r>
              <a:rPr lang="en-GB" altLang="en-US" sz="4400" dirty="0">
                <a:solidFill>
                  <a:srgbClr val="FF0000"/>
                </a:solidFill>
                <a:latin typeface="Twinkl" pitchFamily="2" charset="0"/>
              </a:rPr>
              <a:t> </a:t>
            </a:r>
            <a:r>
              <a:rPr lang="en-GB" altLang="en-US" sz="4400" dirty="0">
                <a:solidFill>
                  <a:schemeClr val="tx1"/>
                </a:solidFill>
                <a:latin typeface="Twinkl" pitchFamily="2" charset="0"/>
              </a:rPr>
              <a:t>=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13917" y="3474508"/>
            <a:ext cx="18405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bg1"/>
                </a:solidFill>
                <a:latin typeface="Twinkl" pitchFamily="2" charset="0"/>
              </a:rPr>
              <a:t>4 × 5 = 20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89495" y="3821113"/>
            <a:ext cx="2289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bg1"/>
                </a:solidFill>
                <a:latin typeface="Twinkl" pitchFamily="2" charset="0"/>
              </a:rPr>
              <a:t>40 × 5 = 200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02100" y="5038725"/>
            <a:ext cx="5357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dirty="0">
                <a:solidFill>
                  <a:schemeClr val="tx1"/>
                </a:solidFill>
                <a:latin typeface="Twinkl" pitchFamily="2" charset="0"/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8488" y="4852886"/>
            <a:ext cx="25103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schemeClr val="tx1">
                    <a:alpha val="40000"/>
                  </a:schemeClr>
                </a:solidFill>
                <a:latin typeface="Twinkl" pitchFamily="2" charset="0"/>
              </a:rPr>
              <a:t>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06115" y="4852886"/>
            <a:ext cx="25103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schemeClr val="tx1">
                    <a:alpha val="40000"/>
                  </a:schemeClr>
                </a:solidFill>
                <a:latin typeface="Twinkl" pitchFamily="2" charset="0"/>
              </a:rPr>
              <a:t>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43742" y="4852886"/>
            <a:ext cx="25103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schemeClr val="tx1">
                    <a:alpha val="40000"/>
                  </a:schemeClr>
                </a:solidFill>
                <a:latin typeface="Twinkl" pitchFamily="2" charset="0"/>
              </a:rPr>
              <a:t>O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797300" y="5038725"/>
            <a:ext cx="8338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dirty="0">
                <a:solidFill>
                  <a:schemeClr val="tx1"/>
                </a:solidFill>
                <a:latin typeface="Twinkl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21317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-0.03333 -0.000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3.33333E-6 -0.0382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7" grpId="0"/>
      <p:bldP spid="8" grpId="0"/>
      <p:bldP spid="2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5332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1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2"/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endParaRPr lang="en-GB" sz="105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332229"/>
              </a:xfrm>
              <a:prstGeom prst="rect">
                <a:avLst/>
              </a:prstGeom>
              <a:blipFill>
                <a:blip r:embed="rId2"/>
                <a:stretch>
                  <a:fillRect l="-1707" t="-12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87697" y="1049807"/>
            <a:ext cx="677712" cy="720837"/>
            <a:chOff x="1428812" y="1319349"/>
            <a:chExt cx="1054512" cy="11495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97591" y="480539"/>
            <a:ext cx="609524" cy="1493607"/>
            <a:chOff x="1781366" y="3169833"/>
            <a:chExt cx="1154714" cy="238188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1781366" y="3169833"/>
              <a:ext cx="1066029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52606" y="1050896"/>
            <a:ext cx="677712" cy="720837"/>
            <a:chOff x="1428812" y="1319349"/>
            <a:chExt cx="1054512" cy="11495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17515" y="1051985"/>
            <a:ext cx="677712" cy="720837"/>
            <a:chOff x="1428812" y="1319349"/>
            <a:chExt cx="1054512" cy="11495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84394" y="478703"/>
            <a:ext cx="609524" cy="1493607"/>
            <a:chOff x="1781366" y="3169833"/>
            <a:chExt cx="1154714" cy="238188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1781366" y="3169833"/>
              <a:ext cx="1066029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71197" y="476867"/>
            <a:ext cx="609524" cy="1493607"/>
            <a:chOff x="1781366" y="3169833"/>
            <a:chExt cx="1154714" cy="238188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36" name="Oval 35"/>
            <p:cNvSpPr/>
            <p:nvPr/>
          </p:nvSpPr>
          <p:spPr>
            <a:xfrm>
              <a:off x="1781366" y="3169833"/>
              <a:ext cx="1066029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490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1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2"/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endParaRPr lang="en-GB" sz="105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901342"/>
              </a:xfrm>
              <a:prstGeom prst="rect">
                <a:avLst/>
              </a:prstGeom>
              <a:blipFill>
                <a:blip r:embed="rId3"/>
                <a:stretch>
                  <a:fillRect l="-1707" t="-13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87697" y="1049807"/>
            <a:ext cx="677712" cy="720837"/>
            <a:chOff x="1428812" y="1319349"/>
            <a:chExt cx="1054512" cy="11495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97591" y="480539"/>
            <a:ext cx="609524" cy="1493607"/>
            <a:chOff x="1781366" y="3169833"/>
            <a:chExt cx="1154714" cy="238188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1781366" y="3169833"/>
              <a:ext cx="1066029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52606" y="1050896"/>
            <a:ext cx="677712" cy="720837"/>
            <a:chOff x="1428812" y="1319349"/>
            <a:chExt cx="1054512" cy="11495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17515" y="1051985"/>
            <a:ext cx="677712" cy="720837"/>
            <a:chOff x="1428812" y="1319349"/>
            <a:chExt cx="1054512" cy="11495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84394" y="478703"/>
            <a:ext cx="609524" cy="1493607"/>
            <a:chOff x="1781366" y="3169833"/>
            <a:chExt cx="1154714" cy="238188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1781366" y="3169833"/>
              <a:ext cx="1066029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71197" y="476867"/>
            <a:ext cx="609524" cy="1493607"/>
            <a:chOff x="1781366" y="3169833"/>
            <a:chExt cx="1154714" cy="238188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36" name="Oval 35"/>
            <p:cNvSpPr/>
            <p:nvPr/>
          </p:nvSpPr>
          <p:spPr>
            <a:xfrm>
              <a:off x="1781366" y="3169833"/>
              <a:ext cx="1066029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/>
          <p:cNvSpPr/>
          <p:nvPr/>
        </p:nvSpPr>
        <p:spPr>
          <a:xfrm>
            <a:off x="3215865" y="202354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79997" y="202354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32024" y="322414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47498" y="365362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80860" y="4084190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81814" y="3224140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80101" y="3653620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5075" y="4084190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97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706438"/>
            <a:ext cx="8220075" cy="8731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sz="3600" dirty="0"/>
              <a:t>Now It’s Your Turn To Use</a:t>
            </a:r>
            <a:br>
              <a:rPr lang="en-GB" altLang="en-US" sz="3600" dirty="0"/>
            </a:br>
            <a:r>
              <a:rPr lang="en-GB" altLang="en-US" sz="3600" dirty="0"/>
              <a:t>Multiplication Magic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1703388"/>
            <a:ext cx="3779838" cy="4389437"/>
          </a:xfrm>
          <a:prstGeom prst="rect">
            <a:avLst/>
          </a:prstGeom>
          <a:solidFill>
            <a:srgbClr val="C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8513" y="1703388"/>
            <a:ext cx="3779837" cy="4389437"/>
          </a:xfrm>
          <a:prstGeom prst="rect">
            <a:avLst/>
          </a:prstGeom>
          <a:solidFill>
            <a:srgbClr val="6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1798638"/>
            <a:ext cx="341312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atin typeface="Twinkl" pitchFamily="2" charset="0"/>
              </a:rPr>
              <a:t>Remember</a:t>
            </a:r>
          </a:p>
          <a:p>
            <a:pPr>
              <a:defRPr/>
            </a:pPr>
            <a:endParaRPr lang="en-GB" dirty="0">
              <a:latin typeface="Twinkl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2" charset="0"/>
              </a:rPr>
              <a:t>Draw the wizard’s hat.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2" charset="0"/>
              </a:rPr>
              <a:t>Use your multiplication facts to calculate.</a:t>
            </a:r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5029200" y="3602038"/>
            <a:ext cx="2955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5 × 8 = 40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50 × 8 = 400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50 × 80 = 4000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500 × 80 = 40000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862013" y="1798638"/>
            <a:ext cx="3567112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Now you try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GB" altLang="en-US" dirty="0">
              <a:solidFill>
                <a:schemeClr val="tx1"/>
              </a:solidFill>
              <a:latin typeface="Twinkl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50 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×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 8 = ?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3 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×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 60 = 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70 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×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 4 = 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Twinkl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Twinkl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Challenge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30 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×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 40 = ?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20 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×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 80 = 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90 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×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 30 = ?</a:t>
            </a:r>
          </a:p>
        </p:txBody>
      </p:sp>
      <p:grpSp>
        <p:nvGrpSpPr>
          <p:cNvPr id="21512" name="Group 8"/>
          <p:cNvGrpSpPr>
            <a:grpSpLocks/>
          </p:cNvGrpSpPr>
          <p:nvPr/>
        </p:nvGrpSpPr>
        <p:grpSpPr bwMode="auto">
          <a:xfrm>
            <a:off x="1039813" y="2352675"/>
            <a:ext cx="438150" cy="331788"/>
            <a:chOff x="5556730" y="3038432"/>
            <a:chExt cx="2286000" cy="1734967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5556730" y="3038432"/>
              <a:ext cx="1143000" cy="173496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99730" y="3038432"/>
              <a:ext cx="1143000" cy="173496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2151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874838"/>
            <a:ext cx="2984500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2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Calculate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23 </a:t>
                </a:r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  <a:blipFill>
                <a:blip r:embed="rId5"/>
                <a:stretch>
                  <a:fillRect l="-5071" t="-12500" r="-426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222" y="1448459"/>
            <a:ext cx="1442352" cy="1760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759360" y="2228872"/>
            <a:ext cx="340119" cy="390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042297" y="1293705"/>
            <a:ext cx="648168" cy="1827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271758" y="1289494"/>
            <a:ext cx="648168" cy="1827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751300" y="2533672"/>
            <a:ext cx="340119" cy="390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064160" y="2533672"/>
            <a:ext cx="340119" cy="3905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228768" y="2254333"/>
            <a:ext cx="340119" cy="390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511705" y="1319166"/>
            <a:ext cx="648168" cy="18278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741166" y="1314955"/>
            <a:ext cx="648168" cy="18278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237436" y="2566744"/>
            <a:ext cx="340119" cy="3905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533568" y="2559133"/>
            <a:ext cx="340119" cy="3905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91" y="3288839"/>
            <a:ext cx="1427798" cy="17031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03627" y="3260619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lang="en-GB" sz="32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631048" y="3959074"/>
            <a:ext cx="304800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97405" y="3959074"/>
            <a:ext cx="346764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91219" y="4484476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GB" sz="3200" dirty="0"/>
          </a:p>
        </p:txBody>
      </p:sp>
      <p:sp>
        <p:nvSpPr>
          <p:cNvPr id="24" name="Rectangle 23"/>
          <p:cNvSpPr/>
          <p:nvPr/>
        </p:nvSpPr>
        <p:spPr>
          <a:xfrm>
            <a:off x="5454993" y="4471174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99479" y="5204103"/>
                <a:ext cx="22910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479" y="5204103"/>
                <a:ext cx="2291012" cy="584775"/>
              </a:xfrm>
              <a:prstGeom prst="rect">
                <a:avLst/>
              </a:prstGeom>
              <a:blipFill>
                <a:blip r:embed="rId10"/>
                <a:stretch>
                  <a:fillRect l="-6649" t="-12500" r="-611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458962" y="5170111"/>
                <a:ext cx="178125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</a:t>
                </a:r>
              </a:p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962" y="5170111"/>
                <a:ext cx="1781257" cy="1077218"/>
              </a:xfrm>
              <a:prstGeom prst="rect">
                <a:avLst/>
              </a:prstGeom>
              <a:blipFill>
                <a:blip r:embed="rId11"/>
                <a:stretch>
                  <a:fillRect l="-8532" t="-6780" r="-7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85090" y="3980273"/>
                <a:ext cx="23038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40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46 </a:t>
                </a:r>
                <a:endParaRPr lang="en-GB" sz="32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090" y="3980273"/>
                <a:ext cx="2303836" cy="584775"/>
              </a:xfrm>
              <a:prstGeom prst="rect">
                <a:avLst/>
              </a:prstGeom>
              <a:blipFill>
                <a:blip r:embed="rId12"/>
                <a:stretch>
                  <a:fillRect l="-6878" t="-12500" r="-58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5210574" y="1768424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Calculate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31 </a:t>
                </a:r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  <a:blipFill>
                <a:blip r:embed="rId5"/>
                <a:stretch>
                  <a:fillRect l="-5071" t="-12500" r="-426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222" y="1448459"/>
            <a:ext cx="1442352" cy="1760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042297" y="1293705"/>
            <a:ext cx="648168" cy="1827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271758" y="1289494"/>
            <a:ext cx="648168" cy="1827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751300" y="2533672"/>
            <a:ext cx="340119" cy="3905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91" y="3288839"/>
            <a:ext cx="1427798" cy="17031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03627" y="3260619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endParaRPr lang="en-GB" sz="32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631048" y="3959074"/>
            <a:ext cx="304800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97405" y="3959074"/>
            <a:ext cx="346764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91219" y="4484476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GB" sz="3200" dirty="0"/>
          </a:p>
        </p:txBody>
      </p:sp>
      <p:sp>
        <p:nvSpPr>
          <p:cNvPr id="24" name="Rectangle 23"/>
          <p:cNvSpPr/>
          <p:nvPr/>
        </p:nvSpPr>
        <p:spPr>
          <a:xfrm>
            <a:off x="5454993" y="4471174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99479" y="5204103"/>
                <a:ext cx="22910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90 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479" y="5204103"/>
                <a:ext cx="2291012" cy="584775"/>
              </a:xfrm>
              <a:prstGeom prst="rect">
                <a:avLst/>
              </a:prstGeom>
              <a:blipFill>
                <a:blip r:embed="rId11"/>
                <a:stretch>
                  <a:fillRect l="-6649" t="-12500" r="-611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458962" y="5170111"/>
                <a:ext cx="178125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</a:p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962" y="5170111"/>
                <a:ext cx="1781257" cy="1077218"/>
              </a:xfrm>
              <a:prstGeom prst="rect">
                <a:avLst/>
              </a:prstGeom>
              <a:blipFill>
                <a:blip r:embed="rId12"/>
                <a:stretch>
                  <a:fillRect l="-8532" t="-6780" r="-7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85090" y="3980273"/>
                <a:ext cx="23038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93 </a:t>
                </a:r>
                <a:endParaRPr lang="en-GB" sz="32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090" y="3980273"/>
                <a:ext cx="2303836" cy="584775"/>
              </a:xfrm>
              <a:prstGeom prst="rect">
                <a:avLst/>
              </a:prstGeom>
              <a:blipFill>
                <a:blip r:embed="rId13"/>
                <a:stretch>
                  <a:fillRect l="-6878" t="-12500" r="-58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790330" y="1289493"/>
            <a:ext cx="648168" cy="18278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422878" y="1297916"/>
            <a:ext cx="648168" cy="182783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652339" y="1293705"/>
            <a:ext cx="648168" cy="18278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131881" y="2537883"/>
            <a:ext cx="340119" cy="3905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170911" y="1293704"/>
            <a:ext cx="648168" cy="18278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825965" y="1316285"/>
            <a:ext cx="648168" cy="18278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5055426" y="1312074"/>
            <a:ext cx="648168" cy="182783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534968" y="2556252"/>
            <a:ext cx="340119" cy="3905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573998" y="1312073"/>
            <a:ext cx="648168" cy="1827833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6452712" y="1903678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GB" sz="4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30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86137"/>
            <a:ext cx="662071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You’re going to demonstrate both methods in your book today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Draw your amount using Base 10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Partition into Tens and Ones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Do your two multiplications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Add together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Record calculation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Mild          Spicy</a:t>
            </a: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3 x 21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4 x 22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34 x 2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13 x 3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86" y="1542698"/>
            <a:ext cx="3705081" cy="3122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7098" y="1358032"/>
            <a:ext cx="288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WAGOLL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5486" y="363231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33 x 3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42 X 3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51 x 3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44 x 4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24 x 3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22 x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1486" y="4953965"/>
            <a:ext cx="3161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Hot – Have a  go at challenge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4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5" y="694481"/>
            <a:ext cx="4831097" cy="4861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3251" y="1527858"/>
            <a:ext cx="2604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On the ‘Useful tab’ on our home page you will find this multiplication square, really good if your tables are not yet secure in your head!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47700"/>
            <a:ext cx="8220075" cy="552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Multiplication Magic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1454150"/>
            <a:ext cx="7632700" cy="701675"/>
          </a:xfrm>
          <a:prstGeom prst="rect">
            <a:avLst/>
          </a:prstGeom>
          <a:solidFill>
            <a:srgbClr val="4C9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922338" y="1482725"/>
            <a:ext cx="7299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Multiplication Magic is special trick that makes multiplying numbers in the 10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×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 table really easy. 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2184400"/>
            <a:ext cx="7632700" cy="3908425"/>
          </a:xfrm>
          <a:prstGeom prst="rect">
            <a:avLst/>
          </a:prstGeom>
          <a:solidFill>
            <a:srgbClr val="C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1229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08"/>
          <a:stretch>
            <a:fillRect/>
          </a:stretch>
        </p:blipFill>
        <p:spPr bwMode="auto">
          <a:xfrm>
            <a:off x="1790700" y="2493963"/>
            <a:ext cx="5562600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0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55650" y="1504950"/>
            <a:ext cx="3779838" cy="3811588"/>
          </a:xfrm>
          <a:prstGeom prst="rect">
            <a:avLst/>
          </a:prstGeom>
          <a:solidFill>
            <a:srgbClr val="C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650" y="5391150"/>
            <a:ext cx="7632700" cy="701675"/>
          </a:xfrm>
          <a:prstGeom prst="rect">
            <a:avLst/>
          </a:prstGeom>
          <a:solidFill>
            <a:srgbClr val="4C9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650" y="728663"/>
            <a:ext cx="7632700" cy="701675"/>
          </a:xfrm>
          <a:prstGeom prst="rect">
            <a:avLst/>
          </a:prstGeom>
          <a:solidFill>
            <a:srgbClr val="4C9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755650" y="803275"/>
            <a:ext cx="7632700" cy="552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Draw the Hat to Find the Fact</a:t>
            </a:r>
          </a:p>
        </p:txBody>
      </p:sp>
      <p:sp>
        <p:nvSpPr>
          <p:cNvPr id="13318" name="Title 5"/>
          <p:cNvSpPr>
            <a:spLocks/>
          </p:cNvSpPr>
          <p:nvPr/>
        </p:nvSpPr>
        <p:spPr bwMode="auto">
          <a:xfrm>
            <a:off x="461963" y="5465763"/>
            <a:ext cx="8220075" cy="5524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latin typeface="Twinkl" pitchFamily="2" charset="0"/>
              </a:rPr>
              <a:t>It’s Magic!</a:t>
            </a:r>
          </a:p>
        </p:txBody>
      </p:sp>
      <p:pic>
        <p:nvPicPr>
          <p:cNvPr id="13319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2630488"/>
            <a:ext cx="2849562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608513" y="1504950"/>
            <a:ext cx="3779837" cy="3811588"/>
          </a:xfrm>
          <a:prstGeom prst="rect">
            <a:avLst/>
          </a:prstGeom>
          <a:solidFill>
            <a:srgbClr val="C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5354638" y="1973263"/>
            <a:ext cx="2286000" cy="2874962"/>
            <a:chOff x="5556730" y="1898341"/>
            <a:chExt cx="2286000" cy="2875058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5556730" y="1898341"/>
              <a:ext cx="1143000" cy="287505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699730" y="1898341"/>
              <a:ext cx="1143000" cy="287505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4848225"/>
            <a:ext cx="1347788" cy="7778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57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10000" decel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4.44444E-6 0.00023 C 0.00156 -0.0044 0.00382 -0.00857 0.00486 -0.0132 C 0.0052 -0.01435 0.00555 -0.01551 0.00572 -0.01667 C 0.00607 -0.01806 0.00607 -0.01968 0.00659 -0.02107 C 0.00694 -0.02222 0.00781 -0.02315 0.00816 -0.02431 C 0.00902 -0.02662 0.00937 -0.02871 0.00989 -0.03102 L 0.01076 -0.03426 C 0.01093 -0.03542 0.01128 -0.03658 0.01163 -0.03773 C 0.0118 -0.03912 0.01197 -0.04074 0.01232 -0.04213 C 0.01302 -0.04375 0.01406 -0.04514 0.01493 -0.04653 C 0.01684 -0.05463 0.01562 -0.05139 0.01822 -0.05648 C 0.02013 -0.0669 0.01822 -0.06343 0.02239 -0.06875 C 0.02309 -0.07199 0.02395 -0.07732 0.02482 -0.07986 C 0.02673 -0.08449 0.02691 -0.08472 0.02829 -0.08982 C 0.02968 -0.09537 0.02986 -0.09699 0.03159 -0.10209 C 0.03263 -0.1051 0.03437 -0.10787 0.03489 -0.11111 C 0.03524 -0.1125 0.03524 -0.11412 0.03576 -0.11551 C 0.03611 -0.11667 0.03697 -0.1176 0.03732 -0.11875 C 0.03802 -0.12014 0.03854 -0.12176 0.03906 -0.12315 C 0.03975 -0.12547 0.03993 -0.12778 0.04079 -0.12986 C 0.04132 -0.13148 0.04184 -0.13287 0.04236 -0.13426 C 0.04288 -0.13542 0.04375 -0.13635 0.04409 -0.13773 C 0.04479 -0.13982 0.04461 -0.14236 0.04566 -0.14445 C 0.04687 -0.1463 0.05121 -0.15371 0.05156 -0.15556 L 0.05329 -0.16204 C 0.05347 -0.1632 0.05382 -0.16435 0.05399 -0.16551 C 0.05434 -0.16736 0.05451 -0.16922 0.05486 -0.17107 C 0.05538 -0.17315 0.05607 -0.17547 0.05659 -0.17778 L 0.05902 -0.18773 L 0.05989 -0.19097 C 0.06024 -0.19213 0.06059 -0.19329 0.06076 -0.19445 C 0.06093 -0.19584 0.06128 -0.19722 0.06163 -0.19885 C 0.06232 -0.20324 0.0625 -0.20695 0.06406 -0.21088 C 0.06458 -0.2125 0.0651 -0.21389 0.06579 -0.21551 C 0.06632 -0.21667 0.06701 -0.2176 0.06736 -0.21875 C 0.06805 -0.22084 0.06822 -0.22338 0.06909 -0.22547 C 0.06961 -0.22685 0.07031 -0.22824 0.07066 -0.22986 C 0.07135 -0.23195 0.07135 -0.23449 0.07239 -0.23658 C 0.07291 -0.23773 0.07361 -0.23866 0.07413 -0.23982 C 0.07447 -0.24097 0.07447 -0.24213 0.07482 -0.24329 C 0.07534 -0.24468 0.07621 -0.24607 0.07656 -0.24769 C 0.07691 -0.24908 0.07691 -0.2507 0.07743 -0.25209 C 0.07777 -0.25324 0.07864 -0.25417 0.07899 -0.25533 C 0.08246 -0.26459 0.07673 -0.25255 0.08159 -0.26204 C 0.08194 -0.26505 0.08281 -0.27199 0.08402 -0.27431 L 0.08576 -0.27755 C 0.08593 -0.27894 0.08819 -0.29121 0.08906 -0.29329 C 0.09079 -0.29653 0.09114 -0.29699 0.09236 -0.30093 C 0.0927 -0.30209 0.09288 -0.30324 0.09322 -0.3044 C 0.09375 -0.30556 0.09444 -0.30648 0.09496 -0.30764 C 0.09583 -0.31019 0.096 -0.31389 0.09652 -0.31644 C 0.0967 -0.3176 0.09722 -0.31875 0.09739 -0.31991 C 0.10052 -0.33519 0.09757 -0.32269 0.10069 -0.33542 C 0.10104 -0.33658 0.10121 -0.33773 0.10156 -0.33866 C 0.10208 -0.34028 0.10277 -0.34167 0.10329 -0.34329 C 0.10382 -0.34537 0.10399 -0.34792 0.10486 -0.34977 C 0.10538 -0.35093 0.10607 -0.35185 0.10659 -0.35324 C 0.10729 -0.35533 0.10729 -0.35787 0.10816 -0.35996 C 0.10885 -0.36088 0.10954 -0.36204 0.10989 -0.3632 C 0.11059 -0.36528 0.11093 -0.3676 0.11163 -0.36991 L 0.11319 -0.37662 L 0.11649 -0.38982 L 0.11736 -0.39329 C 0.1177 -0.39422 0.1177 -0.3956 0.11822 -0.39653 C 0.11875 -0.39769 0.11944 -0.39861 0.11996 -0.39977 C 0.12066 -0.40209 0.121 -0.4044 0.12152 -0.40648 L 0.12239 -0.40996 C 0.12274 -0.41088 0.12257 -0.4125 0.12326 -0.4132 L 0.12569 -0.41528 C 0.12656 -0.41505 0.1276 -0.41505 0.12829 -0.41435 C 0.1335 -0.40718 0.13038 -0.40996 0.13246 -0.4044 C 0.13281 -0.40301 0.13368 -0.40209 0.13402 -0.40093 C 0.13472 -0.39885 0.13524 -0.39653 0.13576 -0.39422 L 0.13663 -0.39097 C 0.1368 -0.38982 0.13715 -0.38866 0.13732 -0.38773 C 0.13767 -0.38611 0.13784 -0.38472 0.13819 -0.3831 C 0.13871 -0.38102 0.13941 -0.37871 0.13993 -0.37662 C 0.14027 -0.37408 0.14166 -0.36713 0.14236 -0.36551 L 0.14409 -0.36204 C 0.14461 -0.35834 0.14496 -0.35579 0.14566 -0.35209 C 0.146 -0.35093 0.14635 -0.34977 0.14652 -0.34885 C 0.14895 -0.33611 0.14548 -0.35093 0.14913 -0.33658 L 0.14982 -0.3331 C 0.15017 -0.33218 0.15017 -0.33079 0.15069 -0.32986 C 0.15121 -0.32871 0.15191 -0.32778 0.15243 -0.32662 C 0.15312 -0.32431 0.15347 -0.32199 0.15399 -0.31991 L 0.15659 -0.30996 L 0.15746 -0.30648 C 0.15763 -0.30533 0.15781 -0.30417 0.15816 -0.30324 L 0.15989 -0.29977 C 0.16024 -0.29792 0.16041 -0.29607 0.16076 -0.29422 C 0.16111 -0.29213 0.16197 -0.28982 0.16232 -0.28773 C 0.16371 -0.28102 0.16284 -0.28472 0.16493 -0.27662 L 0.16649 -0.26991 C 0.16684 -0.26875 0.16701 -0.2676 0.16736 -0.26644 C 0.16788 -0.26505 0.16857 -0.26366 0.16909 -0.26204 C 0.17135 -0.25417 0.17013 -0.25764 0.17152 -0.25093 C 0.17204 -0.24885 0.17274 -0.24653 0.17326 -0.24422 C 0.17343 -0.24329 0.17378 -0.24213 0.17413 -0.24097 C 0.1743 -0.23959 0.17447 -0.23797 0.17482 -0.23658 C 0.17534 -0.23542 0.17604 -0.23449 0.17656 -0.2331 C 0.17691 -0.23218 0.17691 -0.23102 0.17743 -0.22986 C 0.17777 -0.22871 0.17864 -0.22778 0.17899 -0.22662 C 0.17968 -0.22431 0.1802 -0.22199 0.18072 -0.21991 L 0.18159 -0.21644 C 0.18177 -0.21551 0.18194 -0.21412 0.18246 -0.2132 C 0.18298 -0.21204 0.18368 -0.21111 0.18402 -0.20996 C 0.18472 -0.20764 0.18472 -0.2051 0.18576 -0.20324 C 0.19045 -0.19375 0.18472 -0.20579 0.18819 -0.19653 C 0.18888 -0.19491 0.19184 -0.18982 0.19236 -0.18889 C 0.1927 -0.18773 0.1927 -0.18658 0.19322 -0.18542 C 0.19427 -0.1831 0.19583 -0.18125 0.19652 -0.17871 C 0.19704 -0.17662 0.19739 -0.17431 0.19826 -0.17222 C 0.19878 -0.1706 0.19947 -0.16922 0.19982 -0.1676 C 0.20052 -0.16551 0.20052 -0.16297 0.20156 -0.16111 C 0.20208 -0.15996 0.20277 -0.1588 0.20329 -0.15764 C 0.20399 -0.15556 0.20434 -0.15324 0.20486 -0.15093 L 0.20572 -0.14769 C 0.20607 -0.14653 0.20642 -0.14537 0.20659 -0.14445 C 0.20677 -0.14283 0.20711 -0.14144 0.20746 -0.13982 C 0.20781 -0.13773 0.20816 -0.13519 0.20902 -0.13334 L 0.21076 -0.12986 C 0.21111 -0.12732 0.21232 -0.12037 0.21319 -0.11875 C 0.21371 -0.1176 0.21441 -0.11667 0.21493 -0.11551 C 0.2184 -0.10625 0.21267 -0.11829 0.21736 -0.1088 C 0.2177 -0.10741 0.21788 -0.10579 0.21822 -0.1044 C 0.21857 -0.10255 0.21875 -0.1007 0.21909 -0.09885 L 0.22152 -0.08889 L 0.22326 -0.08218 C 0.22343 -0.08102 0.22361 -0.07986 0.22413 -0.07871 C 0.22465 -0.07778 0.22534 -0.07662 0.22569 -0.07547 C 0.22638 -0.07338 0.22691 -0.07107 0.22743 -0.06875 L 0.22829 -0.06551 C 0.22847 -0.06435 0.22847 -0.06297 0.22899 -0.06204 L 0.23159 -0.05764 C 0.23211 -0.05556 0.23229 -0.05301 0.23316 -0.05093 C 0.23472 -0.04792 0.23541 -0.04676 0.23663 -0.04329 C 0.23715 -0.04097 0.23715 -0.03843 0.23819 -0.03658 C 0.24149 -0.0301 0.23871 -0.03635 0.24079 -0.02986 C 0.24114 -0.02847 0.24184 -0.02709 0.24236 -0.02547 C 0.24305 -0.02338 0.24357 -0.02107 0.24409 -0.01875 L 0.24496 -0.01551 C 0.24704 -0.00718 0.24409 -0.01736 0.24739 -0.0088 C 0.24774 -0.00787 0.24774 -0.00648 0.24826 -0.00556 C 0.24861 -0.0044 0.24947 -0.00324 0.24982 -0.00209 C 0.25034 -0.00116 0.25034 0.00023 0.25069 0.00115 C 0.25121 0.00231 0.25243 0.00463 0.25243 0.00486 L 0.25329 0.00347 " pathEditMode="relative" rAng="0" ptsTypes="AAAAAAAAAAAAAAAAAAAAAAAA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-205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55650" y="1249363"/>
            <a:ext cx="7632700" cy="4351337"/>
          </a:xfrm>
          <a:prstGeom prst="rect">
            <a:avLst/>
          </a:prstGeom>
          <a:solidFill>
            <a:srgbClr val="C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1108075" y="3122613"/>
            <a:ext cx="442753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 dirty="0">
                <a:solidFill>
                  <a:srgbClr val="F38630"/>
                </a:solidFill>
                <a:latin typeface="Twinkl" pitchFamily="2" charset="0"/>
              </a:rPr>
              <a:t>6</a:t>
            </a:r>
            <a:r>
              <a:rPr lang="en-GB" altLang="en-US" sz="8800" dirty="0">
                <a:solidFill>
                  <a:schemeClr val="tx1"/>
                </a:solidFill>
                <a:latin typeface="Twinkl" pitchFamily="2" charset="0"/>
              </a:rPr>
              <a:t>0 × </a:t>
            </a:r>
            <a:r>
              <a:rPr lang="en-GB" altLang="en-US" sz="8800" dirty="0">
                <a:solidFill>
                  <a:srgbClr val="F38630"/>
                </a:solidFill>
                <a:latin typeface="Twinkl" pitchFamily="2" charset="0"/>
              </a:rPr>
              <a:t>4</a:t>
            </a:r>
            <a:r>
              <a:rPr lang="en-GB" altLang="en-US" sz="8800" dirty="0">
                <a:solidFill>
                  <a:srgbClr val="FF0000"/>
                </a:solidFill>
                <a:latin typeface="Twinkl" pitchFamily="2" charset="0"/>
              </a:rPr>
              <a:t> </a:t>
            </a:r>
            <a:r>
              <a:rPr lang="en-GB" altLang="en-US" sz="8800" dirty="0">
                <a:solidFill>
                  <a:schemeClr val="tx1"/>
                </a:solidFill>
                <a:latin typeface="Twinkl" pitchFamily="2" charset="0"/>
              </a:rPr>
              <a:t>=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08075" y="3122613"/>
            <a:ext cx="442753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 dirty="0">
                <a:solidFill>
                  <a:schemeClr val="tx1"/>
                </a:solidFill>
                <a:latin typeface="Twinkl" pitchFamily="2" charset="0"/>
              </a:rPr>
              <a:t>60 × 4 =</a:t>
            </a:r>
          </a:p>
        </p:txBody>
      </p:sp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47700"/>
            <a:ext cx="8220075" cy="552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 dirty="0"/>
              <a:t>Multiplication Magic</a:t>
            </a:r>
            <a:endParaRPr lang="en-GB" alt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832475" y="2744788"/>
            <a:ext cx="2203450" cy="2201862"/>
          </a:xfrm>
          <a:prstGeom prst="rect">
            <a:avLst/>
          </a:prstGeom>
          <a:solidFill>
            <a:srgbClr val="F38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790700" y="1562100"/>
            <a:ext cx="2286000" cy="1735138"/>
            <a:chOff x="5556730" y="3038432"/>
            <a:chExt cx="2286000" cy="1734967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5556730" y="3038432"/>
              <a:ext cx="1143000" cy="173496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99730" y="3038432"/>
              <a:ext cx="1143000" cy="173496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97238"/>
            <a:ext cx="1349375" cy="7778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387475" y="4344988"/>
            <a:ext cx="3078163" cy="0"/>
            <a:chOff x="1386840" y="5029200"/>
            <a:chExt cx="3078480" cy="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386840" y="5029200"/>
              <a:ext cx="511228" cy="0"/>
            </a:xfrm>
            <a:prstGeom prst="line">
              <a:avLst/>
            </a:prstGeom>
            <a:ln w="57150">
              <a:solidFill>
                <a:srgbClr val="F386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954092" y="5029200"/>
              <a:ext cx="511228" cy="0"/>
            </a:xfrm>
            <a:prstGeom prst="line">
              <a:avLst/>
            </a:prstGeom>
            <a:ln w="57150">
              <a:solidFill>
                <a:srgbClr val="F386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755650" y="5649913"/>
            <a:ext cx="7632700" cy="449262"/>
          </a:xfrm>
          <a:prstGeom prst="rect">
            <a:avLst/>
          </a:prstGeom>
          <a:solidFill>
            <a:srgbClr val="6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4347" name="Rectangle 21"/>
          <p:cNvSpPr>
            <a:spLocks noChangeArrowheads="1"/>
          </p:cNvSpPr>
          <p:nvPr/>
        </p:nvSpPr>
        <p:spPr bwMode="auto">
          <a:xfrm>
            <a:off x="1828300" y="5700713"/>
            <a:ext cx="548740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Draw the wizard’s hat to find the facts to calculate.</a:t>
            </a:r>
          </a:p>
        </p:txBody>
      </p:sp>
    </p:spTree>
    <p:extLst>
      <p:ext uri="{BB962C8B-B14F-4D97-AF65-F5344CB8AC3E}">
        <p14:creationId xmlns:p14="http://schemas.microsoft.com/office/powerpoint/2010/main" val="160429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10000" decel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0.12414 -0.24977 L 0.25087 0.00347 L 0.24827 0.0034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-1231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55650" y="1249363"/>
            <a:ext cx="7632700" cy="4351337"/>
          </a:xfrm>
          <a:prstGeom prst="rect">
            <a:avLst/>
          </a:prstGeom>
          <a:solidFill>
            <a:srgbClr val="C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1108075" y="3122613"/>
            <a:ext cx="442753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 dirty="0">
                <a:solidFill>
                  <a:srgbClr val="F38630"/>
                </a:solidFill>
                <a:latin typeface="Twinkl" pitchFamily="2" charset="0"/>
              </a:rPr>
              <a:t>6</a:t>
            </a:r>
            <a:r>
              <a:rPr lang="en-GB" altLang="en-US" sz="8800" dirty="0">
                <a:solidFill>
                  <a:schemeClr val="tx1"/>
                </a:solidFill>
                <a:latin typeface="Twinkl" pitchFamily="2" charset="0"/>
              </a:rPr>
              <a:t>0 × </a:t>
            </a:r>
            <a:r>
              <a:rPr lang="en-GB" altLang="en-US" sz="8800" dirty="0">
                <a:solidFill>
                  <a:srgbClr val="F38630"/>
                </a:solidFill>
                <a:latin typeface="Twinkl" pitchFamily="2" charset="0"/>
              </a:rPr>
              <a:t>4</a:t>
            </a:r>
            <a:r>
              <a:rPr lang="en-GB" altLang="en-US" sz="8800" dirty="0">
                <a:solidFill>
                  <a:srgbClr val="FF0000"/>
                </a:solidFill>
                <a:latin typeface="Twinkl" pitchFamily="2" charset="0"/>
              </a:rPr>
              <a:t> </a:t>
            </a:r>
            <a:r>
              <a:rPr lang="en-GB" altLang="en-US" sz="8800" dirty="0">
                <a:solidFill>
                  <a:schemeClr val="tx1"/>
                </a:solidFill>
                <a:latin typeface="Twinkl" pitchFamily="2" charset="0"/>
              </a:rPr>
              <a:t>=</a:t>
            </a:r>
          </a:p>
        </p:txBody>
      </p:sp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47700"/>
            <a:ext cx="8220075" cy="552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 dirty="0"/>
              <a:t>Multiplication Magic</a:t>
            </a:r>
            <a:endParaRPr lang="en-GB" alt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832475" y="2744788"/>
            <a:ext cx="2203450" cy="2201862"/>
          </a:xfrm>
          <a:prstGeom prst="rect">
            <a:avLst/>
          </a:prstGeom>
          <a:solidFill>
            <a:srgbClr val="F38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grpSp>
        <p:nvGrpSpPr>
          <p:cNvPr id="15366" name="Group 8"/>
          <p:cNvGrpSpPr>
            <a:grpSpLocks/>
          </p:cNvGrpSpPr>
          <p:nvPr/>
        </p:nvGrpSpPr>
        <p:grpSpPr bwMode="auto">
          <a:xfrm>
            <a:off x="1790700" y="1562100"/>
            <a:ext cx="2286000" cy="1735138"/>
            <a:chOff x="5556730" y="3038432"/>
            <a:chExt cx="2286000" cy="1734967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5556730" y="3038432"/>
              <a:ext cx="1143000" cy="173496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99730" y="3038432"/>
              <a:ext cx="1143000" cy="173496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5367" name="Group 15"/>
          <p:cNvGrpSpPr>
            <a:grpSpLocks/>
          </p:cNvGrpSpPr>
          <p:nvPr/>
        </p:nvGrpSpPr>
        <p:grpSpPr bwMode="auto">
          <a:xfrm>
            <a:off x="1387475" y="4344988"/>
            <a:ext cx="3078163" cy="0"/>
            <a:chOff x="1386840" y="5029200"/>
            <a:chExt cx="3078480" cy="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386840" y="5029200"/>
              <a:ext cx="511228" cy="0"/>
            </a:xfrm>
            <a:prstGeom prst="line">
              <a:avLst/>
            </a:prstGeom>
            <a:ln w="57150">
              <a:solidFill>
                <a:srgbClr val="F386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954092" y="5029200"/>
              <a:ext cx="511228" cy="0"/>
            </a:xfrm>
            <a:prstGeom prst="line">
              <a:avLst/>
            </a:prstGeom>
            <a:ln w="57150">
              <a:solidFill>
                <a:srgbClr val="F386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755650" y="5649913"/>
            <a:ext cx="7632700" cy="449262"/>
          </a:xfrm>
          <a:prstGeom prst="rect">
            <a:avLst/>
          </a:prstGeom>
          <a:solidFill>
            <a:srgbClr val="6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Use your multiplication facts to calculate.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024336" y="3600450"/>
            <a:ext cx="1819729" cy="48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altLang="en-US" sz="2800" dirty="0">
                <a:solidFill>
                  <a:schemeClr val="bg1"/>
                </a:solidFill>
                <a:latin typeface="Twinkl" pitchFamily="2" charset="0"/>
              </a:rPr>
              <a:t>6 × 4 = 24</a:t>
            </a:r>
          </a:p>
        </p:txBody>
      </p:sp>
    </p:spTree>
    <p:extLst>
      <p:ext uri="{BB962C8B-B14F-4D97-AF65-F5344CB8AC3E}">
        <p14:creationId xmlns:p14="http://schemas.microsoft.com/office/powerpoint/2010/main" val="8286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55650" y="1249363"/>
            <a:ext cx="7632700" cy="4351337"/>
          </a:xfrm>
          <a:prstGeom prst="rect">
            <a:avLst/>
          </a:prstGeom>
          <a:solidFill>
            <a:srgbClr val="C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97063" y="3273425"/>
            <a:ext cx="747712" cy="1049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108075" y="3122613"/>
            <a:ext cx="442753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 dirty="0">
                <a:solidFill>
                  <a:srgbClr val="F38630"/>
                </a:solidFill>
                <a:latin typeface="Twinkl" pitchFamily="2" charset="0"/>
              </a:rPr>
              <a:t>6</a:t>
            </a:r>
            <a:r>
              <a:rPr lang="en-GB" altLang="en-US" sz="8800" dirty="0">
                <a:solidFill>
                  <a:schemeClr val="tx1"/>
                </a:solidFill>
                <a:latin typeface="Twinkl" pitchFamily="2" charset="0"/>
              </a:rPr>
              <a:t>0 × </a:t>
            </a:r>
            <a:r>
              <a:rPr lang="en-GB" altLang="en-US" sz="8800" dirty="0">
                <a:solidFill>
                  <a:srgbClr val="F38630"/>
                </a:solidFill>
                <a:latin typeface="Twinkl" pitchFamily="2" charset="0"/>
              </a:rPr>
              <a:t>4</a:t>
            </a:r>
            <a:r>
              <a:rPr lang="en-GB" altLang="en-US" sz="8800" dirty="0">
                <a:solidFill>
                  <a:srgbClr val="FF0000"/>
                </a:solidFill>
                <a:latin typeface="Twinkl" pitchFamily="2" charset="0"/>
              </a:rPr>
              <a:t> </a:t>
            </a:r>
            <a:r>
              <a:rPr lang="en-GB" altLang="en-US" sz="8800" dirty="0">
                <a:solidFill>
                  <a:schemeClr val="tx1"/>
                </a:solidFill>
                <a:latin typeface="Twinkl" pitchFamily="2" charset="0"/>
              </a:rPr>
              <a:t>=</a:t>
            </a:r>
          </a:p>
        </p:txBody>
      </p:sp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47700"/>
            <a:ext cx="8220075" cy="552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 dirty="0"/>
              <a:t>Multiplication Magic</a:t>
            </a:r>
            <a:endParaRPr lang="en-GB" alt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832475" y="2749550"/>
            <a:ext cx="2203450" cy="2201863"/>
          </a:xfrm>
          <a:prstGeom prst="rect">
            <a:avLst/>
          </a:prstGeom>
          <a:solidFill>
            <a:srgbClr val="F38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grpSp>
        <p:nvGrpSpPr>
          <p:cNvPr id="16391" name="Group 8"/>
          <p:cNvGrpSpPr>
            <a:grpSpLocks/>
          </p:cNvGrpSpPr>
          <p:nvPr/>
        </p:nvGrpSpPr>
        <p:grpSpPr bwMode="auto">
          <a:xfrm>
            <a:off x="1790700" y="1562100"/>
            <a:ext cx="2286000" cy="1735138"/>
            <a:chOff x="5556730" y="3038432"/>
            <a:chExt cx="2286000" cy="1734967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5556730" y="3038432"/>
              <a:ext cx="1143000" cy="173496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99730" y="3038432"/>
              <a:ext cx="1143000" cy="173496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6392" name="Group 15"/>
          <p:cNvGrpSpPr>
            <a:grpSpLocks/>
          </p:cNvGrpSpPr>
          <p:nvPr/>
        </p:nvGrpSpPr>
        <p:grpSpPr bwMode="auto">
          <a:xfrm>
            <a:off x="1387475" y="4344988"/>
            <a:ext cx="3078163" cy="0"/>
            <a:chOff x="1386840" y="5029200"/>
            <a:chExt cx="3078480" cy="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386840" y="5029200"/>
              <a:ext cx="511228" cy="0"/>
            </a:xfrm>
            <a:prstGeom prst="line">
              <a:avLst/>
            </a:prstGeom>
            <a:ln w="57150">
              <a:solidFill>
                <a:srgbClr val="F386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954092" y="5029200"/>
              <a:ext cx="511228" cy="0"/>
            </a:xfrm>
            <a:prstGeom prst="line">
              <a:avLst/>
            </a:prstGeom>
            <a:ln w="57150">
              <a:solidFill>
                <a:srgbClr val="F386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755650" y="5649913"/>
            <a:ext cx="7632700" cy="449262"/>
          </a:xfrm>
          <a:prstGeom prst="rect">
            <a:avLst/>
          </a:prstGeom>
          <a:solidFill>
            <a:srgbClr val="6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Use your multiplication facts to calculate.</a:t>
            </a:r>
          </a:p>
        </p:txBody>
      </p:sp>
      <p:sp>
        <p:nvSpPr>
          <p:cNvPr id="16394" name="Rectangle 18"/>
          <p:cNvSpPr>
            <a:spLocks noChangeArrowheads="1"/>
          </p:cNvSpPr>
          <p:nvPr/>
        </p:nvSpPr>
        <p:spPr bwMode="auto">
          <a:xfrm>
            <a:off x="5881688" y="3324225"/>
            <a:ext cx="21050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altLang="en-US" sz="2000" dirty="0">
                <a:solidFill>
                  <a:schemeClr val="bg1"/>
                </a:solidFill>
                <a:latin typeface="Twinkl" pitchFamily="2" charset="0"/>
              </a:rPr>
              <a:t>If we know 6 × 4</a:t>
            </a:r>
          </a:p>
          <a:p>
            <a:pPr algn="ctr">
              <a:buNone/>
            </a:pPr>
            <a:r>
              <a:rPr lang="en-GB" altLang="en-US" sz="2000" dirty="0">
                <a:solidFill>
                  <a:schemeClr val="bg1"/>
                </a:solidFill>
                <a:latin typeface="Twinkl" pitchFamily="2" charset="0"/>
              </a:rPr>
              <a:t>…then we know </a:t>
            </a:r>
            <a:br>
              <a:rPr lang="en-GB" altLang="en-US" sz="2000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altLang="en-US" sz="2000" dirty="0">
                <a:solidFill>
                  <a:schemeClr val="bg1"/>
                </a:solidFill>
                <a:latin typeface="Twinkl" pitchFamily="2" charset="0"/>
              </a:rPr>
              <a:t>60 × 4!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3267075"/>
            <a:ext cx="1349375" cy="7778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60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C 0.0224 3.33333E-6 0.04115 0.03356 0.04115 0.07523 C 0.04115 0.11666 0.0224 0.15069 -4.72222E-6 0.15069 C -0.02274 0.15069 -0.04079 0.11666 -0.04079 0.07523 C -0.04079 0.03356 -0.02274 3.33333E-6 -4.72222E-6 3.33333E-6 Z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5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47700"/>
            <a:ext cx="8220075" cy="552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 dirty="0"/>
              <a:t>The Maths Behind the Magic</a:t>
            </a:r>
            <a:endParaRPr lang="en-GB" alt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752475" y="1249363"/>
            <a:ext cx="7632700" cy="449262"/>
          </a:xfrm>
          <a:prstGeom prst="rect">
            <a:avLst/>
          </a:prstGeom>
          <a:solidFill>
            <a:srgbClr val="6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How does Multiplication Magic work?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2475" y="2287588"/>
            <a:ext cx="7632700" cy="449262"/>
          </a:xfrm>
          <a:prstGeom prst="rect">
            <a:avLst/>
          </a:prstGeom>
          <a:solidFill>
            <a:srgbClr val="6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We look for the facts and ignore the tens, so we calculate: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2475" y="3325813"/>
            <a:ext cx="7632700" cy="733425"/>
          </a:xfrm>
          <a:prstGeom prst="rect">
            <a:avLst/>
          </a:prstGeom>
          <a:solidFill>
            <a:srgbClr val="6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However, 4 really means 40, not 4. Therefore, we need to move the digits one place to the left and add a zero as a place holder.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2475" y="4130675"/>
            <a:ext cx="7632700" cy="446088"/>
          </a:xfrm>
          <a:prstGeom prst="rect">
            <a:avLst/>
          </a:prstGeom>
          <a:noFill/>
          <a:ln>
            <a:solidFill>
              <a:srgbClr val="69D2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 So 40 × 3 = 120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2475" y="1770063"/>
            <a:ext cx="7632700" cy="446087"/>
          </a:xfrm>
          <a:prstGeom prst="rect">
            <a:avLst/>
          </a:prstGeom>
          <a:noFill/>
          <a:ln>
            <a:solidFill>
              <a:srgbClr val="69D2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40 × 3 =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2475" y="2808288"/>
            <a:ext cx="7632700" cy="446087"/>
          </a:xfrm>
          <a:prstGeom prst="rect">
            <a:avLst/>
          </a:prstGeom>
          <a:noFill/>
          <a:ln>
            <a:solidFill>
              <a:srgbClr val="69D2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black"/>
                </a:solidFill>
                <a:latin typeface="Twinkl" pitchFamily="2" charset="0"/>
              </a:rPr>
              <a:t>4 × 3 = 12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60600" y="4805363"/>
          <a:ext cx="4622799" cy="107473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40933">
                  <a:extLst>
                    <a:ext uri="{9D8B030D-6E8A-4147-A177-3AD203B41FA5}">
                      <a16:colId xmlns:a16="http://schemas.microsoft.com/office/drawing/2014/main" val="4192481753"/>
                    </a:ext>
                  </a:extLst>
                </a:gridCol>
                <a:gridCol w="1540933">
                  <a:extLst>
                    <a:ext uri="{9D8B030D-6E8A-4147-A177-3AD203B41FA5}">
                      <a16:colId xmlns:a16="http://schemas.microsoft.com/office/drawing/2014/main" val="4258526442"/>
                    </a:ext>
                  </a:extLst>
                </a:gridCol>
                <a:gridCol w="1540933">
                  <a:extLst>
                    <a:ext uri="{9D8B030D-6E8A-4147-A177-3AD203B41FA5}">
                      <a16:colId xmlns:a16="http://schemas.microsoft.com/office/drawing/2014/main" val="705525547"/>
                    </a:ext>
                  </a:extLst>
                </a:gridCol>
              </a:tblGrid>
              <a:tr h="53736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winkl" pitchFamily="2" charset="0"/>
                        </a:rPr>
                        <a:t>H</a:t>
                      </a:r>
                    </a:p>
                  </a:txBody>
                  <a:tcPr marL="91442" marR="91442" marT="45703" marB="45703" anchor="ctr"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winkl" pitchFamily="2" charset="0"/>
                        </a:rPr>
                        <a:t>T</a:t>
                      </a:r>
                    </a:p>
                  </a:txBody>
                  <a:tcPr marL="91442" marR="91442" marT="45703" marB="45703" anchor="ctr"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winkl" pitchFamily="2" charset="0"/>
                        </a:rPr>
                        <a:t>O</a:t>
                      </a:r>
                    </a:p>
                  </a:txBody>
                  <a:tcPr marL="91442" marR="91442" marT="45703" marB="45703" anchor="ctr">
                    <a:solidFill>
                      <a:srgbClr val="69D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343725"/>
                  </a:ext>
                </a:extLst>
              </a:tr>
              <a:tr h="537369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Twinkl" pitchFamily="2" charset="0"/>
                      </a:endParaRP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Twinkl" pitchFamily="2" charset="0"/>
                      </a:endParaRP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Twinkl" pitchFamily="2" charset="0"/>
                      </a:endParaRPr>
                    </a:p>
                  </a:txBody>
                  <a:tcPr marL="91442" marR="91442" marT="45703" marB="45703" anchor="ctr"/>
                </a:tc>
                <a:extLst>
                  <a:ext uri="{0D108BD9-81ED-4DB2-BD59-A6C34878D82A}">
                    <a16:rowId xmlns:a16="http://schemas.microsoft.com/office/drawing/2014/main" val="2146910561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921375" y="5430838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435584" y="5430838"/>
            <a:ext cx="2728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912482" y="5430838"/>
            <a:ext cx="328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613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16458 -0.000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-0.16823 1.11022E-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3" grpId="0" animBg="1"/>
      <p:bldP spid="24" grpId="0" animBg="1"/>
      <p:bldP spid="25" grpId="0" animBg="1"/>
      <p:bldP spid="3" grpId="0"/>
      <p:bldP spid="3" grpId="1"/>
      <p:bldP spid="27" grpId="0"/>
      <p:bldP spid="27" grpId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55650" y="1249363"/>
            <a:ext cx="7632700" cy="3841750"/>
          </a:xfrm>
          <a:prstGeom prst="rect">
            <a:avLst/>
          </a:prstGeom>
          <a:solidFill>
            <a:srgbClr val="C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97063" y="3273425"/>
            <a:ext cx="747712" cy="1049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1108075" y="3122613"/>
            <a:ext cx="442753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 dirty="0">
                <a:solidFill>
                  <a:srgbClr val="F38630"/>
                </a:solidFill>
                <a:latin typeface="Twinkl" pitchFamily="2" charset="0"/>
              </a:rPr>
              <a:t>4</a:t>
            </a:r>
            <a:r>
              <a:rPr lang="en-GB" altLang="en-US" sz="8800" dirty="0">
                <a:solidFill>
                  <a:schemeClr val="tx1"/>
                </a:solidFill>
                <a:latin typeface="Twinkl" pitchFamily="2" charset="0"/>
              </a:rPr>
              <a:t>0 × </a:t>
            </a:r>
            <a:r>
              <a:rPr lang="en-GB" altLang="en-US" sz="8800" dirty="0">
                <a:solidFill>
                  <a:srgbClr val="F38630"/>
                </a:solidFill>
                <a:latin typeface="Twinkl" pitchFamily="2" charset="0"/>
              </a:rPr>
              <a:t>5</a:t>
            </a:r>
            <a:r>
              <a:rPr lang="en-GB" altLang="en-US" sz="8800" dirty="0">
                <a:solidFill>
                  <a:srgbClr val="FF0000"/>
                </a:solidFill>
                <a:latin typeface="Twinkl" pitchFamily="2" charset="0"/>
              </a:rPr>
              <a:t> </a:t>
            </a:r>
            <a:r>
              <a:rPr lang="en-GB" altLang="en-US" sz="8800" dirty="0">
                <a:solidFill>
                  <a:schemeClr val="tx1"/>
                </a:solidFill>
                <a:latin typeface="Twinkl" pitchFamily="2" charset="0"/>
              </a:rPr>
              <a:t>=</a:t>
            </a:r>
          </a:p>
        </p:txBody>
      </p:sp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47700"/>
            <a:ext cx="8220075" cy="552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 dirty="0"/>
              <a:t>Multiplication Magic</a:t>
            </a:r>
            <a:endParaRPr lang="en-GB" alt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832475" y="2744788"/>
            <a:ext cx="2203450" cy="2201862"/>
          </a:xfrm>
          <a:prstGeom prst="rect">
            <a:avLst/>
          </a:prstGeom>
          <a:solidFill>
            <a:srgbClr val="F38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grpSp>
        <p:nvGrpSpPr>
          <p:cNvPr id="19463" name="Group 8"/>
          <p:cNvGrpSpPr>
            <a:grpSpLocks/>
          </p:cNvGrpSpPr>
          <p:nvPr/>
        </p:nvGrpSpPr>
        <p:grpSpPr bwMode="auto">
          <a:xfrm>
            <a:off x="1790700" y="1562100"/>
            <a:ext cx="2286000" cy="1735138"/>
            <a:chOff x="5556730" y="3038432"/>
            <a:chExt cx="2286000" cy="1734967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5556730" y="3038432"/>
              <a:ext cx="1143000" cy="173496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99730" y="3038432"/>
              <a:ext cx="1143000" cy="173496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9464" name="Group 15"/>
          <p:cNvGrpSpPr>
            <a:grpSpLocks/>
          </p:cNvGrpSpPr>
          <p:nvPr/>
        </p:nvGrpSpPr>
        <p:grpSpPr bwMode="auto">
          <a:xfrm>
            <a:off x="1387475" y="4344988"/>
            <a:ext cx="3078163" cy="0"/>
            <a:chOff x="1386840" y="5029200"/>
            <a:chExt cx="3078480" cy="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386840" y="5029200"/>
              <a:ext cx="511228" cy="0"/>
            </a:xfrm>
            <a:prstGeom prst="line">
              <a:avLst/>
            </a:prstGeom>
            <a:ln w="57150">
              <a:solidFill>
                <a:srgbClr val="F386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954092" y="5029200"/>
              <a:ext cx="511228" cy="0"/>
            </a:xfrm>
            <a:prstGeom prst="line">
              <a:avLst/>
            </a:prstGeom>
            <a:ln w="57150">
              <a:solidFill>
                <a:srgbClr val="F386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755650" y="5649913"/>
            <a:ext cx="7632700" cy="449262"/>
          </a:xfrm>
          <a:prstGeom prst="rect">
            <a:avLst/>
          </a:prstGeom>
          <a:solidFill>
            <a:srgbClr val="4C9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Does this change anything?</a:t>
            </a:r>
          </a:p>
        </p:txBody>
      </p:sp>
      <p:sp>
        <p:nvSpPr>
          <p:cNvPr id="19466" name="Rectangle 18"/>
          <p:cNvSpPr>
            <a:spLocks noChangeArrowheads="1"/>
          </p:cNvSpPr>
          <p:nvPr/>
        </p:nvSpPr>
        <p:spPr bwMode="auto">
          <a:xfrm>
            <a:off x="6013917" y="3600450"/>
            <a:ext cx="1840567" cy="48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altLang="en-US" sz="2800" dirty="0">
                <a:solidFill>
                  <a:schemeClr val="bg1"/>
                </a:solidFill>
                <a:latin typeface="Twinkl" pitchFamily="2" charset="0"/>
              </a:rPr>
              <a:t>4 × 5 = 20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5650" y="5146675"/>
            <a:ext cx="7632700" cy="449263"/>
          </a:xfrm>
          <a:prstGeom prst="rect">
            <a:avLst/>
          </a:prstGeom>
          <a:solidFill>
            <a:srgbClr val="6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9468" name="Rectangle 22"/>
          <p:cNvSpPr>
            <a:spLocks noChangeArrowheads="1"/>
          </p:cNvSpPr>
          <p:nvPr/>
        </p:nvSpPr>
        <p:spPr bwMode="auto">
          <a:xfrm>
            <a:off x="1389880" y="5197475"/>
            <a:ext cx="6364242" cy="34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altLang="en-US" dirty="0">
                <a:latin typeface="Twinkl" pitchFamily="2" charset="0"/>
              </a:rPr>
              <a:t>When we calculate 4 × 5, the answer already ends in a zero.</a:t>
            </a:r>
          </a:p>
        </p:txBody>
      </p:sp>
    </p:spTree>
    <p:extLst>
      <p:ext uri="{BB962C8B-B14F-4D97-AF65-F5344CB8AC3E}">
        <p14:creationId xmlns:p14="http://schemas.microsoft.com/office/powerpoint/2010/main" val="27386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.2|5.7|2.4|3.9|7.4|2.5|2.6|13.9|3.7|2.6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.1|2.8|10.5|3|3.8|0.8|1.7|6.4|3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7.3|3.8|0.8|0.6|0.7|0.8|5.2|5.9"/>
</p:tagLst>
</file>

<file path=ppt/theme/theme1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10148</TotalTime>
  <Words>583</Words>
  <Application>Microsoft Office PowerPoint</Application>
  <PresentationFormat>On-screen Show (4:3)</PresentationFormat>
  <Paragraphs>143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Sassoon Infant Rg</vt:lpstr>
      <vt:lpstr>Twinkl</vt:lpstr>
      <vt:lpstr>Twinkl SemiBold</vt:lpstr>
      <vt:lpstr>Get ready questions</vt:lpstr>
      <vt:lpstr>Let's learn slides</vt:lpstr>
      <vt:lpstr>Your turn</vt:lpstr>
      <vt:lpstr>Your turn activity lesson</vt:lpstr>
      <vt:lpstr>PowerPoint Presentation</vt:lpstr>
      <vt:lpstr>PowerPoint Presentation</vt:lpstr>
      <vt:lpstr>Multiplication Magic</vt:lpstr>
      <vt:lpstr>Draw the Hat to Find the Fact</vt:lpstr>
      <vt:lpstr>Multiplication Magic</vt:lpstr>
      <vt:lpstr>Multiplication Magic</vt:lpstr>
      <vt:lpstr>Multiplication Magic</vt:lpstr>
      <vt:lpstr>The Maths Behind the Magic</vt:lpstr>
      <vt:lpstr>Multiplication Magic</vt:lpstr>
      <vt:lpstr>Multiplication Magic</vt:lpstr>
      <vt:lpstr>PowerPoint Presentation</vt:lpstr>
      <vt:lpstr>PowerPoint Presentation</vt:lpstr>
      <vt:lpstr>Now It’s Your Turn To Use Multiplication Magic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Jacque Thomas</cp:lastModifiedBy>
  <cp:revision>235</cp:revision>
  <dcterms:created xsi:type="dcterms:W3CDTF">2019-07-05T11:02:13Z</dcterms:created>
  <dcterms:modified xsi:type="dcterms:W3CDTF">2021-02-02T15:47:11Z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