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75E3-2C66-4130-88EA-7C96F8D9BD89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39D0-8B30-4A45-9094-92A503AB5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370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75E3-2C66-4130-88EA-7C96F8D9BD89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39D0-8B30-4A45-9094-92A503AB5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83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75E3-2C66-4130-88EA-7C96F8D9BD89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39D0-8B30-4A45-9094-92A503AB5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448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43487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4778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156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8643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7176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2586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26031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1320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75E3-2C66-4130-88EA-7C96F8D9BD89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39D0-8B30-4A45-9094-92A503AB5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04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75E3-2C66-4130-88EA-7C96F8D9BD89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39D0-8B30-4A45-9094-92A503AB5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056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75E3-2C66-4130-88EA-7C96F8D9BD89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39D0-8B30-4A45-9094-92A503AB5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46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75E3-2C66-4130-88EA-7C96F8D9BD89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39D0-8B30-4A45-9094-92A503AB5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412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75E3-2C66-4130-88EA-7C96F8D9BD89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39D0-8B30-4A45-9094-92A503AB5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397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75E3-2C66-4130-88EA-7C96F8D9BD89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39D0-8B30-4A45-9094-92A503AB5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634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75E3-2C66-4130-88EA-7C96F8D9BD89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39D0-8B30-4A45-9094-92A503AB5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975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75E3-2C66-4130-88EA-7C96F8D9BD89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39D0-8B30-4A45-9094-92A503AB5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99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1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175E3-2C66-4130-88EA-7C96F8D9BD89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839D0-8B30-4A45-9094-92A503AB5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955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19.png"/><Relationship Id="rId9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19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4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5.xml"/><Relationship Id="rId6" Type="http://schemas.openxmlformats.org/officeDocument/2006/relationships/image" Target="../media/image12.png"/><Relationship Id="rId5" Type="http://schemas.openxmlformats.org/officeDocument/2006/relationships/image" Target="../media/image26.png"/><Relationship Id="rId10" Type="http://schemas.openxmlformats.org/officeDocument/2006/relationships/image" Target="../media/image17.pn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6.xml"/><Relationship Id="rId6" Type="http://schemas.openxmlformats.org/officeDocument/2006/relationships/image" Target="../media/image16.png"/><Relationship Id="rId5" Type="http://schemas.openxmlformats.org/officeDocument/2006/relationships/image" Target="../media/image30.png"/><Relationship Id="rId10" Type="http://schemas.openxmlformats.org/officeDocument/2006/relationships/image" Target="../media/image24.png"/><Relationship Id="rId9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7" Type="http://schemas.openxmlformats.org/officeDocument/2006/relationships/image" Target="../media/image33.png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7.xml"/><Relationship Id="rId6" Type="http://schemas.openxmlformats.org/officeDocument/2006/relationships/image" Target="../media/image25.png"/><Relationship Id="rId5" Type="http://schemas.openxmlformats.org/officeDocument/2006/relationships/image" Target="../media/image31.png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WALT understand how to use the short method to multiply 4 digit by 2 digits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08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88" y="144329"/>
            <a:ext cx="3924300" cy="5143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9588" y="144330"/>
            <a:ext cx="3457575" cy="514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9588" y="144328"/>
            <a:ext cx="403924" cy="4308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28081" y="575180"/>
            <a:ext cx="231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726857" y="3706542"/>
            <a:ext cx="231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</a:t>
            </a:r>
            <a:endParaRPr lang="en-GB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712327" y="1964861"/>
            <a:ext cx="231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517163" y="144328"/>
            <a:ext cx="4463027" cy="50167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Work out the following multiplications</a:t>
            </a:r>
          </a:p>
          <a:p>
            <a:pPr marL="342900" indent="-342900">
              <a:buAutoNum type="alphaUcPeriod"/>
            </a:pPr>
            <a:r>
              <a:rPr lang="en-GB" sz="3200" dirty="0" smtClean="0"/>
              <a:t>4511 X 23</a:t>
            </a:r>
          </a:p>
          <a:p>
            <a:pPr marL="342900" indent="-342900">
              <a:buAutoNum type="alphaUcPeriod"/>
            </a:pPr>
            <a:r>
              <a:rPr lang="en-GB" sz="3200" dirty="0" smtClean="0"/>
              <a:t>5037 X 15</a:t>
            </a:r>
          </a:p>
          <a:p>
            <a:pPr marL="342900" indent="-342900">
              <a:buAutoNum type="alphaUcPeriod"/>
            </a:pPr>
            <a:r>
              <a:rPr lang="en-GB" sz="3200" dirty="0" smtClean="0"/>
              <a:t>74 X 1156</a:t>
            </a:r>
          </a:p>
          <a:p>
            <a:pPr marL="342900" indent="-342900">
              <a:buAutoNum type="alphaUcPeriod"/>
            </a:pPr>
            <a:r>
              <a:rPr lang="en-GB" sz="3200" dirty="0" smtClean="0"/>
              <a:t>8001 X 26</a:t>
            </a:r>
          </a:p>
          <a:p>
            <a:pPr marL="342900" indent="-342900">
              <a:buAutoNum type="alphaUcPeriod"/>
            </a:pPr>
            <a:r>
              <a:rPr lang="en-GB" sz="3200" dirty="0" smtClean="0"/>
              <a:t>9261 X 11</a:t>
            </a:r>
          </a:p>
          <a:p>
            <a:pPr marL="342900" indent="-342900">
              <a:buAutoNum type="alphaUcPeriod"/>
            </a:pPr>
            <a:r>
              <a:rPr lang="en-GB" sz="3200" dirty="0" smtClean="0"/>
              <a:t>49 X 3860</a:t>
            </a:r>
            <a:endParaRPr lang="en-GB" sz="3200" dirty="0"/>
          </a:p>
          <a:p>
            <a:pPr marL="342900" indent="-342900">
              <a:buAutoNum type="alphaUcPeriod"/>
            </a:pPr>
            <a:r>
              <a:rPr lang="en-GB" sz="3200" dirty="0" smtClean="0"/>
              <a:t>Find the product of 5604 and 81</a:t>
            </a:r>
            <a:endParaRPr lang="en-GB" sz="3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5288" y="5364471"/>
            <a:ext cx="4743450" cy="14001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24451" y="5811864"/>
            <a:ext cx="4192712" cy="9527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10338" y="6006595"/>
            <a:ext cx="3876675" cy="5524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517163" y="6064558"/>
            <a:ext cx="27848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778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90" y="305688"/>
            <a:ext cx="3000375" cy="39528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5665" y="305688"/>
            <a:ext cx="2781300" cy="39814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75826" y="144178"/>
            <a:ext cx="4463027" cy="50167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Work out the following multiplications</a:t>
            </a:r>
          </a:p>
          <a:p>
            <a:pPr marL="342900" indent="-342900">
              <a:buAutoNum type="alphaUcPeriod"/>
            </a:pPr>
            <a:r>
              <a:rPr lang="en-GB" sz="3200" dirty="0" smtClean="0"/>
              <a:t>4511 X 23 = </a:t>
            </a:r>
            <a:r>
              <a:rPr lang="en-GB" sz="3200" b="1" dirty="0" smtClean="0"/>
              <a:t>103 753</a:t>
            </a:r>
          </a:p>
          <a:p>
            <a:pPr marL="342900" indent="-342900">
              <a:buAutoNum type="alphaUcPeriod"/>
            </a:pPr>
            <a:r>
              <a:rPr lang="en-GB" sz="3200" dirty="0" smtClean="0"/>
              <a:t>5037 X 15 = </a:t>
            </a:r>
            <a:r>
              <a:rPr lang="en-GB" sz="3200" b="1" dirty="0" smtClean="0"/>
              <a:t>75 555</a:t>
            </a:r>
          </a:p>
          <a:p>
            <a:pPr marL="342900" indent="-342900">
              <a:buAutoNum type="alphaUcPeriod"/>
            </a:pPr>
            <a:r>
              <a:rPr lang="en-GB" sz="3200" dirty="0" smtClean="0"/>
              <a:t>74 X 1156 = </a:t>
            </a:r>
            <a:r>
              <a:rPr lang="en-GB" sz="3200" b="1" dirty="0" smtClean="0"/>
              <a:t>85 444</a:t>
            </a:r>
          </a:p>
          <a:p>
            <a:pPr marL="342900" indent="-342900">
              <a:buAutoNum type="alphaUcPeriod"/>
            </a:pPr>
            <a:r>
              <a:rPr lang="en-GB" sz="3200" dirty="0" smtClean="0"/>
              <a:t>8001 X 26 = </a:t>
            </a:r>
            <a:r>
              <a:rPr lang="en-GB" sz="3200" b="1" dirty="0" smtClean="0"/>
              <a:t>208 026</a:t>
            </a:r>
          </a:p>
          <a:p>
            <a:pPr marL="342900" indent="-342900">
              <a:buAutoNum type="alphaUcPeriod"/>
            </a:pPr>
            <a:r>
              <a:rPr lang="en-GB" sz="3200" dirty="0" smtClean="0"/>
              <a:t>9261 X 11 = </a:t>
            </a:r>
            <a:r>
              <a:rPr lang="en-GB" sz="3200" b="1" dirty="0" smtClean="0"/>
              <a:t>101 871</a:t>
            </a:r>
          </a:p>
          <a:p>
            <a:pPr marL="342900" indent="-342900">
              <a:buAutoNum type="alphaUcPeriod"/>
            </a:pPr>
            <a:r>
              <a:rPr lang="en-GB" sz="3200" dirty="0" smtClean="0"/>
              <a:t>49 X 3860 = </a:t>
            </a:r>
            <a:r>
              <a:rPr lang="en-GB" sz="3200" b="1" dirty="0" smtClean="0"/>
              <a:t>180 320</a:t>
            </a:r>
            <a:endParaRPr lang="en-GB" sz="3200" b="1" dirty="0"/>
          </a:p>
          <a:p>
            <a:pPr marL="342900" indent="-342900">
              <a:buAutoNum type="alphaUcPeriod"/>
            </a:pPr>
            <a:r>
              <a:rPr lang="en-GB" sz="3200" dirty="0" smtClean="0"/>
              <a:t>Find the product of 5604 and 81 = </a:t>
            </a:r>
            <a:r>
              <a:rPr lang="en-GB" sz="3200" b="1" dirty="0" smtClean="0"/>
              <a:t>453 681</a:t>
            </a:r>
            <a:endParaRPr lang="en-GB" sz="32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290" y="5160936"/>
            <a:ext cx="11955892" cy="1697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30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9550" y="334777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		1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415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	100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415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	200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415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	 415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201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168546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88323" y="5371961"/>
            <a:ext cx="304442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415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 200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+ </a:t>
            </a: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415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 1</a:t>
            </a:r>
            <a:endParaRPr lang="en-GB" sz="2600" dirty="0">
              <a:latin typeface="Cambria Math" panose="02040503050406030204" pitchFamily="18" charset="0"/>
              <a:ea typeface="Cambria Math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19550" y="334777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		1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415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	100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415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	200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415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	 415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201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73849" y="312122"/>
            <a:ext cx="1194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415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00420" y="1599708"/>
            <a:ext cx="1194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41,500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54135" y="2897441"/>
            <a:ext cx="1194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83,000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93102" y="4168235"/>
            <a:ext cx="1194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83,415</a:t>
            </a:r>
          </a:p>
        </p:txBody>
      </p:sp>
      <p:sp>
        <p:nvSpPr>
          <p:cNvPr id="9" name="Oval 8"/>
          <p:cNvSpPr/>
          <p:nvPr/>
        </p:nvSpPr>
        <p:spPr>
          <a:xfrm>
            <a:off x="3676651" y="5371961"/>
            <a:ext cx="633883" cy="49244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5470096" y="5394615"/>
            <a:ext cx="297659" cy="49244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>
            <a:cxnSpLocks/>
            <a:endCxn id="9" idx="0"/>
          </p:cNvCxnSpPr>
          <p:nvPr/>
        </p:nvCxnSpPr>
        <p:spPr>
          <a:xfrm flipH="1">
            <a:off x="3993592" y="4597910"/>
            <a:ext cx="502210" cy="7740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  <a:endCxn id="10" idx="1"/>
          </p:cNvCxnSpPr>
          <p:nvPr/>
        </p:nvCxnSpPr>
        <p:spPr>
          <a:xfrm>
            <a:off x="4752546" y="4604355"/>
            <a:ext cx="761141" cy="8623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8134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390164" y="481142"/>
                <a:ext cx="22941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2,313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32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164" y="481142"/>
                <a:ext cx="2294176" cy="523220"/>
              </a:xfrm>
              <a:prstGeom prst="rect">
                <a:avLst/>
              </a:prstGeom>
              <a:blipFill>
                <a:blip r:embed="rId5"/>
                <a:stretch>
                  <a:fillRect l="-5319" t="-1511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2944738" y="1287721"/>
          <a:ext cx="2633100" cy="413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620">
                  <a:extLst>
                    <a:ext uri="{9D8B030D-6E8A-4147-A177-3AD203B41FA5}">
                      <a16:colId xmlns:a16="http://schemas.microsoft.com/office/drawing/2014/main" xmlns="" val="618614444"/>
                    </a:ext>
                  </a:extLst>
                </a:gridCol>
                <a:gridCol w="526620">
                  <a:extLst>
                    <a:ext uri="{9D8B030D-6E8A-4147-A177-3AD203B41FA5}">
                      <a16:colId xmlns:a16="http://schemas.microsoft.com/office/drawing/2014/main" xmlns="" val="2503118494"/>
                    </a:ext>
                  </a:extLst>
                </a:gridCol>
                <a:gridCol w="526620">
                  <a:extLst>
                    <a:ext uri="{9D8B030D-6E8A-4147-A177-3AD203B41FA5}">
                      <a16:colId xmlns:a16="http://schemas.microsoft.com/office/drawing/2014/main" xmlns="" val="70042895"/>
                    </a:ext>
                  </a:extLst>
                </a:gridCol>
                <a:gridCol w="526620">
                  <a:extLst>
                    <a:ext uri="{9D8B030D-6E8A-4147-A177-3AD203B41FA5}">
                      <a16:colId xmlns:a16="http://schemas.microsoft.com/office/drawing/2014/main" xmlns="" val="3654639686"/>
                    </a:ext>
                  </a:extLst>
                </a:gridCol>
                <a:gridCol w="526620">
                  <a:extLst>
                    <a:ext uri="{9D8B030D-6E8A-4147-A177-3AD203B41FA5}">
                      <a16:colId xmlns:a16="http://schemas.microsoft.com/office/drawing/2014/main" xmlns="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280914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285108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153954" y="2753607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953" y="2753607"/>
                <a:ext cx="1276141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144944" y="4111753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943" y="4111753"/>
                <a:ext cx="1276141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80603" y="711974"/>
            <a:ext cx="747045" cy="74704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983446" y="85466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615397" y="3401686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_____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__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3200" dirty="0"/>
                      <m:t>_</m:t>
                    </m:r>
                    <m:r>
                      <a:rPr lang="en-GB" sz="32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1396" y="3401685"/>
                <a:ext cx="3241963" cy="584775"/>
              </a:xfrm>
              <a:prstGeom prst="rect">
                <a:avLst/>
              </a:prstGeom>
              <a:blipFill>
                <a:blip r:embed="rId9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5790843" y="3358168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2,313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08491" y="3364548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62134" y="3392190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120522" y="2050439"/>
            <a:ext cx="397276" cy="1226388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4602957" y="3382783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43780" y="3378080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84603" y="3387486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636745" y="4111754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_____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__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3200" dirty="0"/>
                      <m:t>_</m:t>
                    </m:r>
                    <m:r>
                      <a:rPr lang="en-GB" sz="32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744" y="4111753"/>
                <a:ext cx="3241963" cy="584775"/>
              </a:xfrm>
              <a:prstGeom prst="rect">
                <a:avLst/>
              </a:prstGeom>
              <a:blipFill>
                <a:blip r:embed="rId10"/>
                <a:stretch>
                  <a:fillRect t="-12632" b="-3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ounded Rectangle 15">
            <a:extLst>
              <a:ext uri="{FF2B5EF4-FFF2-40B4-BE49-F238E27FC236}">
                <a16:creationId xmlns:a16="http://schemas.microsoft.com/office/drawing/2014/main" xmlns="" id="{175D0DA3-E3E6-4B47-9BD2-E3650BB6E8DB}"/>
              </a:ext>
            </a:extLst>
          </p:cNvPr>
          <p:cNvSpPr/>
          <p:nvPr/>
        </p:nvSpPr>
        <p:spPr>
          <a:xfrm rot="19441089">
            <a:off x="4858193" y="2061055"/>
            <a:ext cx="397276" cy="1226388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ounded Rectangle 15">
            <a:extLst>
              <a:ext uri="{FF2B5EF4-FFF2-40B4-BE49-F238E27FC236}">
                <a16:creationId xmlns:a16="http://schemas.microsoft.com/office/drawing/2014/main" xmlns="" id="{AA8EBCE9-A92D-48B9-B9EE-E53D7289B64B}"/>
              </a:ext>
            </a:extLst>
          </p:cNvPr>
          <p:cNvSpPr/>
          <p:nvPr/>
        </p:nvSpPr>
        <p:spPr>
          <a:xfrm rot="18223714">
            <a:off x="4605823" y="1831687"/>
            <a:ext cx="397276" cy="1686867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ounded Rectangle 15">
            <a:extLst>
              <a:ext uri="{FF2B5EF4-FFF2-40B4-BE49-F238E27FC236}">
                <a16:creationId xmlns:a16="http://schemas.microsoft.com/office/drawing/2014/main" xmlns="" id="{67252C92-DE96-49E3-B77C-802596A3FC99}"/>
              </a:ext>
            </a:extLst>
          </p:cNvPr>
          <p:cNvSpPr/>
          <p:nvPr/>
        </p:nvSpPr>
        <p:spPr>
          <a:xfrm rot="17602084">
            <a:off x="4353108" y="1624299"/>
            <a:ext cx="397276" cy="2124459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705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6" grpId="0" animBg="1"/>
      <p:bldP spid="16" grpId="1" animBg="1"/>
      <p:bldP spid="17" grpId="0"/>
      <p:bldP spid="18" grpId="0"/>
      <p:bldP spid="19" grpId="0"/>
      <p:bldP spid="39" grpId="0" animBg="1"/>
      <p:bldP spid="39" grpId="1" animBg="1"/>
      <p:bldP spid="40" grpId="0" animBg="1"/>
      <p:bldP spid="40" grpId="1" animBg="1"/>
      <p:bldP spid="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390164" y="481142"/>
                <a:ext cx="22941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2,313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32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164" y="481142"/>
                <a:ext cx="2294176" cy="523220"/>
              </a:xfrm>
              <a:prstGeom prst="rect">
                <a:avLst/>
              </a:prstGeom>
              <a:blipFill>
                <a:blip r:embed="rId5"/>
                <a:stretch>
                  <a:fillRect l="-5319" t="-1511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2944738" y="1287721"/>
          <a:ext cx="2633100" cy="413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620">
                  <a:extLst>
                    <a:ext uri="{9D8B030D-6E8A-4147-A177-3AD203B41FA5}">
                      <a16:colId xmlns:a16="http://schemas.microsoft.com/office/drawing/2014/main" xmlns="" val="618614444"/>
                    </a:ext>
                  </a:extLst>
                </a:gridCol>
                <a:gridCol w="526620">
                  <a:extLst>
                    <a:ext uri="{9D8B030D-6E8A-4147-A177-3AD203B41FA5}">
                      <a16:colId xmlns:a16="http://schemas.microsoft.com/office/drawing/2014/main" xmlns="" val="2503118494"/>
                    </a:ext>
                  </a:extLst>
                </a:gridCol>
                <a:gridCol w="526620">
                  <a:extLst>
                    <a:ext uri="{9D8B030D-6E8A-4147-A177-3AD203B41FA5}">
                      <a16:colId xmlns:a16="http://schemas.microsoft.com/office/drawing/2014/main" xmlns="" val="70042895"/>
                    </a:ext>
                  </a:extLst>
                </a:gridCol>
                <a:gridCol w="526620">
                  <a:extLst>
                    <a:ext uri="{9D8B030D-6E8A-4147-A177-3AD203B41FA5}">
                      <a16:colId xmlns:a16="http://schemas.microsoft.com/office/drawing/2014/main" xmlns="" val="3654639686"/>
                    </a:ext>
                  </a:extLst>
                </a:gridCol>
                <a:gridCol w="526620">
                  <a:extLst>
                    <a:ext uri="{9D8B030D-6E8A-4147-A177-3AD203B41FA5}">
                      <a16:colId xmlns:a16="http://schemas.microsoft.com/office/drawing/2014/main" xmlns="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280914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285108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153954" y="2753607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953" y="2753607"/>
                <a:ext cx="1276141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144944" y="4111753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943" y="4111753"/>
                <a:ext cx="1276141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615397" y="3401686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_____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__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3200" dirty="0"/>
                      <m:t>_</m:t>
                    </m:r>
                    <m:r>
                      <a:rPr lang="en-GB" sz="32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1396" y="3401685"/>
                <a:ext cx="3241963" cy="584775"/>
              </a:xfrm>
              <a:prstGeom prst="rect">
                <a:avLst/>
              </a:prstGeom>
              <a:blipFill>
                <a:blip r:embed="rId9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5790843" y="3358168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2,313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08491" y="3364548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62134" y="3392190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571907" y="2042752"/>
            <a:ext cx="397276" cy="1226388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4602957" y="3382783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43780" y="3378080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84603" y="3387486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636745" y="4111754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_____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__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3200" dirty="0"/>
                      <m:t>_</m:t>
                    </m:r>
                    <m:r>
                      <a:rPr lang="en-GB" sz="32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744" y="4111753"/>
                <a:ext cx="3241963" cy="584775"/>
              </a:xfrm>
              <a:prstGeom prst="rect">
                <a:avLst/>
              </a:prstGeom>
              <a:blipFill>
                <a:blip r:embed="rId10"/>
                <a:stretch>
                  <a:fillRect t="-12632" b="-3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5862091" y="4095343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2,313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441278" y="4060507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153994" y="4060507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603267" y="4060507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9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057456" y="4076166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502349" y="4076167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9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19220" y="4060506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124854" y="4776388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061836" y="5353040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03582" y="4789462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577161" y="5353040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082310" y="4802536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032628" y="5353039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561037" y="4815610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039764" y="4828683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7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526429" y="480240"/>
            <a:ext cx="1357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74,016</a:t>
            </a:r>
          </a:p>
        </p:txBody>
      </p:sp>
      <p:sp>
        <p:nvSpPr>
          <p:cNvPr id="39" name="Rounded Rectangle 15">
            <a:extLst>
              <a:ext uri="{FF2B5EF4-FFF2-40B4-BE49-F238E27FC236}">
                <a16:creationId xmlns:a16="http://schemas.microsoft.com/office/drawing/2014/main" xmlns="" id="{175D0DA3-E3E6-4B47-9BD2-E3650BB6E8DB}"/>
              </a:ext>
            </a:extLst>
          </p:cNvPr>
          <p:cNvSpPr/>
          <p:nvPr/>
        </p:nvSpPr>
        <p:spPr>
          <a:xfrm rot="2158911" flipH="1">
            <a:off x="4846378" y="1967070"/>
            <a:ext cx="397276" cy="1361173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ounded Rectangle 15">
            <a:extLst>
              <a:ext uri="{FF2B5EF4-FFF2-40B4-BE49-F238E27FC236}">
                <a16:creationId xmlns:a16="http://schemas.microsoft.com/office/drawing/2014/main" xmlns="" id="{AA8EBCE9-A92D-48B9-B9EE-E53D7289B64B}"/>
              </a:ext>
            </a:extLst>
          </p:cNvPr>
          <p:cNvSpPr/>
          <p:nvPr/>
        </p:nvSpPr>
        <p:spPr>
          <a:xfrm rot="18223714">
            <a:off x="4057208" y="1824000"/>
            <a:ext cx="397276" cy="1686867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ounded Rectangle 15">
            <a:extLst>
              <a:ext uri="{FF2B5EF4-FFF2-40B4-BE49-F238E27FC236}">
                <a16:creationId xmlns:a16="http://schemas.microsoft.com/office/drawing/2014/main" xmlns="" id="{67252C92-DE96-49E3-B77C-802596A3FC99}"/>
              </a:ext>
            </a:extLst>
          </p:cNvPr>
          <p:cNvSpPr/>
          <p:nvPr/>
        </p:nvSpPr>
        <p:spPr>
          <a:xfrm rot="19438217">
            <a:off x="4310289" y="1954303"/>
            <a:ext cx="397276" cy="1388161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198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21" grpId="0"/>
      <p:bldP spid="22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021955" y="1053122"/>
          <a:ext cx="5793600" cy="32978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xmlns="" val="774564795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xmlns="" val="2484942990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xmlns="" val="2912648828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xmlns="" val="3541341273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xmlns="" val="2810781982"/>
                    </a:ext>
                  </a:extLst>
                </a:gridCol>
              </a:tblGrid>
              <a:tr h="634488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431362"/>
                  </a:ext>
                </a:extLst>
              </a:tr>
              <a:tr h="1331677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22019914"/>
                  </a:ext>
                </a:extLst>
              </a:tr>
              <a:tr h="1331677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9030842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649847" y="1127363"/>
            <a:ext cx="12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2,000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474886" y="1109481"/>
            <a:ext cx="772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56360" y="2099561"/>
            <a:ext cx="778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30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196925" y="3377717"/>
            <a:ext cx="470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57702" y="2099561"/>
            <a:ext cx="1260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60,000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102429" y="5087117"/>
            <a:ext cx="14676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74,016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30838" y="4546090"/>
            <a:ext cx="7530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60,000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/>
              <a:t> 9,000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/>
              <a:t> 4,000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/>
              <a:t> 300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/>
              <a:t> 90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/>
              <a:t> 20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/>
              <a:t> 6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197026" y="1140796"/>
                <a:ext cx="41087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3026" y="1140796"/>
                <a:ext cx="41087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623385" y="334776"/>
                <a:ext cx="22941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2,313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32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9385" y="334776"/>
                <a:ext cx="2294176" cy="523220"/>
              </a:xfrm>
              <a:prstGeom prst="rect">
                <a:avLst/>
              </a:prstGeom>
              <a:blipFill>
                <a:blip r:embed="rId6"/>
                <a:stretch>
                  <a:fillRect l="-5305" t="-1511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5174046" y="1113323"/>
            <a:ext cx="807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300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7769475" y="1109481"/>
            <a:ext cx="772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47769" y="2099561"/>
            <a:ext cx="1260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9,000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461241" y="2099561"/>
            <a:ext cx="799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300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7755830" y="2093980"/>
            <a:ext cx="799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90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3657702" y="3377717"/>
            <a:ext cx="1260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4,000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4947769" y="3377717"/>
            <a:ext cx="1260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600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6551189" y="3396448"/>
            <a:ext cx="619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20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7845778" y="3377717"/>
            <a:ext cx="619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6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825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6" grpId="1"/>
      <p:bldP spid="7" grpId="0"/>
      <p:bldP spid="8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390164" y="481142"/>
                <a:ext cx="22941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6,324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33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164" y="481142"/>
                <a:ext cx="2294176" cy="523220"/>
              </a:xfrm>
              <a:prstGeom prst="rect">
                <a:avLst/>
              </a:prstGeom>
              <a:blipFill>
                <a:blip r:embed="rId5"/>
                <a:stretch>
                  <a:fillRect l="-5319" t="-1511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2823148" y="1287721"/>
          <a:ext cx="3412800" cy="413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00">
                  <a:extLst>
                    <a:ext uri="{9D8B030D-6E8A-4147-A177-3AD203B41FA5}">
                      <a16:colId xmlns:a16="http://schemas.microsoft.com/office/drawing/2014/main" xmlns="" val="4254962752"/>
                    </a:ext>
                  </a:extLst>
                </a:gridCol>
                <a:gridCol w="568800">
                  <a:extLst>
                    <a:ext uri="{9D8B030D-6E8A-4147-A177-3AD203B41FA5}">
                      <a16:colId xmlns:a16="http://schemas.microsoft.com/office/drawing/2014/main" xmlns="" val="618614444"/>
                    </a:ext>
                  </a:extLst>
                </a:gridCol>
                <a:gridCol w="568800">
                  <a:extLst>
                    <a:ext uri="{9D8B030D-6E8A-4147-A177-3AD203B41FA5}">
                      <a16:colId xmlns:a16="http://schemas.microsoft.com/office/drawing/2014/main" xmlns="" val="2503118494"/>
                    </a:ext>
                  </a:extLst>
                </a:gridCol>
                <a:gridCol w="568800">
                  <a:extLst>
                    <a:ext uri="{9D8B030D-6E8A-4147-A177-3AD203B41FA5}">
                      <a16:colId xmlns:a16="http://schemas.microsoft.com/office/drawing/2014/main" xmlns="" val="70042895"/>
                    </a:ext>
                  </a:extLst>
                </a:gridCol>
                <a:gridCol w="568800">
                  <a:extLst>
                    <a:ext uri="{9D8B030D-6E8A-4147-A177-3AD203B41FA5}">
                      <a16:colId xmlns:a16="http://schemas.microsoft.com/office/drawing/2014/main" xmlns="" val="3654639686"/>
                    </a:ext>
                  </a:extLst>
                </a:gridCol>
                <a:gridCol w="568800">
                  <a:extLst>
                    <a:ext uri="{9D8B030D-6E8A-4147-A177-3AD203B41FA5}">
                      <a16:colId xmlns:a16="http://schemas.microsoft.com/office/drawing/2014/main" xmlns="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endParaRPr lang="en-GB" sz="2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280914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285108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001547" y="2753607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46" y="2753607"/>
                <a:ext cx="1276141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979494" y="4040908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93" y="4040908"/>
                <a:ext cx="1276141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80603" y="711974"/>
            <a:ext cx="747045" cy="74704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983446" y="85466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227976" y="3401686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_____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__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3200" dirty="0"/>
                      <m:t>_</m:t>
                    </m:r>
                    <m:r>
                      <a:rPr lang="en-GB" sz="32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3975" y="3401685"/>
                <a:ext cx="3241963" cy="584775"/>
              </a:xfrm>
              <a:prstGeom prst="rect">
                <a:avLst/>
              </a:prstGeom>
              <a:blipFill>
                <a:blip r:embed="rId9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6403422" y="3358168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6,324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21070" y="3364548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49268" y="3360982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20985" y="3375299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7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28420" y="3365426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9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61936" y="3369871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249324" y="4111754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_____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__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3200" dirty="0"/>
                      <m:t>_</m:t>
                    </m:r>
                    <m:r>
                      <a:rPr lang="en-GB" sz="32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5323" y="4111753"/>
                <a:ext cx="3241963" cy="584775"/>
              </a:xfrm>
              <a:prstGeom prst="rect">
                <a:avLst/>
              </a:prstGeom>
              <a:blipFill>
                <a:blip r:embed="rId10"/>
                <a:stretch>
                  <a:fillRect t="-12632" b="-3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6474670" y="4095343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6,324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053857" y="4060507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749268" y="4052000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09104" y="4052000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631570" y="4052000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52407" y="4052000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9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95224" y="4052000"/>
            <a:ext cx="402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8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49268" y="4795209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489967" y="4354703"/>
            <a:ext cx="5594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213005" y="4780512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9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940844" y="4052000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594655" y="4784289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049129" y="5377584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491007" y="4785571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938679" y="4804847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575507" y="444744"/>
            <a:ext cx="1805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208,692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034331" y="3688377"/>
            <a:ext cx="5594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1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5072037" y="3854724"/>
            <a:ext cx="292015" cy="1537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343892" y="3679851"/>
            <a:ext cx="5594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498856" y="3365426"/>
            <a:ext cx="3514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393971" y="3860799"/>
            <a:ext cx="292015" cy="1537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4524780" y="4518588"/>
            <a:ext cx="292015" cy="1537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806773" y="4337092"/>
            <a:ext cx="5594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1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2843157" y="4527477"/>
            <a:ext cx="292015" cy="1537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062212" y="4790390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8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505850" y="5377584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965300" y="5377584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5715992" y="2027789"/>
            <a:ext cx="397276" cy="1226388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069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1" grpId="1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39" grpId="1"/>
      <p:bldP spid="41" grpId="0"/>
      <p:bldP spid="42" grpId="0"/>
      <p:bldP spid="45" grpId="0"/>
      <p:bldP spid="47" grpId="0"/>
      <p:bldP spid="48" grpId="0"/>
      <p:bldP spid="49" grpId="0"/>
      <p:bldP spid="50" grpId="0" animBg="1"/>
      <p:bldP spid="5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390164" y="481142"/>
                <a:ext cx="22941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4,145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52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164" y="481142"/>
                <a:ext cx="2294176" cy="523220"/>
              </a:xfrm>
              <a:prstGeom prst="rect">
                <a:avLst/>
              </a:prstGeom>
              <a:blipFill>
                <a:blip r:embed="rId5"/>
                <a:stretch>
                  <a:fillRect l="-5319" t="-1511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2975555" y="1287721"/>
          <a:ext cx="3412800" cy="413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00">
                  <a:extLst>
                    <a:ext uri="{9D8B030D-6E8A-4147-A177-3AD203B41FA5}">
                      <a16:colId xmlns:a16="http://schemas.microsoft.com/office/drawing/2014/main" xmlns="" val="4254962752"/>
                    </a:ext>
                  </a:extLst>
                </a:gridCol>
                <a:gridCol w="568800">
                  <a:extLst>
                    <a:ext uri="{9D8B030D-6E8A-4147-A177-3AD203B41FA5}">
                      <a16:colId xmlns:a16="http://schemas.microsoft.com/office/drawing/2014/main" xmlns="" val="618614444"/>
                    </a:ext>
                  </a:extLst>
                </a:gridCol>
                <a:gridCol w="568800">
                  <a:extLst>
                    <a:ext uri="{9D8B030D-6E8A-4147-A177-3AD203B41FA5}">
                      <a16:colId xmlns:a16="http://schemas.microsoft.com/office/drawing/2014/main" xmlns="" val="2503118494"/>
                    </a:ext>
                  </a:extLst>
                </a:gridCol>
                <a:gridCol w="568800">
                  <a:extLst>
                    <a:ext uri="{9D8B030D-6E8A-4147-A177-3AD203B41FA5}">
                      <a16:colId xmlns:a16="http://schemas.microsoft.com/office/drawing/2014/main" xmlns="" val="70042895"/>
                    </a:ext>
                  </a:extLst>
                </a:gridCol>
                <a:gridCol w="568800">
                  <a:extLst>
                    <a:ext uri="{9D8B030D-6E8A-4147-A177-3AD203B41FA5}">
                      <a16:colId xmlns:a16="http://schemas.microsoft.com/office/drawing/2014/main" xmlns="" val="3654639686"/>
                    </a:ext>
                  </a:extLst>
                </a:gridCol>
                <a:gridCol w="568800">
                  <a:extLst>
                    <a:ext uri="{9D8B030D-6E8A-4147-A177-3AD203B41FA5}">
                      <a16:colId xmlns:a16="http://schemas.microsoft.com/office/drawing/2014/main" xmlns="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endParaRPr lang="en-GB" sz="2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280914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285108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153954" y="2753607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953" y="2753607"/>
                <a:ext cx="1276141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122214" y="4130501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213" y="4130501"/>
                <a:ext cx="1276141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80603" y="711974"/>
            <a:ext cx="747045" cy="74704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983446" y="85466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356932" y="3401686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_____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__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3200" dirty="0"/>
                      <m:t>_</m:t>
                    </m:r>
                    <m:r>
                      <a:rPr lang="en-GB" sz="32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2931" y="3401685"/>
                <a:ext cx="3241963" cy="584775"/>
              </a:xfrm>
              <a:prstGeom prst="rect">
                <a:avLst/>
              </a:prstGeom>
              <a:blipFill>
                <a:blip r:embed="rId9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6532378" y="3358168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4,145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50026" y="3364548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13393" y="3395857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85107" y="3410174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9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04268" y="3400301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196747" y="3404746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378280" y="4111754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_____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__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3200" dirty="0"/>
                      <m:t>_</m:t>
                    </m:r>
                    <m:r>
                      <a:rPr lang="en-GB" sz="32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279" y="4111753"/>
                <a:ext cx="3241963" cy="584775"/>
              </a:xfrm>
              <a:prstGeom prst="rect">
                <a:avLst/>
              </a:prstGeom>
              <a:blipFill>
                <a:blip r:embed="rId10"/>
                <a:stretch>
                  <a:fillRect t="-12632" b="-3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6603626" y="4095343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4,145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182813" y="4060507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50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913393" y="4032229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73226" y="4032229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07418" y="4032229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34561" y="4032229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7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661854" y="4032229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913393" y="4795209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99509" y="4344793"/>
            <a:ext cx="5594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377127" y="4780512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099110" y="4032229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70503" y="4784289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5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800289" y="5348540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655135" y="4785571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096945" y="4804847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499610" y="475313"/>
            <a:ext cx="1805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215,540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195754" y="3699765"/>
            <a:ext cx="5594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1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5233460" y="3866112"/>
            <a:ext cx="292015" cy="1537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4634322" y="4508678"/>
            <a:ext cx="292015" cy="1537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921983" y="4344768"/>
            <a:ext cx="5594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2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2958367" y="4517567"/>
            <a:ext cx="292015" cy="1537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220471" y="4790390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5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669978" y="5338068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043975" y="4353233"/>
            <a:ext cx="5594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2</a:t>
            </a:r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4078788" y="4517118"/>
            <a:ext cx="292015" cy="1537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92618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/>
      <p:bldP spid="18" grpId="0"/>
      <p:bldP spid="19" grpId="0"/>
      <p:bldP spid="21" grpId="0"/>
      <p:bldP spid="22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5" grpId="0"/>
      <p:bldP spid="47" grpId="0"/>
      <p:bldP spid="48" grpId="0"/>
      <p:bldP spid="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870056" y="1595147"/>
          <a:ext cx="3012720" cy="413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120">
                  <a:extLst>
                    <a:ext uri="{9D8B030D-6E8A-4147-A177-3AD203B41FA5}">
                      <a16:colId xmlns:a16="http://schemas.microsoft.com/office/drawing/2014/main" xmlns="" val="4254962752"/>
                    </a:ext>
                  </a:extLst>
                </a:gridCol>
                <a:gridCol w="502120">
                  <a:extLst>
                    <a:ext uri="{9D8B030D-6E8A-4147-A177-3AD203B41FA5}">
                      <a16:colId xmlns:a16="http://schemas.microsoft.com/office/drawing/2014/main" xmlns="" val="618614444"/>
                    </a:ext>
                  </a:extLst>
                </a:gridCol>
                <a:gridCol w="502120">
                  <a:extLst>
                    <a:ext uri="{9D8B030D-6E8A-4147-A177-3AD203B41FA5}">
                      <a16:colId xmlns:a16="http://schemas.microsoft.com/office/drawing/2014/main" xmlns="" val="2503118494"/>
                    </a:ext>
                  </a:extLst>
                </a:gridCol>
                <a:gridCol w="502120">
                  <a:extLst>
                    <a:ext uri="{9D8B030D-6E8A-4147-A177-3AD203B41FA5}">
                      <a16:colId xmlns:a16="http://schemas.microsoft.com/office/drawing/2014/main" xmlns="" val="70042895"/>
                    </a:ext>
                  </a:extLst>
                </a:gridCol>
                <a:gridCol w="502120">
                  <a:extLst>
                    <a:ext uri="{9D8B030D-6E8A-4147-A177-3AD203B41FA5}">
                      <a16:colId xmlns:a16="http://schemas.microsoft.com/office/drawing/2014/main" xmlns="" val="3654639686"/>
                    </a:ext>
                  </a:extLst>
                </a:gridCol>
                <a:gridCol w="502120">
                  <a:extLst>
                    <a:ext uri="{9D8B030D-6E8A-4147-A177-3AD203B41FA5}">
                      <a16:colId xmlns:a16="http://schemas.microsoft.com/office/drawing/2014/main" xmlns="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endParaRPr lang="en-GB" sz="2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280914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285108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91056" y="3186442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055" y="3186442"/>
                <a:ext cx="1276141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91056" y="4408291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055" y="4408291"/>
                <a:ext cx="1276141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836473" y="3834521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_____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__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3200" dirty="0"/>
                      <m:t>_</m:t>
                    </m:r>
                    <m:r>
                      <a:rPr lang="en-GB" sz="32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2472" y="3834520"/>
                <a:ext cx="3241963" cy="584775"/>
              </a:xfrm>
              <a:prstGeom prst="rect">
                <a:avLst/>
              </a:prstGeom>
              <a:blipFill>
                <a:blip r:embed="rId7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011919" y="3791003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5,402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29567" y="3797383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92712" y="3722102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37718" y="4380802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857821" y="4544589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_____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__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3200" dirty="0"/>
                      <m:t>_</m:t>
                    </m:r>
                    <m:r>
                      <a:rPr lang="en-GB" sz="32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3820" y="4544588"/>
                <a:ext cx="3241963" cy="584775"/>
              </a:xfrm>
              <a:prstGeom prst="rect">
                <a:avLst/>
              </a:prstGeom>
              <a:blipFill>
                <a:blip r:embed="rId8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6080492" y="4511960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5,402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62354" y="4493342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95817" y="3722102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33016" y="5095806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9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51278" y="4393631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45714" y="4406657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8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39681" y="4415622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38273" y="4069243"/>
            <a:ext cx="5594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55630" y="397912"/>
            <a:ext cx="6870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Can you spot the three errors?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26636" y="5078818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08284" y="4408291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46383" y="4400961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915736" y="4069243"/>
            <a:ext cx="5594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1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3953442" y="4235590"/>
            <a:ext cx="292015" cy="1537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424577" y="4386301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861661" y="5079558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1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3466493" y="4238599"/>
            <a:ext cx="292015" cy="1537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680603" y="711974"/>
            <a:ext cx="747045" cy="747045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6983446" y="85466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40" name="Rounded Rectangle 39"/>
          <p:cNvSpPr/>
          <p:nvPr/>
        </p:nvSpPr>
        <p:spPr>
          <a:xfrm rot="19457912">
            <a:off x="5176247" y="2262996"/>
            <a:ext cx="397276" cy="1458024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ounded Rectangle 40"/>
          <p:cNvSpPr/>
          <p:nvPr/>
        </p:nvSpPr>
        <p:spPr>
          <a:xfrm>
            <a:off x="4909964" y="3759306"/>
            <a:ext cx="397276" cy="488845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ounded Rectangle 41"/>
          <p:cNvSpPr/>
          <p:nvPr/>
        </p:nvSpPr>
        <p:spPr>
          <a:xfrm>
            <a:off x="4444797" y="4430358"/>
            <a:ext cx="397276" cy="488845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4933739" y="2409826"/>
            <a:ext cx="397276" cy="1140923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3917398" y="5078818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444489" y="5078818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923605" y="5078818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7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441131" y="5078818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409063" y="5083620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486275" y="5099869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6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957475" y="5091744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4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446257" y="5087682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735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9259E-6 L -0.05521 0.0011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8" y="93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07407E-6 L -0.05677 -4.07407E-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7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022E-16 L -0.05816 -0.00092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46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7.40741E-7 L -0.0592 0.00185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69" y="93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33333E-6 L -0.05365 0.0011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1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17" grpId="0"/>
      <p:bldP spid="18" grpId="0"/>
      <p:bldP spid="18" grpId="1"/>
      <p:bldP spid="18" grpId="2"/>
      <p:bldP spid="20" grpId="0"/>
      <p:bldP spid="20" grpId="1"/>
      <p:bldP spid="21" grpId="0"/>
      <p:bldP spid="21" grpId="1"/>
      <p:bldP spid="25" grpId="0"/>
      <p:bldP spid="26" grpId="0"/>
      <p:bldP spid="26" grpId="1"/>
      <p:bldP spid="28" grpId="0"/>
      <p:bldP spid="34" grpId="0"/>
      <p:bldP spid="34" grpId="1"/>
      <p:bldP spid="35" grpId="0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/>
      <p:bldP spid="46" grpId="0"/>
      <p:bldP spid="47" grpId="0"/>
      <p:bldP spid="48" grpId="0"/>
      <p:bldP spid="53" grpId="0"/>
      <p:bldP spid="54" grpId="0"/>
      <p:bldP spid="55" grpId="0"/>
      <p:bldP spid="5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6.7|6.4|5|7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7|1.1|1.2|5.7|2.3|1.3|0.5|3.5|2.2|0.3|2.7|1.5|0.3|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2|3.1|4.7|6.1|1.1|0.3|4|0.9|0.3|3.2|1|0.5|5.6|3|1.7|3.8|2.6|2.1|1.8|1.4|1.1|2.1|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22|8.4|9.7|5.1|2.9|10.9|2.9|2.2|2.3|2.7|3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3.7|10.2|4.2|15|4|3.4|12.5|1.7|7.9|9.8|1.7|2.1|1.7|3.7|10.6|2.4|2.8|6.2|4.3|4.7|2.1|0.1|3.9|1.9|0.9|1.4|0.7|1|0.7|1|2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2.6|2.2|11|1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6|4.1|3.2|2.7|4.2|1|2|3|2.5|5.6|3.3|0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393</Words>
  <Application>Microsoft Office PowerPoint</Application>
  <PresentationFormat>Widescreen</PresentationFormat>
  <Paragraphs>262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KG Primary Penmanship</vt:lpstr>
      <vt:lpstr>Office Theme</vt:lpstr>
      <vt:lpstr>WALT understand how to use the short method to multiply 4 digit by 2 digits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WALT understand how to use the short method to multiply 4 digit by 2 digits</dc:title>
  <dc:creator>Andrew Martin</dc:creator>
  <cp:lastModifiedBy>Andrew Martin</cp:lastModifiedBy>
  <cp:revision>4</cp:revision>
  <dcterms:created xsi:type="dcterms:W3CDTF">2021-01-25T14:00:42Z</dcterms:created>
  <dcterms:modified xsi:type="dcterms:W3CDTF">2021-01-25T14:26:48Z</dcterms:modified>
</cp:coreProperties>
</file>