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</p:sldMasterIdLst>
  <p:notesMasterIdLst>
    <p:notesMasterId r:id="rId23"/>
  </p:notesMasterIdLst>
  <p:handoutMasterIdLst>
    <p:handoutMasterId r:id="rId24"/>
  </p:handoutMasterIdLst>
  <p:sldIdLst>
    <p:sldId id="293" r:id="rId3"/>
    <p:sldId id="294" r:id="rId4"/>
    <p:sldId id="258" r:id="rId5"/>
    <p:sldId id="263" r:id="rId6"/>
    <p:sldId id="264" r:id="rId7"/>
    <p:sldId id="273" r:id="rId8"/>
    <p:sldId id="274" r:id="rId9"/>
    <p:sldId id="275" r:id="rId10"/>
    <p:sldId id="276" r:id="rId11"/>
    <p:sldId id="296" r:id="rId12"/>
    <p:sldId id="295" r:id="rId13"/>
    <p:sldId id="287" r:id="rId14"/>
    <p:sldId id="288" r:id="rId15"/>
    <p:sldId id="289" r:id="rId16"/>
    <p:sldId id="290" r:id="rId17"/>
    <p:sldId id="291" r:id="rId18"/>
    <p:sldId id="297" r:id="rId19"/>
    <p:sldId id="298" r:id="rId20"/>
    <p:sldId id="299" r:id="rId21"/>
    <p:sldId id="300" r:id="rId22"/>
  </p:sldIdLst>
  <p:sldSz cx="9144000" cy="6858000" type="screen4x3"/>
  <p:notesSz cx="6858000" cy="9144000"/>
  <p:embeddedFontLs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Sassoon Infant Rg" panose="02000503030000020003" charset="0"/>
      <p:regular r:id="rId29"/>
      <p:bold r:id="rId30"/>
    </p:embeddedFont>
    <p:embeddedFont>
      <p:font typeface="Twinkl" panose="020B060402020202020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1C33"/>
    <a:srgbClr val="E94E13"/>
    <a:srgbClr val="0076B0"/>
    <a:srgbClr val="689429"/>
    <a:srgbClr val="85BD33"/>
    <a:srgbClr val="F08215"/>
    <a:srgbClr val="18A0DB"/>
    <a:srgbClr val="FAFAFA"/>
    <a:srgbClr val="ACDDFC"/>
    <a:srgbClr val="DE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55" autoAdjust="0"/>
  </p:normalViewPr>
  <p:slideViewPr>
    <p:cSldViewPr snapToGrid="0" showGuides="1">
      <p:cViewPr varScale="1">
        <p:scale>
          <a:sx n="83" d="100"/>
          <a:sy n="83" d="100"/>
        </p:scale>
        <p:origin x="1478" y="77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2511188"/>
            <a:ext cx="5950424" cy="17878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TITLE – in caps and saved as a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4282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35E50-1930-44E5-9B14-893AFBD95C69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03/02/2021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BBDC2-4ED5-4A8D-A28C-1B3F6D2413F0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30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394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EDCB3-CC60-E94C-B25C-4D771CB6495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3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6308" y="529679"/>
            <a:ext cx="6914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Thursday 4</a:t>
            </a:r>
            <a:r>
              <a:rPr kumimoji="0" lang="en-GB" sz="4400" b="1" i="0" u="sng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4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February 2020</a:t>
            </a:r>
            <a:endParaRPr kumimoji="0" lang="en-GB" sz="4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9394" y="6183086"/>
            <a:ext cx="6914606" cy="3509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Home Learning | Wrenthorpe Acade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986" y="2410732"/>
            <a:ext cx="619125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35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23" y="544945"/>
            <a:ext cx="8702519" cy="570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9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15" y="481651"/>
            <a:ext cx="8957685" cy="574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5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  <a:latin typeface="+mn-lt"/>
              </a:rPr>
              <a:t>Share!</a:t>
            </a:r>
            <a:endParaRPr lang="en-GB" sz="3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04" t="-2794" r="-14111" b="-3307"/>
          <a:stretch/>
        </p:blipFill>
        <p:spPr>
          <a:xfrm>
            <a:off x="-927119" y="0"/>
            <a:ext cx="841708" cy="30885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55650" y="1444056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 smtClean="0">
                <a:latin typeface="Twinkl" pitchFamily="2" charset="0"/>
              </a:rPr>
              <a:t>Volunteer </a:t>
            </a:r>
            <a:r>
              <a:rPr lang="en-GB" altLang="en-US" dirty="0">
                <a:latin typeface="Twinkl" pitchFamily="2" charset="0"/>
              </a:rPr>
              <a:t>to share </a:t>
            </a:r>
            <a:r>
              <a:rPr lang="en-GB" altLang="en-US" dirty="0" smtClean="0">
                <a:latin typeface="Twinkl" pitchFamily="2" charset="0"/>
              </a:rPr>
              <a:t>your </a:t>
            </a:r>
            <a:r>
              <a:rPr lang="en-GB" altLang="en-US" dirty="0">
                <a:latin typeface="Twinkl" pitchFamily="2" charset="0"/>
              </a:rPr>
              <a:t>ideas</a:t>
            </a:r>
            <a:r>
              <a:rPr lang="en-GB" altLang="en-US" dirty="0" smtClean="0">
                <a:latin typeface="Twinkl" pitchFamily="2" charset="0"/>
              </a:rPr>
              <a:t>!</a:t>
            </a:r>
            <a:endParaRPr lang="en-GB" altLang="en-US" dirty="0">
              <a:latin typeface="Twinkl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68"/>
          <a:stretch/>
        </p:blipFill>
        <p:spPr>
          <a:xfrm>
            <a:off x="552448" y="1893781"/>
            <a:ext cx="8051802" cy="4973744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126">
            <a:off x="1630361" y="2570900"/>
            <a:ext cx="5895975" cy="372903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610" y="2450764"/>
            <a:ext cx="296302" cy="4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  <a:latin typeface="+mn-lt"/>
              </a:rPr>
              <a:t>Quiz!</a:t>
            </a:r>
            <a:endParaRPr lang="en-GB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396431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>
                <a:latin typeface="Twinkl" pitchFamily="2" charset="0"/>
              </a:rPr>
              <a:t>Which of these words is an adjective</a:t>
            </a:r>
            <a:r>
              <a:rPr lang="en-GB" altLang="en-US" dirty="0" smtClean="0">
                <a:latin typeface="Twinkl" pitchFamily="2" charset="0"/>
              </a:rPr>
              <a:t>?</a:t>
            </a:r>
            <a:endParaRPr lang="en-GB" altLang="en-US" dirty="0">
              <a:latin typeface="Twinkl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68"/>
          <a:stretch/>
        </p:blipFill>
        <p:spPr>
          <a:xfrm>
            <a:off x="552448" y="1893781"/>
            <a:ext cx="8051802" cy="4973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348">
            <a:off x="2314073" y="2289921"/>
            <a:ext cx="2146946" cy="22019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21598928">
            <a:off x="2414264" y="3032711"/>
            <a:ext cx="1987145" cy="6136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GB" altLang="en-US" sz="2800" dirty="0" smtClean="0">
                <a:latin typeface="Twinkl" pitchFamily="2" charset="0"/>
                <a:cs typeface="Arial" panose="020B0604020202020204" pitchFamily="34" charset="0"/>
              </a:rPr>
              <a:t>jumping</a:t>
            </a:r>
            <a:endParaRPr lang="en-GB" altLang="en-US" sz="2800" dirty="0">
              <a:latin typeface="Twinkl" pitchFamily="2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 rot="21569059">
            <a:off x="2538451" y="2519693"/>
            <a:ext cx="519703" cy="519703"/>
          </a:xfrm>
          <a:prstGeom prst="ellipse">
            <a:avLst/>
          </a:prstGeom>
          <a:solidFill>
            <a:srgbClr val="18A0D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/>
              <a:t>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66">
            <a:off x="4592051" y="2232343"/>
            <a:ext cx="2146946" cy="220195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21423346">
            <a:off x="4687163" y="2974226"/>
            <a:ext cx="1987145" cy="6136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GB" altLang="en-US" sz="2800" dirty="0" smtClean="0">
                <a:latin typeface="Twinkl" pitchFamily="2" charset="0"/>
                <a:cs typeface="Arial" panose="020B0604020202020204" pitchFamily="34" charset="0"/>
              </a:rPr>
              <a:t>palace</a:t>
            </a:r>
            <a:endParaRPr lang="en-GB" altLang="en-US" sz="2800" dirty="0">
              <a:latin typeface="Twinkl" pitchFamily="2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 rot="21393477">
            <a:off x="4785986" y="2492995"/>
            <a:ext cx="519703" cy="519703"/>
          </a:xfrm>
          <a:prstGeom prst="ellipse">
            <a:avLst/>
          </a:prstGeom>
          <a:solidFill>
            <a:srgbClr val="18A0D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 smtClean="0"/>
              <a:t>B</a:t>
            </a:r>
            <a:endParaRPr lang="en-GB" sz="25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27">
            <a:off x="4617498" y="4410080"/>
            <a:ext cx="2146946" cy="220195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54607">
            <a:off x="4719289" y="5114856"/>
            <a:ext cx="1987145" cy="690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GB" altLang="en-US" sz="2800" dirty="0" smtClean="0">
                <a:latin typeface="Twinkl" pitchFamily="2" charset="0"/>
                <a:cs typeface="Arial" panose="020B0604020202020204" pitchFamily="34" charset="0"/>
              </a:rPr>
              <a:t>amazing</a:t>
            </a:r>
            <a:endParaRPr lang="en-GB" altLang="en-US" sz="2800" dirty="0">
              <a:latin typeface="Twinkl" pitchFamily="2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 rot="24738">
            <a:off x="4851854" y="4630389"/>
            <a:ext cx="519703" cy="519703"/>
          </a:xfrm>
          <a:prstGeom prst="ellipse">
            <a:avLst/>
          </a:prstGeom>
          <a:solidFill>
            <a:srgbClr val="18A0D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 smtClean="0"/>
              <a:t>C</a:t>
            </a:r>
            <a:endParaRPr lang="en-GB" sz="25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66">
            <a:off x="2393264" y="4434058"/>
            <a:ext cx="2146946" cy="220195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423346">
            <a:off x="2488376" y="5137586"/>
            <a:ext cx="1987145" cy="690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GB" altLang="en-US" sz="2800" dirty="0" smtClean="0">
                <a:latin typeface="Twinkl" pitchFamily="2" charset="0"/>
                <a:cs typeface="Arial" panose="020B0604020202020204" pitchFamily="34" charset="0"/>
              </a:rPr>
              <a:t>happily</a:t>
            </a:r>
            <a:endParaRPr lang="en-GB" altLang="en-US" sz="2800" dirty="0">
              <a:latin typeface="Twinkl" pitchFamily="2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 rot="21393477">
            <a:off x="2587199" y="4694710"/>
            <a:ext cx="519703" cy="519703"/>
          </a:xfrm>
          <a:prstGeom prst="ellipse">
            <a:avLst/>
          </a:prstGeom>
          <a:solidFill>
            <a:srgbClr val="18A0D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 smtClean="0"/>
              <a:t>D</a:t>
            </a:r>
            <a:endParaRPr lang="en-GB" sz="2500" b="1" dirty="0"/>
          </a:p>
        </p:txBody>
      </p:sp>
    </p:spTree>
    <p:extLst>
      <p:ext uri="{BB962C8B-B14F-4D97-AF65-F5344CB8AC3E}">
        <p14:creationId xmlns:p14="http://schemas.microsoft.com/office/powerpoint/2010/main" val="127044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89429"/>
                                      </p:to>
                                    </p:animClr>
                                    <p:set>
                                      <p:cBhvr>
                                        <p:cTn id="2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  <a:latin typeface="+mn-lt"/>
              </a:rPr>
              <a:t>Quiz!</a:t>
            </a:r>
            <a:endParaRPr lang="en-GB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396431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GB" altLang="en-US" dirty="0">
                <a:latin typeface="Twinkl" pitchFamily="2" charset="0"/>
              </a:rPr>
              <a:t>Why do we use similes</a:t>
            </a:r>
            <a:r>
              <a:rPr lang="en-GB" altLang="en-US" dirty="0" smtClean="0">
                <a:latin typeface="Twinkl" pitchFamily="2" charset="0"/>
              </a:rPr>
              <a:t>?</a:t>
            </a:r>
            <a:endParaRPr lang="en-GB" altLang="en-US" sz="2000" dirty="0">
              <a:latin typeface="Twinkl" pitchFamily="2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68"/>
          <a:stretch/>
        </p:blipFill>
        <p:spPr>
          <a:xfrm>
            <a:off x="552448" y="1893781"/>
            <a:ext cx="8051802" cy="4973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348">
            <a:off x="2169522" y="2073986"/>
            <a:ext cx="2509698" cy="2574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21598928">
            <a:off x="2396625" y="2924354"/>
            <a:ext cx="213273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dirty="0">
                <a:latin typeface="Twinkl" pitchFamily="2" charset="0"/>
                <a:cs typeface="Arial" panose="020B0604020202020204" pitchFamily="34" charset="0"/>
              </a:rPr>
              <a:t>To make our writing sound good. </a:t>
            </a:r>
          </a:p>
        </p:txBody>
      </p:sp>
      <p:sp>
        <p:nvSpPr>
          <p:cNvPr id="10" name="Oval 9"/>
          <p:cNvSpPr/>
          <p:nvPr/>
        </p:nvSpPr>
        <p:spPr>
          <a:xfrm rot="21569059">
            <a:off x="2427116" y="2333511"/>
            <a:ext cx="519703" cy="519703"/>
          </a:xfrm>
          <a:prstGeom prst="ellipse">
            <a:avLst/>
          </a:prstGeom>
          <a:solidFill>
            <a:srgbClr val="18A0DB"/>
          </a:solidFill>
          <a:ln w="2857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/>
              <a:t>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66">
            <a:off x="4738949" y="2048303"/>
            <a:ext cx="2509697" cy="2574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21423346">
            <a:off x="5029338" y="2929036"/>
            <a:ext cx="199841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dirty="0">
                <a:latin typeface="Twinkl" pitchFamily="2" charset="0"/>
                <a:cs typeface="Arial" panose="020B0604020202020204" pitchFamily="34" charset="0"/>
              </a:rPr>
              <a:t>To create a picture for the reader. </a:t>
            </a:r>
          </a:p>
        </p:txBody>
      </p:sp>
      <p:sp>
        <p:nvSpPr>
          <p:cNvPr id="16" name="Oval 15"/>
          <p:cNvSpPr/>
          <p:nvPr/>
        </p:nvSpPr>
        <p:spPr>
          <a:xfrm rot="21393477">
            <a:off x="4955393" y="2346549"/>
            <a:ext cx="519703" cy="519703"/>
          </a:xfrm>
          <a:prstGeom prst="ellipse">
            <a:avLst/>
          </a:prstGeom>
          <a:solidFill>
            <a:srgbClr val="18A0DB"/>
          </a:solidFill>
          <a:ln w="2857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 smtClean="0"/>
              <a:t>B</a:t>
            </a:r>
            <a:endParaRPr lang="en-GB" sz="25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27">
            <a:off x="4702784" y="4213610"/>
            <a:ext cx="2509310" cy="257360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54607">
            <a:off x="4949378" y="4971383"/>
            <a:ext cx="2139366" cy="12464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dirty="0">
                <a:latin typeface="Twinkl" pitchFamily="2" charset="0"/>
                <a:cs typeface="Arial" panose="020B0604020202020204" pitchFamily="34" charset="0"/>
              </a:rPr>
              <a:t>Because our teacher wants to make our life difficult.</a:t>
            </a:r>
            <a:endParaRPr lang="en-GB" altLang="en-US" dirty="0">
              <a:latin typeface="Twinkl" pitchFamily="2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 rot="24738">
            <a:off x="4973789" y="4461330"/>
            <a:ext cx="519703" cy="519703"/>
          </a:xfrm>
          <a:prstGeom prst="ellipse">
            <a:avLst/>
          </a:prstGeom>
          <a:solidFill>
            <a:srgbClr val="18A0DB"/>
          </a:solidFill>
          <a:ln w="2857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/>
              <a:t>D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66">
            <a:off x="2128248" y="4207752"/>
            <a:ext cx="2509697" cy="2574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423346">
            <a:off x="2427349" y="5116619"/>
            <a:ext cx="198714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dirty="0">
                <a:latin typeface="Twinkl" pitchFamily="2" charset="0"/>
                <a:cs typeface="Arial" panose="020B0604020202020204" pitchFamily="34" charset="0"/>
              </a:rPr>
              <a:t>Because we get better marks </a:t>
            </a:r>
            <a:r>
              <a:rPr lang="en-GB" dirty="0" smtClean="0">
                <a:latin typeface="Twinkl" pitchFamily="2" charset="0"/>
                <a:cs typeface="Arial" panose="020B0604020202020204" pitchFamily="34" charset="0"/>
              </a:rPr>
              <a:t>for </a:t>
            </a:r>
            <a:r>
              <a:rPr lang="en-GB" dirty="0">
                <a:latin typeface="Twinkl" pitchFamily="2" charset="0"/>
                <a:cs typeface="Arial" panose="020B0604020202020204" pitchFamily="34" charset="0"/>
              </a:rPr>
              <a:t>it</a:t>
            </a:r>
            <a:r>
              <a:rPr lang="en-GB" dirty="0" smtClean="0">
                <a:latin typeface="Twinkl" pitchFamily="2" charset="0"/>
                <a:cs typeface="Arial" panose="020B0604020202020204" pitchFamily="34" charset="0"/>
              </a:rPr>
              <a:t>.</a:t>
            </a:r>
            <a:endParaRPr lang="en-GB" dirty="0">
              <a:latin typeface="Twinkl" pitchFamily="2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 rot="21393477">
            <a:off x="2344692" y="4505998"/>
            <a:ext cx="519703" cy="519703"/>
          </a:xfrm>
          <a:prstGeom prst="ellipse">
            <a:avLst/>
          </a:prstGeom>
          <a:solidFill>
            <a:srgbClr val="18A0DB"/>
          </a:solidFill>
          <a:ln w="2857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81009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C0105"/>
                                      </p:to>
                                    </p:animClr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89429"/>
                                      </p:to>
                                    </p:animClr>
                                    <p:set>
                                      <p:cBhvr>
                                        <p:cTn id="1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C0105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C0105"/>
                                      </p:to>
                                    </p:animClr>
                                    <p:set>
                                      <p:cBhvr>
                                        <p:cTn id="2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  <a:latin typeface="+mn-lt"/>
              </a:rPr>
              <a:t>Quiz!</a:t>
            </a:r>
            <a:endParaRPr lang="en-GB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396431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GB" altLang="en-US" dirty="0">
                <a:latin typeface="Twinkl" pitchFamily="2" charset="0"/>
              </a:rPr>
              <a:t>Why do we use similes</a:t>
            </a:r>
            <a:r>
              <a:rPr lang="en-GB" altLang="en-US" dirty="0" smtClean="0">
                <a:latin typeface="Twinkl" pitchFamily="2" charset="0"/>
              </a:rPr>
              <a:t>?</a:t>
            </a:r>
            <a:endParaRPr lang="en-GB" altLang="en-US" sz="2000" dirty="0">
              <a:latin typeface="Twinkl" pitchFamily="2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68"/>
          <a:stretch/>
        </p:blipFill>
        <p:spPr>
          <a:xfrm>
            <a:off x="552448" y="1893781"/>
            <a:ext cx="8051802" cy="4973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348">
            <a:off x="2169522" y="2073986"/>
            <a:ext cx="2509698" cy="2574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21598928">
            <a:off x="2396625" y="3062853"/>
            <a:ext cx="213273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GB" dirty="0">
                <a:latin typeface="Twinkl" pitchFamily="2" charset="0"/>
                <a:cs typeface="Arial" panose="020B0604020202020204" pitchFamily="34" charset="0"/>
              </a:rPr>
              <a:t>The sky was as </a:t>
            </a:r>
            <a:r>
              <a:rPr lang="en-GB" dirty="0" smtClean="0">
                <a:latin typeface="Twinkl" pitchFamily="2" charset="0"/>
                <a:cs typeface="Arial" panose="020B0604020202020204" pitchFamily="34" charset="0"/>
              </a:rPr>
              <a:t>blue as the </a:t>
            </a:r>
            <a:r>
              <a:rPr lang="en-GB" dirty="0">
                <a:latin typeface="Twinkl" pitchFamily="2" charset="0"/>
                <a:cs typeface="Arial" panose="020B0604020202020204" pitchFamily="34" charset="0"/>
              </a:rPr>
              <a:t>sea</a:t>
            </a:r>
          </a:p>
        </p:txBody>
      </p:sp>
      <p:sp>
        <p:nvSpPr>
          <p:cNvPr id="10" name="Oval 9"/>
          <p:cNvSpPr/>
          <p:nvPr/>
        </p:nvSpPr>
        <p:spPr>
          <a:xfrm rot="21569059">
            <a:off x="2427116" y="2333511"/>
            <a:ext cx="519703" cy="519703"/>
          </a:xfrm>
          <a:prstGeom prst="ellipse">
            <a:avLst/>
          </a:prstGeom>
          <a:solidFill>
            <a:srgbClr val="18A0DB"/>
          </a:solidFill>
          <a:ln w="2857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/>
              <a:t>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66">
            <a:off x="4738949" y="2048303"/>
            <a:ext cx="2509697" cy="2574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21423346">
            <a:off x="5029337" y="2896025"/>
            <a:ext cx="1998411" cy="12003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dirty="0">
                <a:latin typeface="Twinkl" pitchFamily="2" charset="0"/>
                <a:cs typeface="Arial" panose="020B0604020202020204" pitchFamily="34" charset="0"/>
              </a:rPr>
              <a:t>The moon was a pale, silver coin in the sky. </a:t>
            </a:r>
          </a:p>
        </p:txBody>
      </p:sp>
      <p:sp>
        <p:nvSpPr>
          <p:cNvPr id="16" name="Oval 15"/>
          <p:cNvSpPr/>
          <p:nvPr/>
        </p:nvSpPr>
        <p:spPr>
          <a:xfrm rot="21393477">
            <a:off x="4955393" y="2346549"/>
            <a:ext cx="519703" cy="519703"/>
          </a:xfrm>
          <a:prstGeom prst="ellipse">
            <a:avLst/>
          </a:prstGeom>
          <a:solidFill>
            <a:srgbClr val="18A0DB"/>
          </a:solidFill>
          <a:ln w="2857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 smtClean="0"/>
              <a:t>B</a:t>
            </a:r>
            <a:endParaRPr lang="en-GB" sz="25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27">
            <a:off x="4702784" y="4213610"/>
            <a:ext cx="2509310" cy="257360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54607">
            <a:off x="4949379" y="5028625"/>
            <a:ext cx="2139366" cy="12464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dirty="0">
                <a:latin typeface="Twinkl" pitchFamily="2" charset="0"/>
                <a:cs typeface="Arial" panose="020B0604020202020204" pitchFamily="34" charset="0"/>
              </a:rPr>
              <a:t>The howling, </a:t>
            </a:r>
            <a:r>
              <a:rPr lang="en-GB" dirty="0" smtClean="0">
                <a:latin typeface="Twinkl" pitchFamily="2" charset="0"/>
                <a:cs typeface="Arial" panose="020B0604020202020204" pitchFamily="34" charset="0"/>
              </a:rPr>
              <a:t/>
            </a:r>
            <a:br>
              <a:rPr lang="en-GB" dirty="0" smtClean="0">
                <a:latin typeface="Twinkl" pitchFamily="2" charset="0"/>
                <a:cs typeface="Arial" panose="020B0604020202020204" pitchFamily="34" charset="0"/>
              </a:rPr>
            </a:br>
            <a:r>
              <a:rPr lang="en-GB" dirty="0" smtClean="0">
                <a:latin typeface="Twinkl" pitchFamily="2" charset="0"/>
                <a:cs typeface="Arial" panose="020B0604020202020204" pitchFamily="34" charset="0"/>
              </a:rPr>
              <a:t>wolf-like </a:t>
            </a:r>
            <a:r>
              <a:rPr lang="en-GB" dirty="0">
                <a:latin typeface="Twinkl" pitchFamily="2" charset="0"/>
                <a:cs typeface="Arial" panose="020B0604020202020204" pitchFamily="34" charset="0"/>
              </a:rPr>
              <a:t>baby was driving me mad</a:t>
            </a:r>
            <a:r>
              <a:rPr lang="en-GB" dirty="0" smtClean="0">
                <a:latin typeface="Twinkl" pitchFamily="2" charset="0"/>
                <a:cs typeface="Arial" panose="020B0604020202020204" pitchFamily="34" charset="0"/>
              </a:rPr>
              <a:t>.</a:t>
            </a:r>
            <a:endParaRPr lang="en-GB" dirty="0">
              <a:latin typeface="Twinkl" pitchFamily="2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 rot="24738">
            <a:off x="4973789" y="4461330"/>
            <a:ext cx="519703" cy="519703"/>
          </a:xfrm>
          <a:prstGeom prst="ellipse">
            <a:avLst/>
          </a:prstGeom>
          <a:solidFill>
            <a:srgbClr val="18A0DB"/>
          </a:solidFill>
          <a:ln w="2857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/>
              <a:t>D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66">
            <a:off x="2128248" y="4207752"/>
            <a:ext cx="2509697" cy="2574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423346">
            <a:off x="2427349" y="4995156"/>
            <a:ext cx="1987145" cy="12464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dirty="0">
                <a:latin typeface="Twinkl" pitchFamily="2" charset="0"/>
                <a:cs typeface="Arial" panose="020B0604020202020204" pitchFamily="34" charset="0"/>
              </a:rPr>
              <a:t>The angry waves climbed the sea wall</a:t>
            </a:r>
            <a:r>
              <a:rPr lang="en-GB" dirty="0" smtClean="0">
                <a:latin typeface="Twinkl" pitchFamily="2" charset="0"/>
                <a:cs typeface="Arial" panose="020B0604020202020204" pitchFamily="34" charset="0"/>
              </a:rPr>
              <a:t>.</a:t>
            </a:r>
            <a:endParaRPr lang="en-GB" dirty="0">
              <a:latin typeface="Twinkl" pitchFamily="2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 rot="21393477">
            <a:off x="2344692" y="4505998"/>
            <a:ext cx="519703" cy="519703"/>
          </a:xfrm>
          <a:prstGeom prst="ellipse">
            <a:avLst/>
          </a:prstGeom>
          <a:solidFill>
            <a:srgbClr val="18A0DB"/>
          </a:solidFill>
          <a:ln w="2857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3098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89429"/>
                                      </p:to>
                                    </p:animClr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C0105"/>
                                      </p:to>
                                    </p:animClr>
                                    <p:set>
                                      <p:cBhvr>
                                        <p:cTn id="1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C0105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C0105"/>
                                      </p:to>
                                    </p:animClr>
                                    <p:set>
                                      <p:cBhvr>
                                        <p:cTn id="2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  <a:latin typeface="+mn-lt"/>
              </a:rPr>
              <a:t>Quiz!</a:t>
            </a:r>
            <a:endParaRPr lang="en-GB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396431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GB" altLang="en-US" dirty="0">
                <a:latin typeface="Twinkl" pitchFamily="2" charset="0"/>
              </a:rPr>
              <a:t>Pick the best adjective to describe the teeth in the picture. Give reasons</a:t>
            </a:r>
            <a:r>
              <a:rPr lang="en-GB" altLang="en-US" dirty="0" smtClean="0">
                <a:latin typeface="Twinkl" pitchFamily="2" charset="0"/>
              </a:rPr>
              <a:t>.</a:t>
            </a:r>
            <a:endParaRPr lang="en-GB" altLang="en-US" dirty="0">
              <a:latin typeface="Twinkl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68"/>
          <a:stretch/>
        </p:blipFill>
        <p:spPr>
          <a:xfrm>
            <a:off x="552448" y="1893781"/>
            <a:ext cx="8051802" cy="4973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348">
            <a:off x="719532" y="2087854"/>
            <a:ext cx="2146946" cy="22019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21598928">
            <a:off x="819723" y="2870749"/>
            <a:ext cx="1987145" cy="533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GB" altLang="en-US" sz="2600" dirty="0" smtClean="0">
                <a:latin typeface="Twinkl" pitchFamily="2" charset="0"/>
                <a:cs typeface="Arial" panose="020B0604020202020204" pitchFamily="34" charset="0"/>
              </a:rPr>
              <a:t>nasty</a:t>
            </a:r>
            <a:endParaRPr lang="en-GB" altLang="en-US" sz="2600" dirty="0">
              <a:latin typeface="Twinkl" pitchFamily="2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 rot="21569059">
            <a:off x="943910" y="2317626"/>
            <a:ext cx="519703" cy="519703"/>
          </a:xfrm>
          <a:prstGeom prst="ellipse">
            <a:avLst/>
          </a:prstGeom>
          <a:solidFill>
            <a:srgbClr val="18A0DB"/>
          </a:solidFill>
          <a:ln w="2857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/>
              <a:t>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66">
            <a:off x="6199721" y="2124090"/>
            <a:ext cx="2146946" cy="220195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21423346">
            <a:off x="6294833" y="2906078"/>
            <a:ext cx="1987145" cy="533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GB" altLang="en-US" sz="2600" dirty="0">
                <a:latin typeface="Twinkl" pitchFamily="2" charset="0"/>
                <a:cs typeface="Arial" panose="020B0604020202020204" pitchFamily="34" charset="0"/>
              </a:rPr>
              <a:t>r</a:t>
            </a:r>
            <a:r>
              <a:rPr lang="en-GB" altLang="en-US" sz="2600" dirty="0" smtClean="0">
                <a:latin typeface="Twinkl" pitchFamily="2" charset="0"/>
                <a:cs typeface="Arial" panose="020B0604020202020204" pitchFamily="34" charset="0"/>
              </a:rPr>
              <a:t>azor-sharp</a:t>
            </a:r>
            <a:endParaRPr lang="en-GB" altLang="en-US" sz="2600" dirty="0">
              <a:latin typeface="Twinkl" pitchFamily="2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 rot="21393477">
            <a:off x="6393656" y="2384742"/>
            <a:ext cx="519703" cy="519703"/>
          </a:xfrm>
          <a:prstGeom prst="ellipse">
            <a:avLst/>
          </a:prstGeom>
          <a:solidFill>
            <a:srgbClr val="18A0DB"/>
          </a:solidFill>
          <a:ln w="2857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 smtClean="0"/>
              <a:t>B</a:t>
            </a:r>
            <a:endParaRPr lang="en-GB" sz="25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27">
            <a:off x="4617498" y="4410080"/>
            <a:ext cx="2146946" cy="220195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54607">
            <a:off x="4719289" y="5159974"/>
            <a:ext cx="1987145" cy="6001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GB" altLang="en-US" sz="2600" dirty="0" smtClean="0">
                <a:latin typeface="Twinkl" pitchFamily="2" charset="0"/>
                <a:cs typeface="Arial" panose="020B0604020202020204" pitchFamily="34" charset="0"/>
              </a:rPr>
              <a:t>awful</a:t>
            </a:r>
            <a:endParaRPr lang="en-GB" altLang="en-US" sz="2600" dirty="0">
              <a:latin typeface="Twinkl" pitchFamily="2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 rot="24738">
            <a:off x="4851854" y="4630389"/>
            <a:ext cx="519703" cy="519703"/>
          </a:xfrm>
          <a:prstGeom prst="ellipse">
            <a:avLst/>
          </a:prstGeom>
          <a:solidFill>
            <a:srgbClr val="18A0DB"/>
          </a:solidFill>
          <a:ln w="2857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 smtClean="0"/>
              <a:t>C</a:t>
            </a:r>
            <a:endParaRPr lang="en-GB" sz="25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66">
            <a:off x="2393264" y="4434058"/>
            <a:ext cx="2146946" cy="220195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423346">
            <a:off x="2488376" y="5182704"/>
            <a:ext cx="1987145" cy="6001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GB" altLang="en-US" sz="2600" dirty="0" smtClean="0">
                <a:latin typeface="Twinkl" pitchFamily="2" charset="0"/>
                <a:cs typeface="Arial" panose="020B0604020202020204" pitchFamily="34" charset="0"/>
              </a:rPr>
              <a:t>pointy</a:t>
            </a:r>
            <a:endParaRPr lang="en-GB" altLang="en-US" sz="2600" dirty="0">
              <a:latin typeface="Twinkl" pitchFamily="2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 rot="21393477">
            <a:off x="2587199" y="4694710"/>
            <a:ext cx="519703" cy="519703"/>
          </a:xfrm>
          <a:prstGeom prst="ellipse">
            <a:avLst/>
          </a:prstGeom>
          <a:solidFill>
            <a:srgbClr val="18A0DB"/>
          </a:solidFill>
          <a:ln w="2857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 smtClean="0"/>
              <a:t>D</a:t>
            </a:r>
            <a:endParaRPr lang="en-GB" sz="2500" b="1" dirty="0"/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4132" y="2744313"/>
            <a:ext cx="3106206" cy="147361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5" y="2546014"/>
            <a:ext cx="296302" cy="4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3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C0105"/>
                                      </p:to>
                                    </p:animClr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89429"/>
                                      </p:to>
                                    </p:animClr>
                                    <p:set>
                                      <p:cBhvr>
                                        <p:cTn id="1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C0105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C0105"/>
                                      </p:to>
                                    </p:animClr>
                                    <p:set>
                                      <p:cBhvr>
                                        <p:cTn id="2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40" y="618836"/>
            <a:ext cx="8048023" cy="532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2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06" y="2835564"/>
            <a:ext cx="5859614" cy="3228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652" y="711199"/>
            <a:ext cx="3243996" cy="394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13" y="1320800"/>
            <a:ext cx="8588598" cy="356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2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745" y="1108363"/>
            <a:ext cx="75091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 smtClean="0">
                <a:latin typeface="Comic Sans MS" panose="030F0702030302020204" pitchFamily="66" charset="0"/>
              </a:rPr>
              <a:t>Thursday 4</a:t>
            </a:r>
            <a:r>
              <a:rPr lang="en-GB" sz="3200" u="sng" baseline="30000" dirty="0" smtClean="0">
                <a:latin typeface="Comic Sans MS" panose="030F0702030302020204" pitchFamily="66" charset="0"/>
              </a:rPr>
              <a:t>th</a:t>
            </a:r>
            <a:r>
              <a:rPr lang="en-GB" sz="3200" u="sng" dirty="0" smtClean="0">
                <a:latin typeface="Comic Sans MS" panose="030F0702030302020204" pitchFamily="66" charset="0"/>
              </a:rPr>
              <a:t> February 2021</a:t>
            </a:r>
          </a:p>
          <a:p>
            <a:endParaRPr lang="en-GB" sz="3200" u="sng" dirty="0">
              <a:latin typeface="Comic Sans MS" panose="030F0702030302020204" pitchFamily="66" charset="0"/>
            </a:endParaRPr>
          </a:p>
          <a:p>
            <a:r>
              <a:rPr lang="en-GB" sz="3200" u="sng" dirty="0" smtClean="0">
                <a:latin typeface="Comic Sans MS" panose="030F0702030302020204" pitchFamily="66" charset="0"/>
              </a:rPr>
              <a:t>ENGLISH</a:t>
            </a:r>
          </a:p>
          <a:p>
            <a:endParaRPr lang="en-GB" sz="3200" u="sng" dirty="0">
              <a:latin typeface="Comic Sans MS" panose="030F0702030302020204" pitchFamily="66" charset="0"/>
            </a:endParaRPr>
          </a:p>
          <a:p>
            <a:r>
              <a:rPr lang="en-GB" sz="3200" u="sng" dirty="0" smtClean="0">
                <a:latin typeface="Comic Sans MS" panose="030F0702030302020204" pitchFamily="66" charset="0"/>
              </a:rPr>
              <a:t>WALT: Use similes to describe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59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7601" y="1228436"/>
            <a:ext cx="698941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Write your poem about your pet, your teddy, your brother/sister</a:t>
            </a:r>
          </a:p>
          <a:p>
            <a:r>
              <a:rPr lang="en-GB" b="1" dirty="0" smtClean="0"/>
              <a:t>Anything you wish!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b="1" u="sng" dirty="0" smtClean="0"/>
              <a:t>Toolkit: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use similes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Ambitious adjectives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Keep to list format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If writing a playful list, make sure you have a crazy simile!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Draw a picture to match your poem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801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628650" y="1127760"/>
            <a:ext cx="7886700" cy="1409700"/>
          </a:xfrm>
        </p:spPr>
        <p:txBody>
          <a:bodyPr>
            <a:noAutofit/>
          </a:bodyPr>
          <a:lstStyle/>
          <a:p>
            <a:r>
              <a:rPr lang="en-GB" altLang="en-US" dirty="0">
                <a:solidFill>
                  <a:schemeClr val="tx1"/>
                </a:solidFill>
                <a:latin typeface="Twinkl" pitchFamily="2" charset="0"/>
                <a:cs typeface="Arial" panose="020B0604020202020204" pitchFamily="34" charset="0"/>
              </a:rPr>
              <a:t>To revise adjectives and 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  <a:cs typeface="Arial" panose="020B0604020202020204" pitchFamily="34" charset="0"/>
              </a:rPr>
              <a:t>similes</a:t>
            </a:r>
            <a:endParaRPr lang="en-GB" altLang="en-US" dirty="0">
              <a:solidFill>
                <a:schemeClr val="tx1"/>
              </a:solidFill>
              <a:latin typeface="Twinkl" pitchFamily="2" charset="0"/>
              <a:cs typeface="Arial" panose="020B0604020202020204" pitchFamily="34" charset="0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  <a:cs typeface="Arial" panose="020B0604020202020204" pitchFamily="34" charset="0"/>
              </a:rPr>
              <a:t>To be able to explain and give examples of simile and adjectives </a:t>
            </a:r>
            <a:endParaRPr lang="en-GB" altLang="en-US" dirty="0" smtClean="0">
              <a:solidFill>
                <a:schemeClr val="tx1"/>
              </a:solidFill>
              <a:latin typeface="Twinkl" pitchFamily="2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  <a:cs typeface="Arial" panose="020B0604020202020204" pitchFamily="34" charset="0"/>
              </a:rPr>
              <a:t>To 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  <a:cs typeface="Arial" panose="020B0604020202020204" pitchFamily="34" charset="0"/>
              </a:rPr>
              <a:t>be able to improve sentences using adjectives and similes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  <a:cs typeface="Arial" panose="020B0604020202020204" pitchFamily="34" charset="0"/>
              </a:rPr>
              <a:t>To be able to create similes and choose 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  <a:cs typeface="Arial" panose="020B0604020202020204" pitchFamily="34" charset="0"/>
              </a:rPr>
              <a:t>adjectives</a:t>
            </a:r>
            <a:endParaRPr lang="en-GB" altLang="en-US" dirty="0">
              <a:solidFill>
                <a:schemeClr val="tx1"/>
              </a:solidFill>
              <a:latin typeface="Twinkl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75" y="1305184"/>
            <a:ext cx="7098250" cy="5003541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dirty="0" smtClean="0">
                <a:solidFill>
                  <a:schemeClr val="tx1"/>
                </a:solidFill>
                <a:cs typeface="Arial" panose="020B0604020202020204" pitchFamily="34" charset="0"/>
              </a:rPr>
              <a:t>Starter</a:t>
            </a:r>
            <a:endParaRPr lang="en-GB" sz="3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 rot="21431188">
            <a:off x="1320625" y="4070804"/>
            <a:ext cx="2819400" cy="18716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55386">
            <a:off x="3593021" y="1707147"/>
            <a:ext cx="2002109" cy="28119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32109">
            <a:off x="4855696" y="4052546"/>
            <a:ext cx="2898775" cy="19335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grpSp>
        <p:nvGrpSpPr>
          <p:cNvPr id="19" name="Group 18"/>
          <p:cNvGrpSpPr/>
          <p:nvPr/>
        </p:nvGrpSpPr>
        <p:grpSpPr>
          <a:xfrm>
            <a:off x="5619964" y="1349862"/>
            <a:ext cx="2392616" cy="2453920"/>
            <a:chOff x="5619964" y="1349862"/>
            <a:chExt cx="2392616" cy="24539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1420">
              <a:off x="5619964" y="1349862"/>
              <a:ext cx="2392616" cy="245392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885261" y="1588444"/>
              <a:ext cx="1994716" cy="161582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GB" altLang="en-US" dirty="0">
                  <a:latin typeface="Twinkl" pitchFamily="2" charset="0"/>
                  <a:cs typeface="Arial" panose="020B0604020202020204" pitchFamily="34" charset="0"/>
                </a:rPr>
                <a:t>Can you think of </a:t>
              </a:r>
              <a:r>
                <a:rPr lang="en-GB" altLang="en-US" dirty="0" smtClean="0">
                  <a:latin typeface="Twinkl" pitchFamily="2" charset="0"/>
                  <a:cs typeface="Arial" panose="020B0604020202020204" pitchFamily="34" charset="0"/>
                </a:rPr>
                <a:t/>
              </a:r>
              <a:br>
                <a:rPr lang="en-GB" altLang="en-US" dirty="0" smtClean="0">
                  <a:latin typeface="Twinkl" pitchFamily="2" charset="0"/>
                  <a:cs typeface="Arial" panose="020B0604020202020204" pitchFamily="34" charset="0"/>
                </a:rPr>
              </a:br>
              <a:r>
                <a:rPr lang="en-GB" altLang="en-US" dirty="0" smtClean="0">
                  <a:latin typeface="Twinkl" pitchFamily="2" charset="0"/>
                  <a:cs typeface="Arial" panose="020B0604020202020204" pitchFamily="34" charset="0"/>
                </a:rPr>
                <a:t>any </a:t>
              </a:r>
              <a:r>
                <a:rPr lang="en-GB" altLang="en-US" dirty="0">
                  <a:latin typeface="Twinkl" pitchFamily="2" charset="0"/>
                  <a:cs typeface="Arial" panose="020B0604020202020204" pitchFamily="34" charset="0"/>
                </a:rPr>
                <a:t>adjectives to describe the </a:t>
              </a:r>
              <a:r>
                <a:rPr lang="en-GB" altLang="en-US" dirty="0" smtClean="0">
                  <a:latin typeface="Twinkl" pitchFamily="2" charset="0"/>
                  <a:cs typeface="Arial" panose="020B0604020202020204" pitchFamily="34" charset="0"/>
                </a:rPr>
                <a:t>pictures</a:t>
              </a:r>
              <a:r>
                <a:rPr lang="en-GB" altLang="en-US" dirty="0">
                  <a:latin typeface="Twinkl" pitchFamily="2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63314" y="1367791"/>
            <a:ext cx="2392616" cy="2453920"/>
            <a:chOff x="1063314" y="1367791"/>
            <a:chExt cx="2392616" cy="24539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1420">
              <a:off x="1063314" y="1367791"/>
              <a:ext cx="2392616" cy="245392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309641" y="1591525"/>
              <a:ext cx="1860304" cy="12003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GB" altLang="en-US" dirty="0" smtClean="0">
                  <a:latin typeface="Twinkl" pitchFamily="2" charset="0"/>
                  <a:cs typeface="Arial" panose="020B0604020202020204" pitchFamily="34" charset="0"/>
                </a:rPr>
                <a:t>Can </a:t>
              </a:r>
              <a:r>
                <a:rPr lang="en-GB" altLang="en-US" dirty="0">
                  <a:latin typeface="Twinkl" pitchFamily="2" charset="0"/>
                  <a:cs typeface="Arial" panose="020B0604020202020204" pitchFamily="34" charset="0"/>
                </a:rPr>
                <a:t>you think of </a:t>
              </a:r>
              <a:r>
                <a:rPr lang="en-GB" altLang="en-US" dirty="0" smtClean="0">
                  <a:latin typeface="Twinkl" pitchFamily="2" charset="0"/>
                  <a:cs typeface="Arial" panose="020B0604020202020204" pitchFamily="34" charset="0"/>
                </a:rPr>
                <a:t/>
              </a:r>
              <a:br>
                <a:rPr lang="en-GB" altLang="en-US" dirty="0" smtClean="0">
                  <a:latin typeface="Twinkl" pitchFamily="2" charset="0"/>
                  <a:cs typeface="Arial" panose="020B0604020202020204" pitchFamily="34" charset="0"/>
                </a:rPr>
              </a:br>
              <a:r>
                <a:rPr lang="en-GB" altLang="en-US" dirty="0" smtClean="0">
                  <a:latin typeface="Twinkl" pitchFamily="2" charset="0"/>
                  <a:cs typeface="Arial" panose="020B0604020202020204" pitchFamily="34" charset="0"/>
                </a:rPr>
                <a:t>any </a:t>
              </a:r>
              <a:r>
                <a:rPr lang="en-GB" altLang="en-US" dirty="0">
                  <a:latin typeface="Twinkl" pitchFamily="2" charset="0"/>
                  <a:cs typeface="Arial" panose="020B0604020202020204" pitchFamily="34" charset="0"/>
                </a:rPr>
                <a:t>similes for </a:t>
              </a:r>
              <a:r>
                <a:rPr lang="en-GB" altLang="en-US" dirty="0" smtClean="0">
                  <a:latin typeface="Twinkl" pitchFamily="2" charset="0"/>
                  <a:cs typeface="Arial" panose="020B0604020202020204" pitchFamily="34" charset="0"/>
                </a:rPr>
                <a:t/>
              </a:r>
              <a:br>
                <a:rPr lang="en-GB" altLang="en-US" dirty="0" smtClean="0">
                  <a:latin typeface="Twinkl" pitchFamily="2" charset="0"/>
                  <a:cs typeface="Arial" panose="020B0604020202020204" pitchFamily="34" charset="0"/>
                </a:rPr>
              </a:br>
              <a:r>
                <a:rPr lang="en-GB" altLang="en-US" dirty="0" smtClean="0">
                  <a:latin typeface="Twinkl" pitchFamily="2" charset="0"/>
                  <a:cs typeface="Arial" panose="020B0604020202020204" pitchFamily="34" charset="0"/>
                </a:rPr>
                <a:t>the </a:t>
              </a:r>
              <a:r>
                <a:rPr lang="en-GB" altLang="en-US" dirty="0">
                  <a:latin typeface="Twinkl" pitchFamily="2" charset="0"/>
                  <a:cs typeface="Arial" panose="020B0604020202020204" pitchFamily="34" charset="0"/>
                </a:rPr>
                <a:t>pictures</a:t>
              </a:r>
              <a:r>
                <a:rPr lang="en-GB" altLang="en-US" dirty="0" smtClean="0">
                  <a:latin typeface="Twinkl" pitchFamily="2" charset="0"/>
                  <a:cs typeface="Arial" panose="020B0604020202020204" pitchFamily="34" charset="0"/>
                </a:rPr>
                <a:t>?</a:t>
              </a:r>
              <a:endParaRPr lang="en-GB" altLang="en-US" dirty="0">
                <a:latin typeface="Twinkl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893" y="1558127"/>
            <a:ext cx="296302" cy="4709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174" y="3885608"/>
            <a:ext cx="296302" cy="4709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78" y="3821319"/>
            <a:ext cx="296302" cy="4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173" y="4792702"/>
            <a:ext cx="1841617" cy="16246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42" y="2225090"/>
            <a:ext cx="2643048" cy="23316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27" y="2619374"/>
            <a:ext cx="2484797" cy="3578225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dirty="0">
                <a:solidFill>
                  <a:schemeClr val="tx1"/>
                </a:solidFill>
                <a:cs typeface="Arial" panose="020B0604020202020204" pitchFamily="34" charset="0"/>
              </a:rPr>
              <a:t>Simile </a:t>
            </a:r>
            <a:r>
              <a:rPr lang="en-GB" altLang="en-US" sz="3600" dirty="0" smtClean="0">
                <a:solidFill>
                  <a:schemeClr val="tx1"/>
                </a:solidFill>
                <a:cs typeface="Arial" panose="020B0604020202020204" pitchFamily="34" charset="0"/>
              </a:rPr>
              <a:t>Reminder</a:t>
            </a:r>
            <a:endParaRPr lang="en-GB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473201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>
                <a:latin typeface="Twinkl" pitchFamily="2" charset="0"/>
                <a:cs typeface="Arial" panose="020B0604020202020204" pitchFamily="34" charset="0"/>
              </a:rPr>
              <a:t>A simile is a way of describing something by comparing </a:t>
            </a:r>
            <a:r>
              <a:rPr lang="en-GB" altLang="en-US" dirty="0" smtClean="0">
                <a:latin typeface="Twinkl" pitchFamily="2" charset="0"/>
                <a:cs typeface="Arial" panose="020B0604020202020204" pitchFamily="34" charset="0"/>
              </a:rPr>
              <a:t/>
            </a:r>
            <a:br>
              <a:rPr lang="en-GB" altLang="en-US" dirty="0" smtClean="0">
                <a:latin typeface="Twinkl" pitchFamily="2" charset="0"/>
                <a:cs typeface="Arial" panose="020B0604020202020204" pitchFamily="34" charset="0"/>
              </a:rPr>
            </a:br>
            <a:r>
              <a:rPr lang="en-GB" altLang="en-US" dirty="0" smtClean="0">
                <a:latin typeface="Twinkl" pitchFamily="2" charset="0"/>
                <a:cs typeface="Arial" panose="020B0604020202020204" pitchFamily="34" charset="0"/>
              </a:rPr>
              <a:t>it </a:t>
            </a:r>
            <a:r>
              <a:rPr lang="en-GB" altLang="en-US" dirty="0">
                <a:latin typeface="Twinkl" pitchFamily="2" charset="0"/>
                <a:cs typeface="Arial" panose="020B0604020202020204" pitchFamily="34" charset="0"/>
              </a:rPr>
              <a:t>to something else using ‘like’ or ‘as</a:t>
            </a:r>
            <a:r>
              <a:rPr lang="en-GB" altLang="en-US" dirty="0" smtClean="0">
                <a:latin typeface="Twinkl" pitchFamily="2" charset="0"/>
                <a:cs typeface="Arial" panose="020B0604020202020204" pitchFamily="34" charset="0"/>
              </a:rPr>
              <a:t>’.</a:t>
            </a:r>
            <a:endParaRPr lang="en-GB" altLang="en-US" dirty="0">
              <a:latin typeface="Twinkl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33" y="4254267"/>
            <a:ext cx="1835137" cy="27983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98">
            <a:off x="4305747" y="2238800"/>
            <a:ext cx="4160327" cy="28890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943" y="3763068"/>
            <a:ext cx="3766582" cy="179700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2200681"/>
            <a:ext cx="2943225" cy="772107"/>
          </a:xfrm>
          <a:prstGeom prst="rect">
            <a:avLst/>
          </a:prstGeom>
          <a:solidFill>
            <a:srgbClr val="18A0D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  <a:latin typeface="Twinkl" pitchFamily="2" charset="0"/>
                <a:cs typeface="Arial" panose="020B0604020202020204" pitchFamily="34" charset="0"/>
              </a:rPr>
              <a:t>Her eyes are </a:t>
            </a:r>
            <a:r>
              <a:rPr lang="en-GB" altLang="en-US" b="1" dirty="0">
                <a:solidFill>
                  <a:schemeClr val="bg1"/>
                </a:solidFill>
                <a:latin typeface="Twinkl" pitchFamily="2" charset="0"/>
                <a:cs typeface="Arial" panose="020B0604020202020204" pitchFamily="34" charset="0"/>
              </a:rPr>
              <a:t>like</a:t>
            </a:r>
            <a:r>
              <a:rPr lang="en-GB" altLang="en-US" dirty="0">
                <a:solidFill>
                  <a:schemeClr val="bg1"/>
                </a:solidFill>
                <a:latin typeface="Twinkl" pitchFamily="2" charset="0"/>
                <a:cs typeface="Arial" panose="020B0604020202020204" pitchFamily="34" charset="0"/>
              </a:rPr>
              <a:t> stars and her lips are </a:t>
            </a:r>
            <a:r>
              <a:rPr lang="en-GB" altLang="en-US" b="1" dirty="0">
                <a:solidFill>
                  <a:schemeClr val="bg1"/>
                </a:solidFill>
                <a:latin typeface="Twinkl" pitchFamily="2" charset="0"/>
                <a:cs typeface="Arial" panose="020B0604020202020204" pitchFamily="34" charset="0"/>
              </a:rPr>
              <a:t>like</a:t>
            </a:r>
            <a:r>
              <a:rPr lang="en-GB" altLang="en-US" dirty="0">
                <a:solidFill>
                  <a:schemeClr val="bg1"/>
                </a:solidFill>
                <a:latin typeface="Twinkl" pitchFamily="2" charset="0"/>
                <a:cs typeface="Arial" panose="020B0604020202020204" pitchFamily="34" charset="0"/>
              </a:rPr>
              <a:t> roses</a:t>
            </a:r>
            <a:r>
              <a:rPr lang="en-GB" altLang="en-US" dirty="0" smtClean="0">
                <a:solidFill>
                  <a:schemeClr val="bg1"/>
                </a:solidFill>
                <a:latin typeface="Twinkl" pitchFamily="2" charset="0"/>
                <a:cs typeface="Arial" panose="020B0604020202020204" pitchFamily="34" charset="0"/>
              </a:rPr>
              <a:t>.</a:t>
            </a:r>
            <a:endParaRPr lang="en-GB" altLang="en-US" dirty="0">
              <a:solidFill>
                <a:schemeClr val="bg1"/>
              </a:solidFill>
              <a:latin typeface="Twinkl" pitchFamily="2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029450" y="5425490"/>
            <a:ext cx="2114550" cy="772107"/>
          </a:xfrm>
          <a:prstGeom prst="rect">
            <a:avLst/>
          </a:prstGeom>
          <a:solidFill>
            <a:srgbClr val="0076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  <a:latin typeface="Twinkl" pitchFamily="2" charset="0"/>
                <a:cs typeface="Arial" panose="020B0604020202020204" pitchFamily="34" charset="0"/>
              </a:rPr>
              <a:t>The car was as fast </a:t>
            </a:r>
            <a:r>
              <a:rPr lang="en-GB" altLang="en-US" b="1" dirty="0">
                <a:solidFill>
                  <a:schemeClr val="bg1"/>
                </a:solidFill>
                <a:latin typeface="Twinkl" pitchFamily="2" charset="0"/>
                <a:cs typeface="Arial" panose="020B0604020202020204" pitchFamily="34" charset="0"/>
              </a:rPr>
              <a:t>as</a:t>
            </a:r>
            <a:r>
              <a:rPr lang="en-GB" altLang="en-US" dirty="0">
                <a:solidFill>
                  <a:schemeClr val="bg1"/>
                </a:solidFill>
                <a:latin typeface="Twinkl" pitchFamily="2" charset="0"/>
                <a:cs typeface="Arial" panose="020B0604020202020204" pitchFamily="34" charset="0"/>
              </a:rPr>
              <a:t> a </a:t>
            </a:r>
            <a:r>
              <a:rPr lang="en-GB" altLang="en-US" dirty="0" smtClean="0">
                <a:solidFill>
                  <a:schemeClr val="bg1"/>
                </a:solidFill>
                <a:latin typeface="Twinkl" pitchFamily="2" charset="0"/>
                <a:cs typeface="Arial" panose="020B0604020202020204" pitchFamily="34" charset="0"/>
              </a:rPr>
              <a:t>cheetah</a:t>
            </a:r>
            <a:endParaRPr lang="en-GB" altLang="en-US" dirty="0">
              <a:solidFill>
                <a:schemeClr val="bg1"/>
              </a:solidFill>
              <a:latin typeface="Twinkl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14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68"/>
          <a:stretch/>
        </p:blipFill>
        <p:spPr>
          <a:xfrm>
            <a:off x="552448" y="1893781"/>
            <a:ext cx="8051802" cy="4973744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dirty="0">
                <a:solidFill>
                  <a:schemeClr val="tx1"/>
                </a:solidFill>
                <a:cs typeface="Arial" panose="020B0604020202020204" pitchFamily="34" charset="0"/>
              </a:rPr>
              <a:t>Now you try</a:t>
            </a:r>
            <a:r>
              <a:rPr lang="en-GB" altLang="en-US" sz="3600" dirty="0" smtClean="0">
                <a:solidFill>
                  <a:schemeClr val="tx1"/>
                </a:solidFill>
                <a:cs typeface="Arial" panose="020B0604020202020204" pitchFamily="34" charset="0"/>
              </a:rPr>
              <a:t>…</a:t>
            </a:r>
            <a:endParaRPr lang="en-GB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473201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>
                <a:latin typeface="Twinkl" pitchFamily="2" charset="0"/>
                <a:cs typeface="Arial" panose="020B0604020202020204" pitchFamily="34" charset="0"/>
              </a:rPr>
              <a:t>Finish the similes</a:t>
            </a:r>
            <a:r>
              <a:rPr lang="en-GB" altLang="en-US" dirty="0" smtClean="0">
                <a:latin typeface="Twinkl" pitchFamily="2" charset="0"/>
                <a:cs typeface="Arial" panose="020B0604020202020204" pitchFamily="34" charset="0"/>
              </a:rPr>
              <a:t>:</a:t>
            </a:r>
            <a:endParaRPr lang="en-GB" altLang="en-US" dirty="0">
              <a:latin typeface="Twinkl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029">
            <a:off x="3165128" y="2411943"/>
            <a:ext cx="2819400" cy="19578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508">
            <a:off x="6360798" y="2143565"/>
            <a:ext cx="1965310" cy="28301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2170781"/>
            <a:ext cx="1978025" cy="28484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817">
            <a:off x="1627465" y="4670513"/>
            <a:ext cx="2880972" cy="20006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18" y="4706809"/>
            <a:ext cx="2897269" cy="20119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88" y="2381309"/>
            <a:ext cx="296302" cy="4709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11" y="2161897"/>
            <a:ext cx="296302" cy="4709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011" y="2059965"/>
            <a:ext cx="296302" cy="47090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220684">
            <a:off x="5305584" y="2725456"/>
            <a:ext cx="493756" cy="493756"/>
          </a:xfrm>
          <a:prstGeom prst="ellipse">
            <a:avLst/>
          </a:prstGeom>
          <a:solidFill>
            <a:srgbClr val="18A0DB"/>
          </a:solidFill>
          <a:ln w="2857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 smtClean="0"/>
              <a:t>?</a:t>
            </a:r>
            <a:endParaRPr lang="en-GB" sz="3000" b="1" dirty="0"/>
          </a:p>
        </p:txBody>
      </p:sp>
      <p:sp>
        <p:nvSpPr>
          <p:cNvPr id="31" name="Oval 30"/>
          <p:cNvSpPr/>
          <p:nvPr/>
        </p:nvSpPr>
        <p:spPr>
          <a:xfrm rot="21313663">
            <a:off x="1948354" y="2348297"/>
            <a:ext cx="493756" cy="493756"/>
          </a:xfrm>
          <a:prstGeom prst="ellipse">
            <a:avLst/>
          </a:prstGeom>
          <a:solidFill>
            <a:srgbClr val="18A0DB"/>
          </a:solidFill>
          <a:ln w="2857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 smtClean="0"/>
              <a:t>?</a:t>
            </a:r>
            <a:endParaRPr lang="en-GB" sz="3000" b="1" dirty="0"/>
          </a:p>
        </p:txBody>
      </p:sp>
      <p:sp>
        <p:nvSpPr>
          <p:cNvPr id="32" name="Oval 31"/>
          <p:cNvSpPr/>
          <p:nvPr/>
        </p:nvSpPr>
        <p:spPr>
          <a:xfrm rot="315354">
            <a:off x="3827674" y="4964489"/>
            <a:ext cx="493756" cy="493756"/>
          </a:xfrm>
          <a:prstGeom prst="ellipse">
            <a:avLst/>
          </a:prstGeom>
          <a:solidFill>
            <a:srgbClr val="18A0DB"/>
          </a:solidFill>
          <a:ln w="2857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 smtClean="0"/>
              <a:t>?</a:t>
            </a:r>
            <a:endParaRPr lang="en-GB" sz="3000" b="1" dirty="0"/>
          </a:p>
        </p:txBody>
      </p:sp>
      <p:sp>
        <p:nvSpPr>
          <p:cNvPr id="33" name="Oval 32"/>
          <p:cNvSpPr/>
          <p:nvPr/>
        </p:nvSpPr>
        <p:spPr>
          <a:xfrm rot="21391191">
            <a:off x="7001568" y="4909599"/>
            <a:ext cx="493756" cy="493756"/>
          </a:xfrm>
          <a:prstGeom prst="ellipse">
            <a:avLst/>
          </a:prstGeom>
          <a:solidFill>
            <a:srgbClr val="18A0DB"/>
          </a:solidFill>
          <a:ln w="2857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 smtClean="0"/>
              <a:t>?</a:t>
            </a:r>
            <a:endParaRPr lang="en-GB" sz="3000" b="1" dirty="0"/>
          </a:p>
        </p:txBody>
      </p:sp>
      <p:sp>
        <p:nvSpPr>
          <p:cNvPr id="34" name="Oval 33"/>
          <p:cNvSpPr/>
          <p:nvPr/>
        </p:nvSpPr>
        <p:spPr>
          <a:xfrm rot="220684">
            <a:off x="7637014" y="2383861"/>
            <a:ext cx="493756" cy="493756"/>
          </a:xfrm>
          <a:prstGeom prst="ellipse">
            <a:avLst/>
          </a:prstGeom>
          <a:solidFill>
            <a:srgbClr val="18A0DB"/>
          </a:solidFill>
          <a:ln w="28575">
            <a:solidFill>
              <a:srgbClr val="ACD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 smtClean="0"/>
              <a:t>?</a:t>
            </a:r>
            <a:endParaRPr lang="en-GB" sz="3000" b="1" dirty="0"/>
          </a:p>
        </p:txBody>
      </p:sp>
      <p:sp>
        <p:nvSpPr>
          <p:cNvPr id="35" name="Rectangle 34"/>
          <p:cNvSpPr/>
          <p:nvPr/>
        </p:nvSpPr>
        <p:spPr>
          <a:xfrm>
            <a:off x="1" y="5819967"/>
            <a:ext cx="3046116" cy="495108"/>
          </a:xfrm>
          <a:prstGeom prst="rect">
            <a:avLst/>
          </a:prstGeom>
          <a:solidFill>
            <a:schemeClr val="bg1"/>
          </a:solidFill>
          <a:ln w="28575">
            <a:solidFill>
              <a:srgbClr val="18A0D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>
                <a:solidFill>
                  <a:schemeClr val="tx1"/>
                </a:solidFill>
                <a:latin typeface="Twinkl" pitchFamily="2" charset="0"/>
                <a:cs typeface="Arial" panose="020B0604020202020204" pitchFamily="34" charset="0"/>
              </a:rPr>
              <a:t>The night was as black 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  <a:cs typeface="Arial" panose="020B0604020202020204" pitchFamily="34" charset="0"/>
              </a:rPr>
              <a:t>as…</a:t>
            </a:r>
            <a:endParaRPr lang="en-GB" altLang="en-US" dirty="0">
              <a:solidFill>
                <a:schemeClr val="tx1"/>
              </a:solidFill>
              <a:latin typeface="Twinkl" pitchFamily="2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438773" y="5827361"/>
            <a:ext cx="3705227" cy="495108"/>
          </a:xfrm>
          <a:prstGeom prst="rect">
            <a:avLst/>
          </a:prstGeom>
          <a:solidFill>
            <a:schemeClr val="bg1"/>
          </a:solidFill>
          <a:ln w="28575">
            <a:solidFill>
              <a:srgbClr val="18A0D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>
                <a:solidFill>
                  <a:schemeClr val="tx1"/>
                </a:solidFill>
                <a:latin typeface="Twinkl" pitchFamily="2" charset="0"/>
                <a:cs typeface="Arial" panose="020B0604020202020204" pitchFamily="34" charset="0"/>
              </a:rPr>
              <a:t>The fireworks were colourful 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  <a:cs typeface="Arial" panose="020B0604020202020204" pitchFamily="34" charset="0"/>
              </a:rPr>
              <a:t>like…</a:t>
            </a:r>
            <a:endParaRPr lang="en-GB" altLang="en-US" dirty="0">
              <a:solidFill>
                <a:schemeClr val="tx1"/>
              </a:solidFill>
              <a:latin typeface="Twinkl" pitchFamily="2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929495" y="4207638"/>
            <a:ext cx="3209925" cy="495108"/>
          </a:xfrm>
          <a:prstGeom prst="rect">
            <a:avLst/>
          </a:prstGeom>
          <a:solidFill>
            <a:schemeClr val="bg1"/>
          </a:solidFill>
          <a:ln w="28575">
            <a:solidFill>
              <a:srgbClr val="18A0D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>
                <a:solidFill>
                  <a:schemeClr val="tx1"/>
                </a:solidFill>
                <a:latin typeface="Twinkl" pitchFamily="2" charset="0"/>
                <a:cs typeface="Arial" panose="020B0604020202020204" pitchFamily="34" charset="0"/>
              </a:rPr>
              <a:t>The book was as exciting as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  <a:cs typeface="Arial" panose="020B0604020202020204" pitchFamily="34" charset="0"/>
              </a:rPr>
              <a:t>…</a:t>
            </a:r>
            <a:endParaRPr lang="en-GB" altLang="en-US" dirty="0">
              <a:solidFill>
                <a:schemeClr val="tx1"/>
              </a:solidFill>
              <a:latin typeface="Twinkl" pitchFamily="2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371" y="4609974"/>
            <a:ext cx="296302" cy="47090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837" y="4207638"/>
            <a:ext cx="3736029" cy="495108"/>
          </a:xfrm>
          <a:prstGeom prst="rect">
            <a:avLst/>
          </a:prstGeom>
          <a:solidFill>
            <a:schemeClr val="bg1"/>
          </a:solidFill>
          <a:ln w="28575">
            <a:solidFill>
              <a:srgbClr val="18A0D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>
                <a:solidFill>
                  <a:schemeClr val="tx1"/>
                </a:solidFill>
                <a:latin typeface="Twinkl" pitchFamily="2" charset="0"/>
                <a:cs typeface="Arial" panose="020B0604020202020204" pitchFamily="34" charset="0"/>
              </a:rPr>
              <a:t>The doll’s face was as smooth 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  <a:cs typeface="Arial" panose="020B0604020202020204" pitchFamily="34" charset="0"/>
              </a:rPr>
              <a:t>as…</a:t>
            </a:r>
            <a:endParaRPr lang="en-GB" altLang="en-US" dirty="0">
              <a:solidFill>
                <a:schemeClr val="tx1"/>
              </a:solidFill>
              <a:latin typeface="Twinkl" pitchFamily="2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116" y="4652506"/>
            <a:ext cx="296302" cy="470903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333686" y="3492490"/>
            <a:ext cx="2425222" cy="495108"/>
          </a:xfrm>
          <a:prstGeom prst="rect">
            <a:avLst/>
          </a:prstGeom>
          <a:solidFill>
            <a:schemeClr val="bg1"/>
          </a:solidFill>
          <a:ln w="28575">
            <a:solidFill>
              <a:srgbClr val="18A0D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altLang="en-US" dirty="0">
                <a:solidFill>
                  <a:schemeClr val="tx1"/>
                </a:solidFill>
                <a:latin typeface="Twinkl" pitchFamily="2" charset="0"/>
                <a:cs typeface="Arial" panose="020B0604020202020204" pitchFamily="34" charset="0"/>
              </a:rPr>
              <a:t>Greece was hot 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  <a:cs typeface="Arial" panose="020B0604020202020204" pitchFamily="34" charset="0"/>
              </a:rPr>
              <a:t>like…</a:t>
            </a:r>
            <a:endParaRPr lang="en-GB" altLang="en-US" dirty="0">
              <a:solidFill>
                <a:schemeClr val="tx1"/>
              </a:solidFill>
              <a:latin typeface="Twinkl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0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5"/>
          <a:stretch/>
        </p:blipFill>
        <p:spPr>
          <a:xfrm>
            <a:off x="2085975" y="2095500"/>
            <a:ext cx="6734174" cy="4587032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  <a:latin typeface="+mn-lt"/>
              </a:rPr>
              <a:t>Why?</a:t>
            </a:r>
            <a:endParaRPr lang="en-GB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473201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>
                <a:latin typeface="Twinkl" pitchFamily="2" charset="0"/>
                <a:cs typeface="Arial" panose="020B0604020202020204" pitchFamily="34" charset="0"/>
              </a:rPr>
              <a:t>Why do we use similes and adjectives</a:t>
            </a:r>
            <a:r>
              <a:rPr lang="en-GB" altLang="en-US" dirty="0" smtClean="0">
                <a:latin typeface="Twinkl" pitchFamily="2" charset="0"/>
                <a:cs typeface="Arial" panose="020B0604020202020204" pitchFamily="34" charset="0"/>
              </a:rPr>
              <a:t>?</a:t>
            </a:r>
            <a:endParaRPr lang="en-GB" altLang="en-US" dirty="0">
              <a:latin typeface="Twinkl" pitchFamily="2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27" y="2062699"/>
            <a:ext cx="3105073" cy="447145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419600" y="2062699"/>
            <a:ext cx="4724400" cy="1049106"/>
          </a:xfrm>
          <a:prstGeom prst="rect">
            <a:avLst/>
          </a:prstGeom>
          <a:solidFill>
            <a:srgbClr val="18A0D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  <a:latin typeface="Twinkl" pitchFamily="2" charset="0"/>
                <a:cs typeface="Arial" panose="020B0604020202020204" pitchFamily="34" charset="0"/>
              </a:rPr>
              <a:t>When you are describing something, you are trying to create a picture in the reader’s mind. Similes can help you to do this</a:t>
            </a:r>
            <a:r>
              <a:rPr lang="en-GB" altLang="en-US" dirty="0" smtClean="0">
                <a:solidFill>
                  <a:schemeClr val="bg1"/>
                </a:solidFill>
                <a:latin typeface="Twinkl" pitchFamily="2" charset="0"/>
                <a:cs typeface="Arial" panose="020B0604020202020204" pitchFamily="34" charset="0"/>
              </a:rPr>
              <a:t>.</a:t>
            </a:r>
            <a:endParaRPr lang="en-GB" altLang="en-US" dirty="0">
              <a:solidFill>
                <a:schemeClr val="bg1"/>
              </a:solidFill>
              <a:latin typeface="Twinkl" pitchFamily="2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00774" y="3315249"/>
            <a:ext cx="2943225" cy="772107"/>
          </a:xfrm>
          <a:prstGeom prst="rect">
            <a:avLst/>
          </a:prstGeom>
          <a:solidFill>
            <a:srgbClr val="0076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  <a:latin typeface="Twinkl" pitchFamily="2" charset="0"/>
                <a:cs typeface="Arial" panose="020B0604020202020204" pitchFamily="34" charset="0"/>
              </a:rPr>
              <a:t>They are most often used in </a:t>
            </a:r>
            <a:r>
              <a:rPr lang="en-GB" altLang="en-US" b="1" dirty="0" smtClean="0">
                <a:solidFill>
                  <a:schemeClr val="bg1"/>
                </a:solidFill>
                <a:latin typeface="Twinkl" pitchFamily="2" charset="0"/>
                <a:cs typeface="Arial" panose="020B0604020202020204" pitchFamily="34" charset="0"/>
              </a:rPr>
              <a:t>stories</a:t>
            </a:r>
            <a:r>
              <a:rPr lang="en-GB" altLang="en-US" dirty="0" smtClean="0">
                <a:solidFill>
                  <a:schemeClr val="bg1"/>
                </a:solidFill>
                <a:latin typeface="Twinkl" pitchFamily="2" charset="0"/>
                <a:cs typeface="Arial" panose="020B0604020202020204" pitchFamily="34" charset="0"/>
              </a:rPr>
              <a:t> </a:t>
            </a:r>
            <a:r>
              <a:rPr lang="en-GB" altLang="en-US" dirty="0">
                <a:solidFill>
                  <a:schemeClr val="bg1"/>
                </a:solidFill>
                <a:latin typeface="Twinkl" pitchFamily="2" charset="0"/>
                <a:cs typeface="Arial" panose="020B0604020202020204" pitchFamily="34" charset="0"/>
              </a:rPr>
              <a:t>and </a:t>
            </a:r>
            <a:r>
              <a:rPr lang="en-GB" altLang="en-US" b="1" dirty="0" smtClean="0">
                <a:solidFill>
                  <a:schemeClr val="bg1"/>
                </a:solidFill>
                <a:latin typeface="Twinkl" pitchFamily="2" charset="0"/>
                <a:cs typeface="Arial" panose="020B0604020202020204" pitchFamily="34" charset="0"/>
              </a:rPr>
              <a:t>poems</a:t>
            </a:r>
            <a:r>
              <a:rPr lang="en-GB" altLang="en-US" dirty="0" smtClean="0">
                <a:solidFill>
                  <a:schemeClr val="bg1"/>
                </a:solidFill>
                <a:latin typeface="Twinkl" pitchFamily="2" charset="0"/>
                <a:cs typeface="Arial" panose="020B0604020202020204" pitchFamily="34" charset="0"/>
              </a:rPr>
              <a:t>.</a:t>
            </a:r>
            <a:endParaRPr lang="en-GB" altLang="en-US" dirty="0">
              <a:solidFill>
                <a:schemeClr val="bg1"/>
              </a:solidFill>
              <a:latin typeface="Twinkl" pitchFamily="2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07" y="2219290"/>
            <a:ext cx="1381211" cy="19147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9" t="6247" b="79725"/>
          <a:stretch/>
        </p:blipFill>
        <p:spPr>
          <a:xfrm rot="8156229">
            <a:off x="2274981" y="4631066"/>
            <a:ext cx="293503" cy="28244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9" t="6247" b="79725"/>
          <a:stretch/>
        </p:blipFill>
        <p:spPr>
          <a:xfrm rot="8156229">
            <a:off x="2491732" y="4926047"/>
            <a:ext cx="414107" cy="3962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8" t="-714" r="15681" b="86686"/>
          <a:stretch/>
        </p:blipFill>
        <p:spPr>
          <a:xfrm rot="8156229">
            <a:off x="2996477" y="5079024"/>
            <a:ext cx="512893" cy="49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8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6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68"/>
          <a:stretch/>
        </p:blipFill>
        <p:spPr>
          <a:xfrm>
            <a:off x="552448" y="1893781"/>
            <a:ext cx="8051802" cy="4973744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dirty="0">
                <a:solidFill>
                  <a:schemeClr val="tx1"/>
                </a:solidFill>
                <a:cs typeface="Arial" panose="020B0604020202020204" pitchFamily="34" charset="0"/>
              </a:rPr>
              <a:t>See How It </a:t>
            </a:r>
            <a:r>
              <a:rPr lang="en-GB" altLang="en-US" sz="3600" dirty="0" smtClean="0">
                <a:solidFill>
                  <a:schemeClr val="tx1"/>
                </a:solidFill>
                <a:cs typeface="Arial" panose="020B0604020202020204" pitchFamily="34" charset="0"/>
              </a:rPr>
              <a:t>Works</a:t>
            </a:r>
            <a:endParaRPr lang="en-GB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473201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>
                <a:latin typeface="Twinkl" pitchFamily="2" charset="0"/>
                <a:cs typeface="Arial" panose="020B0604020202020204" pitchFamily="34" charset="0"/>
              </a:rPr>
              <a:t>Why do we use similes and adjectives</a:t>
            </a:r>
            <a:r>
              <a:rPr lang="en-GB" altLang="en-US" dirty="0" smtClean="0">
                <a:latin typeface="Twinkl" pitchFamily="2" charset="0"/>
                <a:cs typeface="Arial" panose="020B0604020202020204" pitchFamily="34" charset="0"/>
              </a:rPr>
              <a:t>?</a:t>
            </a:r>
            <a:endParaRPr lang="en-GB" altLang="en-US" dirty="0">
              <a:latin typeface="Twinkl" pitchFamily="2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420">
            <a:off x="639850" y="2003967"/>
            <a:ext cx="2850068" cy="292309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28142" y="2193091"/>
            <a:ext cx="2389959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b="1" dirty="0">
                <a:latin typeface="Twinkl" pitchFamily="2" charset="0"/>
                <a:cs typeface="Arial" panose="020B0604020202020204" pitchFamily="34" charset="0"/>
              </a:rPr>
              <a:t>The dog was big </a:t>
            </a:r>
            <a:r>
              <a:rPr lang="en-GB" altLang="en-US" b="1" dirty="0" smtClean="0">
                <a:latin typeface="Twinkl" pitchFamily="2" charset="0"/>
                <a:cs typeface="Arial" panose="020B0604020202020204" pitchFamily="34" charset="0"/>
              </a:rPr>
              <a:t/>
            </a:r>
            <a:br>
              <a:rPr lang="en-GB" altLang="en-US" b="1" dirty="0" smtClean="0">
                <a:latin typeface="Twinkl" pitchFamily="2" charset="0"/>
                <a:cs typeface="Arial" panose="020B0604020202020204" pitchFamily="34" charset="0"/>
              </a:rPr>
            </a:br>
            <a:r>
              <a:rPr lang="en-GB" altLang="en-US" b="1" dirty="0" smtClean="0">
                <a:latin typeface="Twinkl" pitchFamily="2" charset="0"/>
                <a:cs typeface="Arial" panose="020B0604020202020204" pitchFamily="34" charset="0"/>
              </a:rPr>
              <a:t>and </a:t>
            </a:r>
            <a:r>
              <a:rPr lang="en-GB" altLang="en-US" b="1" dirty="0">
                <a:latin typeface="Twinkl" pitchFamily="2" charset="0"/>
                <a:cs typeface="Arial" panose="020B0604020202020204" pitchFamily="34" charset="0"/>
              </a:rPr>
              <a:t>fierce</a:t>
            </a:r>
            <a:r>
              <a:rPr lang="en-GB" altLang="en-US" b="1" dirty="0" smtClean="0">
                <a:latin typeface="Twinkl" pitchFamily="2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dirty="0">
                <a:latin typeface="Twinkl" pitchFamily="2" charset="0"/>
                <a:cs typeface="Arial" panose="020B0604020202020204" pitchFamily="34" charset="0"/>
              </a:rPr>
              <a:t>Now if we add adjectives and similes</a:t>
            </a:r>
            <a:r>
              <a:rPr lang="en-GB" altLang="en-US" dirty="0" smtClean="0">
                <a:latin typeface="Twinkl" pitchFamily="2" charset="0"/>
                <a:cs typeface="Arial" panose="020B0604020202020204" pitchFamily="34" charset="0"/>
              </a:rPr>
              <a:t>…</a:t>
            </a:r>
            <a:endParaRPr lang="en-GB" altLang="en-US" dirty="0">
              <a:latin typeface="Twinkl" pitchFamily="2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508912" y="2193091"/>
            <a:ext cx="2471952" cy="2737720"/>
            <a:chOff x="3539994" y="2170780"/>
            <a:chExt cx="3760313" cy="41645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994" y="2170780"/>
              <a:ext cx="3760313" cy="416459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rot="21431432">
              <a:off x="3810624" y="2382271"/>
              <a:ext cx="3258955" cy="3133725"/>
            </a:xfrm>
            <a:prstGeom prst="rect">
              <a:avLst/>
            </a:prstGeom>
            <a:solidFill>
              <a:srgbClr val="ACDDF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4789" y="2509924"/>
              <a:ext cx="1955471" cy="2897467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2168617" y="5813617"/>
            <a:ext cx="1955708" cy="495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>
                <a:solidFill>
                  <a:schemeClr val="tx1"/>
                </a:solidFill>
                <a:latin typeface="Twinkl" pitchFamily="2" charset="0"/>
                <a:cs typeface="Arial" panose="020B0604020202020204" pitchFamily="34" charset="0"/>
              </a:rPr>
              <a:t>Isn’t that better?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0" y="5041510"/>
            <a:ext cx="4124325" cy="772107"/>
          </a:xfrm>
          <a:prstGeom prst="rect">
            <a:avLst/>
          </a:prstGeom>
          <a:solidFill>
            <a:srgbClr val="0076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  <a:latin typeface="Twinkl" pitchFamily="2" charset="0"/>
                <a:cs typeface="Arial" panose="020B0604020202020204" pitchFamily="34" charset="0"/>
              </a:rPr>
              <a:t>The black, scruffy dog was as big as a wolf and fierce like a very angry bear</a:t>
            </a:r>
            <a:r>
              <a:rPr lang="en-GB" altLang="en-US" dirty="0" smtClean="0">
                <a:solidFill>
                  <a:schemeClr val="bg1"/>
                </a:solidFill>
                <a:latin typeface="Twinkl" pitchFamily="2" charset="0"/>
                <a:cs typeface="Arial" panose="020B0604020202020204" pitchFamily="34" charset="0"/>
              </a:rPr>
              <a:t>.</a:t>
            </a:r>
            <a:endParaRPr lang="en-GB" altLang="en-US" dirty="0">
              <a:solidFill>
                <a:schemeClr val="bg1"/>
              </a:solidFill>
              <a:latin typeface="Twinkl" pitchFamily="2" charset="0"/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420">
            <a:off x="5605026" y="1965836"/>
            <a:ext cx="2850068" cy="292309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893318" y="2275537"/>
            <a:ext cx="2389959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b="1" dirty="0">
                <a:latin typeface="Twinkl" pitchFamily="2" charset="0"/>
                <a:cs typeface="Arial" panose="020B0604020202020204" pitchFamily="34" charset="0"/>
              </a:rPr>
              <a:t>The house was beautiful.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dirty="0" smtClean="0">
                <a:latin typeface="Twinkl" pitchFamily="2" charset="0"/>
                <a:cs typeface="Arial" panose="020B0604020202020204" pitchFamily="34" charset="0"/>
              </a:rPr>
              <a:t>Now </a:t>
            </a:r>
            <a:r>
              <a:rPr lang="en-GB" altLang="en-US" dirty="0">
                <a:latin typeface="Twinkl" pitchFamily="2" charset="0"/>
                <a:cs typeface="Arial" panose="020B0604020202020204" pitchFamily="34" charset="0"/>
              </a:rPr>
              <a:t>if we add adjectives and similes</a:t>
            </a:r>
            <a:r>
              <a:rPr lang="en-GB" altLang="en-US" dirty="0" smtClean="0">
                <a:latin typeface="Twinkl" pitchFamily="2" charset="0"/>
                <a:cs typeface="Arial" panose="020B0604020202020204" pitchFamily="34" charset="0"/>
              </a:rPr>
              <a:t>…</a:t>
            </a:r>
            <a:endParaRPr lang="en-GB" altLang="en-US" dirty="0">
              <a:latin typeface="Twinkl" pitchFamily="2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534026" y="5032460"/>
            <a:ext cx="3597878" cy="772107"/>
          </a:xfrm>
          <a:prstGeom prst="rect">
            <a:avLst/>
          </a:prstGeom>
          <a:solidFill>
            <a:srgbClr val="0076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  <a:latin typeface="Twinkl" pitchFamily="2" charset="0"/>
                <a:cs typeface="Arial" panose="020B0604020202020204" pitchFamily="34" charset="0"/>
              </a:rPr>
              <a:t>The ancient house was beautiful like an old fashioned painting</a:t>
            </a:r>
            <a:r>
              <a:rPr lang="en-GB" altLang="en-US" dirty="0" smtClean="0">
                <a:solidFill>
                  <a:schemeClr val="bg1"/>
                </a:solidFill>
                <a:latin typeface="Twinkl" pitchFamily="2" charset="0"/>
                <a:cs typeface="Arial" panose="020B0604020202020204" pitchFamily="34" charset="0"/>
              </a:rPr>
              <a:t>.</a:t>
            </a:r>
            <a:endParaRPr lang="en-GB" altLang="en-US" dirty="0">
              <a:solidFill>
                <a:schemeClr val="bg1"/>
              </a:solidFill>
              <a:latin typeface="Twinkl" pitchFamily="2" charset="0"/>
              <a:cs typeface="Arial" panose="020B060402020202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63" y="2114609"/>
            <a:ext cx="296302" cy="47090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170231" y="2416037"/>
            <a:ext cx="2488888" cy="2756477"/>
            <a:chOff x="5232948" y="3540081"/>
            <a:chExt cx="2728307" cy="302163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093">
              <a:off x="5232948" y="3540081"/>
              <a:ext cx="2728307" cy="3021637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 rot="96525">
              <a:off x="5446250" y="3695299"/>
              <a:ext cx="2364545" cy="2273684"/>
            </a:xfrm>
            <a:prstGeom prst="rect">
              <a:avLst/>
            </a:prstGeom>
            <a:solidFill>
              <a:srgbClr val="ACDDF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129" y="4213332"/>
              <a:ext cx="2199533" cy="1317954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63" y="2448989"/>
            <a:ext cx="296302" cy="4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3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17118 0.04005 C 0.20712 0.04908 0.26094 0.05394 0.31684 0.05394 C 0.38073 0.05394 0.43177 0.04908 0.46771 0.04005 L 0.63906 -2.96296E-6 " pathEditMode="relative" rAng="0" ptsTypes="AAAAA">
                                      <p:cBhvr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44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-0.17136 0.04005 C -0.20729 0.04907 -0.26094 0.05394 -0.31684 0.05394 C -0.38073 0.05394 -0.43177 0.04907 -0.46771 0.04005 L -0.63889 -7.40741E-7 " pathEditMode="relative" rAng="0" ptsTypes="AAAAA">
                                      <p:cBhvr>
                                        <p:cTn id="5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4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1_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229</TotalTime>
  <Words>439</Words>
  <Application>Microsoft Office PowerPoint</Application>
  <PresentationFormat>On-screen Show (4:3)</PresentationFormat>
  <Paragraphs>102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Comic Sans MS</vt:lpstr>
      <vt:lpstr>Sassoon Infant Rg</vt:lpstr>
      <vt:lpstr>Twinkl</vt:lpstr>
      <vt:lpstr>Arial</vt:lpstr>
      <vt:lpstr>Calibri</vt:lpstr>
      <vt:lpstr>Office Theme</vt:lpstr>
      <vt:lpstr>1_Title slide</vt:lpstr>
      <vt:lpstr>PowerPoint Presentation</vt:lpstr>
      <vt:lpstr>PowerPoint Presentation</vt:lpstr>
      <vt:lpstr>PowerPoint Presentation</vt:lpstr>
      <vt:lpstr>PowerPoint Presentation</vt:lpstr>
      <vt:lpstr>Starter</vt:lpstr>
      <vt:lpstr>Simile Reminder</vt:lpstr>
      <vt:lpstr>Now you try…</vt:lpstr>
      <vt:lpstr>Why?</vt:lpstr>
      <vt:lpstr>See How It Works</vt:lpstr>
      <vt:lpstr>PowerPoint Presentation</vt:lpstr>
      <vt:lpstr>PowerPoint Presentation</vt:lpstr>
      <vt:lpstr>Share!</vt:lpstr>
      <vt:lpstr>Quiz!</vt:lpstr>
      <vt:lpstr>Quiz!</vt:lpstr>
      <vt:lpstr>Quiz!</vt:lpstr>
      <vt:lpstr>Quiz!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Lydia Fay</dc:creator>
  <cp:lastModifiedBy>Nikki Wood</cp:lastModifiedBy>
  <cp:revision>41</cp:revision>
  <dcterms:created xsi:type="dcterms:W3CDTF">2019-12-21T09:27:55Z</dcterms:created>
  <dcterms:modified xsi:type="dcterms:W3CDTF">2021-02-03T10:21:51Z</dcterms:modified>
</cp:coreProperties>
</file>