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81" r:id="rId5"/>
    <p:sldMasterId id="2147483683" r:id="rId6"/>
    <p:sldMasterId id="2147483685" r:id="rId7"/>
    <p:sldMasterId id="2147483687" r:id="rId8"/>
    <p:sldMasterId id="2147483689" r:id="rId9"/>
    <p:sldMasterId id="2147483692" r:id="rId10"/>
    <p:sldMasterId id="2147483650" r:id="rId11"/>
    <p:sldMasterId id="2147483652" r:id="rId12"/>
    <p:sldMasterId id="2147483654" r:id="rId13"/>
    <p:sldMasterId id="2147483666" r:id="rId14"/>
    <p:sldMasterId id="2147483668" r:id="rId15"/>
    <p:sldMasterId id="2147483671" r:id="rId16"/>
    <p:sldMasterId id="2147483673" r:id="rId17"/>
    <p:sldMasterId id="2147483675" r:id="rId18"/>
  </p:sldMasterIdLst>
  <p:notesMasterIdLst>
    <p:notesMasterId r:id="rId37"/>
  </p:notesMasterIdLst>
  <p:sldIdLst>
    <p:sldId id="367" r:id="rId19"/>
    <p:sldId id="368" r:id="rId20"/>
    <p:sldId id="376" r:id="rId21"/>
    <p:sldId id="369" r:id="rId22"/>
    <p:sldId id="375" r:id="rId23"/>
    <p:sldId id="370" r:id="rId24"/>
    <p:sldId id="372" r:id="rId25"/>
    <p:sldId id="373" r:id="rId26"/>
    <p:sldId id="374" r:id="rId27"/>
    <p:sldId id="371" r:id="rId28"/>
    <p:sldId id="377" r:id="rId29"/>
    <p:sldId id="378" r:id="rId30"/>
    <p:sldId id="379" r:id="rId31"/>
    <p:sldId id="383" r:id="rId32"/>
    <p:sldId id="380" r:id="rId33"/>
    <p:sldId id="339" r:id="rId34"/>
    <p:sldId id="382" r:id="rId35"/>
    <p:sldId id="3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Shutkever" initials="SS" lastIdx="1" clrIdx="0">
    <p:extLst>
      <p:ext uri="{19B8F6BF-5375-455C-9EA6-DF929625EA0E}">
        <p15:presenceInfo xmlns:p15="http://schemas.microsoft.com/office/powerpoint/2012/main" userId="Sam Shutke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C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4"/>
  </p:normalViewPr>
  <p:slideViewPr>
    <p:cSldViewPr snapToGrid="0" snapToObjects="1">
      <p:cViewPr varScale="1">
        <p:scale>
          <a:sx n="88" d="100"/>
          <a:sy n="88" d="100"/>
        </p:scale>
        <p:origin x="133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legg" userId="c6df1435-7a36-4b38-be4d-16e68e91152f" providerId="ADAL" clId="{14CA46DA-6E3D-4356-82DA-E657BF36F82D}"/>
    <pc:docChg chg="custSel modSld">
      <pc:chgData name="James Clegg" userId="c6df1435-7a36-4b38-be4d-16e68e91152f" providerId="ADAL" clId="{14CA46DA-6E3D-4356-82DA-E657BF36F82D}" dt="2020-10-06T10:38:00.168" v="11"/>
      <pc:docMkLst>
        <pc:docMk/>
      </pc:docMkLst>
      <pc:sldChg chg="delSp modTransition delAnim">
        <pc:chgData name="James Clegg" userId="c6df1435-7a36-4b38-be4d-16e68e91152f" providerId="ADAL" clId="{14CA46DA-6E3D-4356-82DA-E657BF36F82D}" dt="2020-10-06T10:38:00.168" v="11"/>
        <pc:sldMkLst>
          <pc:docMk/>
          <pc:sldMk cId="910041967" sldId="339"/>
        </pc:sldMkLst>
        <pc:picChg chg="del">
          <ac:chgData name="James Clegg" userId="c6df1435-7a36-4b38-be4d-16e68e91152f" providerId="ADAL" clId="{14CA46DA-6E3D-4356-82DA-E657BF36F82D}" dt="2020-10-06T10:37:30.713" v="2" actId="478"/>
          <ac:picMkLst>
            <pc:docMk/>
            <pc:sldMk cId="910041967" sldId="339"/>
            <ac:picMk id="3"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3386968656" sldId="347"/>
        </pc:sldMkLst>
        <pc:picChg chg="del">
          <ac:chgData name="James Clegg" userId="c6df1435-7a36-4b38-be4d-16e68e91152f" providerId="ADAL" clId="{14CA46DA-6E3D-4356-82DA-E657BF36F82D}" dt="2020-10-06T10:37:40.642" v="6" actId="478"/>
          <ac:picMkLst>
            <pc:docMk/>
            <pc:sldMk cId="3386968656" sldId="347"/>
            <ac:picMk id="3"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3069493789" sldId="350"/>
        </pc:sldMkLst>
        <pc:picChg chg="del">
          <ac:chgData name="James Clegg" userId="c6df1435-7a36-4b38-be4d-16e68e91152f" providerId="ADAL" clId="{14CA46DA-6E3D-4356-82DA-E657BF36F82D}" dt="2020-10-06T10:37:49.644" v="9" actId="478"/>
          <ac:picMkLst>
            <pc:docMk/>
            <pc:sldMk cId="3069493789" sldId="350"/>
            <ac:picMk id="3" creationId="{00000000-0000-0000-0000-000000000000}"/>
          </ac:picMkLst>
        </pc:picChg>
      </pc:sldChg>
      <pc:sldChg chg="modTransition">
        <pc:chgData name="James Clegg" userId="c6df1435-7a36-4b38-be4d-16e68e91152f" providerId="ADAL" clId="{14CA46DA-6E3D-4356-82DA-E657BF36F82D}" dt="2020-10-06T10:38:00.168" v="11"/>
        <pc:sldMkLst>
          <pc:docMk/>
          <pc:sldMk cId="2832788233" sldId="352"/>
        </pc:sldMkLst>
      </pc:sldChg>
      <pc:sldChg chg="modTransition">
        <pc:chgData name="James Clegg" userId="c6df1435-7a36-4b38-be4d-16e68e91152f" providerId="ADAL" clId="{14CA46DA-6E3D-4356-82DA-E657BF36F82D}" dt="2020-10-06T10:38:00.168" v="11"/>
        <pc:sldMkLst>
          <pc:docMk/>
          <pc:sldMk cId="728004665" sldId="353"/>
        </pc:sldMkLst>
      </pc:sldChg>
      <pc:sldChg chg="modTransition">
        <pc:chgData name="James Clegg" userId="c6df1435-7a36-4b38-be4d-16e68e91152f" providerId="ADAL" clId="{14CA46DA-6E3D-4356-82DA-E657BF36F82D}" dt="2020-10-06T10:38:00.168" v="11"/>
        <pc:sldMkLst>
          <pc:docMk/>
          <pc:sldMk cId="468127906" sldId="354"/>
        </pc:sldMkLst>
      </pc:sldChg>
      <pc:sldChg chg="delSp modTransition delAnim">
        <pc:chgData name="James Clegg" userId="c6df1435-7a36-4b38-be4d-16e68e91152f" providerId="ADAL" clId="{14CA46DA-6E3D-4356-82DA-E657BF36F82D}" dt="2020-10-06T10:38:00.168" v="11"/>
        <pc:sldMkLst>
          <pc:docMk/>
          <pc:sldMk cId="1714260294" sldId="355"/>
        </pc:sldMkLst>
        <pc:picChg chg="del">
          <ac:chgData name="James Clegg" userId="c6df1435-7a36-4b38-be4d-16e68e91152f" providerId="ADAL" clId="{14CA46DA-6E3D-4356-82DA-E657BF36F82D}" dt="2020-10-06T10:37:38.393" v="5" actId="478"/>
          <ac:picMkLst>
            <pc:docMk/>
            <pc:sldMk cId="1714260294" sldId="355"/>
            <ac:picMk id="4"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716433263" sldId="356"/>
        </pc:sldMkLst>
        <pc:picChg chg="del">
          <ac:chgData name="James Clegg" userId="c6df1435-7a36-4b38-be4d-16e68e91152f" providerId="ADAL" clId="{14CA46DA-6E3D-4356-82DA-E657BF36F82D}" dt="2020-10-06T10:37:52.751" v="10" actId="478"/>
          <ac:picMkLst>
            <pc:docMk/>
            <pc:sldMk cId="716433263" sldId="356"/>
            <ac:picMk id="6"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3686688821" sldId="357"/>
        </pc:sldMkLst>
        <pc:picChg chg="del">
          <ac:chgData name="James Clegg" userId="c6df1435-7a36-4b38-be4d-16e68e91152f" providerId="ADAL" clId="{14CA46DA-6E3D-4356-82DA-E657BF36F82D}" dt="2020-10-06T10:37:32.796" v="3" actId="478"/>
          <ac:picMkLst>
            <pc:docMk/>
            <pc:sldMk cId="3686688821" sldId="357"/>
            <ac:picMk id="2"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1870829643" sldId="358"/>
        </pc:sldMkLst>
        <pc:picChg chg="del">
          <ac:chgData name="James Clegg" userId="c6df1435-7a36-4b38-be4d-16e68e91152f" providerId="ADAL" clId="{14CA46DA-6E3D-4356-82DA-E657BF36F82D}" dt="2020-10-06T10:37:25.832" v="0" actId="478"/>
          <ac:picMkLst>
            <pc:docMk/>
            <pc:sldMk cId="1870829643" sldId="358"/>
            <ac:picMk id="3"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1126266248" sldId="359"/>
        </pc:sldMkLst>
        <pc:picChg chg="del">
          <ac:chgData name="James Clegg" userId="c6df1435-7a36-4b38-be4d-16e68e91152f" providerId="ADAL" clId="{14CA46DA-6E3D-4356-82DA-E657BF36F82D}" dt="2020-10-06T10:37:28.033" v="1" actId="478"/>
          <ac:picMkLst>
            <pc:docMk/>
            <pc:sldMk cId="1126266248" sldId="359"/>
            <ac:picMk id="2"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3220123726" sldId="360"/>
        </pc:sldMkLst>
        <pc:picChg chg="del">
          <ac:chgData name="James Clegg" userId="c6df1435-7a36-4b38-be4d-16e68e91152f" providerId="ADAL" clId="{14CA46DA-6E3D-4356-82DA-E657BF36F82D}" dt="2020-10-06T10:37:35.658" v="4" actId="478"/>
          <ac:picMkLst>
            <pc:docMk/>
            <pc:sldMk cId="3220123726" sldId="360"/>
            <ac:picMk id="19"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2196010896" sldId="361"/>
        </pc:sldMkLst>
        <pc:picChg chg="del">
          <ac:chgData name="James Clegg" userId="c6df1435-7a36-4b38-be4d-16e68e91152f" providerId="ADAL" clId="{14CA46DA-6E3D-4356-82DA-E657BF36F82D}" dt="2020-10-06T10:37:44.127" v="7" actId="478"/>
          <ac:picMkLst>
            <pc:docMk/>
            <pc:sldMk cId="2196010896" sldId="361"/>
            <ac:picMk id="2" creationId="{00000000-0000-0000-0000-000000000000}"/>
          </ac:picMkLst>
        </pc:picChg>
      </pc:sldChg>
      <pc:sldChg chg="delSp modTransition delAnim">
        <pc:chgData name="James Clegg" userId="c6df1435-7a36-4b38-be4d-16e68e91152f" providerId="ADAL" clId="{14CA46DA-6E3D-4356-82DA-E657BF36F82D}" dt="2020-10-06T10:38:00.168" v="11"/>
        <pc:sldMkLst>
          <pc:docMk/>
          <pc:sldMk cId="1921291386" sldId="362"/>
        </pc:sldMkLst>
        <pc:picChg chg="del">
          <ac:chgData name="James Clegg" userId="c6df1435-7a36-4b38-be4d-16e68e91152f" providerId="ADAL" clId="{14CA46DA-6E3D-4356-82DA-E657BF36F82D}" dt="2020-10-06T10:37:46.363" v="8" actId="478"/>
          <ac:picMkLst>
            <pc:docMk/>
            <pc:sldMk cId="1921291386" sldId="362"/>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E4B4D-D867-492E-97B2-A4C94167F287}" type="datetimeFigureOut">
              <a:rPr lang="en-GB" smtClean="0"/>
              <a:t>06/01/2021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3A521-224D-4C95-824A-3CEFF92EB905}" type="slidenum">
              <a:rPr lang="en-GB" smtClean="0"/>
              <a:t>‹#›</a:t>
            </a:fld>
            <a:endParaRPr lang="en-GB"/>
          </a:p>
        </p:txBody>
      </p:sp>
    </p:spTree>
    <p:extLst>
      <p:ext uri="{BB962C8B-B14F-4D97-AF65-F5344CB8AC3E}">
        <p14:creationId xmlns:p14="http://schemas.microsoft.com/office/powerpoint/2010/main" val="36004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8"/>
            <a:ext cx="5950424" cy="1787857"/>
          </a:xfrm>
          <a:prstGeom prst="rect">
            <a:avLst/>
          </a:prstGeom>
        </p:spPr>
        <p:txBody>
          <a:bodyPr anchor="ctr">
            <a:normAutofit/>
          </a:bodyPr>
          <a:lstStyle>
            <a:lvl1pPr algn="ctr">
              <a:defRPr sz="6600" baseline="0">
                <a:solidFill>
                  <a:schemeClr val="bg1"/>
                </a:solidFill>
                <a:latin typeface="Calibri" panose="020F0502020204030204" pitchFamily="34"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49793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5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40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2241945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321562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201633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330315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399177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95946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102873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349560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atin typeface="Comic Sans MS" panose="030F0702030302020204" pitchFamily="66"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5335E50-1930-44E5-9B14-893AFBD95C69}" type="datetimeFigureOut">
              <a:rPr kumimoji="0" lang="en-GB" sz="18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06/01/2021</a:t>
            </a:fld>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atin typeface="Comic Sans MS" panose="030F0702030302020204" pitchFamily="66"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a:defRPr>
                <a:latin typeface="Comic Sans MS" panose="030F0702030302020204" pitchFamily="66"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08BBDC2-4ED5-4A8D-A28C-1B3F6D2413F0}" type="slidenum">
              <a:rPr kumimoji="0" lang="en-GB" sz="18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2931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4140926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147229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5335E50-1930-44E5-9B14-893AFBD95C69}" type="datetimeFigureOut">
              <a:rPr lang="en-GB" smtClean="0"/>
              <a:t>06/01/2021</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08BBDC2-4ED5-4A8D-A28C-1B3F6D2413F0}" type="slidenum">
              <a:rPr lang="en-GB" smtClean="0"/>
              <a:t>‹#›</a:t>
            </a:fld>
            <a:endParaRPr lang="en-GB"/>
          </a:p>
        </p:txBody>
      </p:sp>
    </p:spTree>
    <p:extLst>
      <p:ext uri="{BB962C8B-B14F-4D97-AF65-F5344CB8AC3E}">
        <p14:creationId xmlns:p14="http://schemas.microsoft.com/office/powerpoint/2010/main" val="2241334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246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8"/>
            <a:ext cx="5950424" cy="1787857"/>
          </a:xfrm>
          <a:prstGeom prst="rect">
            <a:avLst/>
          </a:prstGeom>
        </p:spPr>
        <p:txBody>
          <a:bodyPr anchor="ctr">
            <a:normAutofit/>
          </a:bodyPr>
          <a:lstStyle>
            <a:lvl1pPr algn="ctr">
              <a:defRPr sz="6600" baseline="0">
                <a:solidFill>
                  <a:schemeClr val="bg1"/>
                </a:solidFill>
                <a:latin typeface="Calibri" panose="020F0502020204030204" pitchFamily="34"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329371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06/01/2021</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3077718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637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154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59381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356905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7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42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68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7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73144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280614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91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jp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3.xml"/><Relationship Id="rId1" Type="http://schemas.openxmlformats.org/officeDocument/2006/relationships/slideLayout" Target="../slideLayouts/slideLayout2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4.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6.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098459554"/>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79236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Y5_SP_B3_PP13.jpg">
            <a:extLst>
              <a:ext uri="{FF2B5EF4-FFF2-40B4-BE49-F238E27FC236}">
                <a16:creationId xmlns:a16="http://schemas.microsoft.com/office/drawing/2014/main" id="{E95FB4EA-75B8-F24A-A499-2ACE9F9705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pic>
        <p:nvPicPr>
          <p:cNvPr id="7" name="Picture 6" descr="Y5_SP_B3_PP13.jpg">
            <a:extLst>
              <a:ext uri="{FF2B5EF4-FFF2-40B4-BE49-F238E27FC236}">
                <a16:creationId xmlns:a16="http://schemas.microsoft.com/office/drawing/2014/main" id="{251B3F75-D21C-0C4E-A1CC-4B8DDEF085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425650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803929531"/>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2" name="Rectangle 1"/>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04625522"/>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1393698"/>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873376520"/>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2" name="Rectangle 1"/>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468468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Rectangle 5"/>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78899289"/>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59068856"/>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5564521"/>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735420804"/>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7FE0188-803D-CF41-A7C4-56C7E1D1B2A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9736746"/>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Y5_SP_B3_PP13.jpg">
            <a:extLst>
              <a:ext uri="{FF2B5EF4-FFF2-40B4-BE49-F238E27FC236}">
                <a16:creationId xmlns:a16="http://schemas.microsoft.com/office/drawing/2014/main" id="{E95FB4EA-75B8-F24A-A499-2ACE9F9705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pic>
        <p:nvPicPr>
          <p:cNvPr id="7" name="Picture 6" descr="Y5_SP_B3_PP13.jpg">
            <a:extLst>
              <a:ext uri="{FF2B5EF4-FFF2-40B4-BE49-F238E27FC236}">
                <a16:creationId xmlns:a16="http://schemas.microsoft.com/office/drawing/2014/main" id="{251B3F75-D21C-0C4E-A1CC-4B8DDEF085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88378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Y5_SP_B3_PP13.jpg">
            <a:extLst>
              <a:ext uri="{FF2B5EF4-FFF2-40B4-BE49-F238E27FC236}">
                <a16:creationId xmlns:a16="http://schemas.microsoft.com/office/drawing/2014/main" id="{E95FB4EA-75B8-F24A-A499-2ACE9F9705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pic>
        <p:nvPicPr>
          <p:cNvPr id="7" name="Picture 6" descr="Y5_SP_B3_PP13.jpg">
            <a:extLst>
              <a:ext uri="{FF2B5EF4-FFF2-40B4-BE49-F238E27FC236}">
                <a16:creationId xmlns:a16="http://schemas.microsoft.com/office/drawing/2014/main" id="{251B3F75-D21C-0C4E-A1CC-4B8DDEF085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2770347"/>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60.png"/><Relationship Id="rId5" Type="http://schemas.openxmlformats.org/officeDocument/2006/relationships/image" Target="../media/image1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ylor-bridge.cornwall.sch.uk/website"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983" y="914400"/>
            <a:ext cx="6914606" cy="769441"/>
          </a:xfrm>
          <a:prstGeom prst="rect">
            <a:avLst/>
          </a:prstGeom>
          <a:noFill/>
        </p:spPr>
        <p:txBody>
          <a:bodyPr wrap="square" rtlCol="0">
            <a:spAutoFit/>
          </a:bodyPr>
          <a:lstStyle/>
          <a:p>
            <a:pPr algn="ctr"/>
            <a:r>
              <a:rPr lang="en-GB" sz="4400" b="1" u="sng" dirty="0" smtClean="0"/>
              <a:t>Wednesday 6</a:t>
            </a:r>
            <a:r>
              <a:rPr lang="en-GB" sz="4400" b="1" u="sng" baseline="30000" dirty="0" smtClean="0"/>
              <a:t>th</a:t>
            </a:r>
            <a:r>
              <a:rPr lang="en-GB" sz="4400" b="1" u="sng" dirty="0" smtClean="0"/>
              <a:t> January 2020</a:t>
            </a:r>
            <a:endParaRPr lang="en-GB" sz="4400" b="1" u="sng" dirty="0"/>
          </a:p>
        </p:txBody>
      </p:sp>
      <p:sp>
        <p:nvSpPr>
          <p:cNvPr id="3" name="TextBox 2"/>
          <p:cNvSpPr txBox="1"/>
          <p:nvPr/>
        </p:nvSpPr>
        <p:spPr>
          <a:xfrm>
            <a:off x="2229394" y="6183086"/>
            <a:ext cx="6914606" cy="3509554"/>
          </a:xfrm>
          <a:prstGeom prst="rect">
            <a:avLst/>
          </a:prstGeom>
          <a:noFill/>
        </p:spPr>
        <p:txBody>
          <a:bodyPr wrap="square" rtlCol="0">
            <a:spAutoFit/>
          </a:bodyPr>
          <a:lstStyle/>
          <a:p>
            <a:endParaRPr lang="en-GB" dirty="0"/>
          </a:p>
        </p:txBody>
      </p:sp>
      <p:pic>
        <p:nvPicPr>
          <p:cNvPr id="1030" name="Picture 6" descr="Home Learning | Wrenthorpe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986" y="2410732"/>
            <a:ext cx="619125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13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045" y="653143"/>
            <a:ext cx="7568884" cy="4414698"/>
          </a:xfrm>
          <a:prstGeom prst="rect">
            <a:avLst/>
          </a:prstGeom>
        </p:spPr>
      </p:pic>
      <p:sp>
        <p:nvSpPr>
          <p:cNvPr id="2" name="TextBox 1"/>
          <p:cNvSpPr txBox="1"/>
          <p:nvPr/>
        </p:nvSpPr>
        <p:spPr>
          <a:xfrm>
            <a:off x="5007429" y="1247112"/>
            <a:ext cx="2360023" cy="369332"/>
          </a:xfrm>
          <a:prstGeom prst="rect">
            <a:avLst/>
          </a:prstGeom>
          <a:noFill/>
        </p:spPr>
        <p:txBody>
          <a:bodyPr wrap="square" rtlCol="0">
            <a:spAutoFit/>
          </a:bodyPr>
          <a:lstStyle/>
          <a:p>
            <a:r>
              <a:rPr lang="en-GB" dirty="0" smtClean="0"/>
              <a:t>I can see</a:t>
            </a:r>
            <a:endParaRPr lang="en-GB" dirty="0"/>
          </a:p>
        </p:txBody>
      </p:sp>
      <p:sp>
        <p:nvSpPr>
          <p:cNvPr id="3" name="TextBox 2"/>
          <p:cNvSpPr txBox="1"/>
          <p:nvPr/>
        </p:nvSpPr>
        <p:spPr>
          <a:xfrm>
            <a:off x="5007429" y="818606"/>
            <a:ext cx="2290354" cy="369332"/>
          </a:xfrm>
          <a:prstGeom prst="rect">
            <a:avLst/>
          </a:prstGeom>
          <a:noFill/>
        </p:spPr>
        <p:txBody>
          <a:bodyPr wrap="square" rtlCol="0">
            <a:spAutoFit/>
          </a:bodyPr>
          <a:lstStyle/>
          <a:p>
            <a:r>
              <a:rPr lang="en-GB" b="1" u="sng" dirty="0" smtClean="0"/>
              <a:t>1. Observe. </a:t>
            </a:r>
            <a:endParaRPr lang="en-GB" b="1" u="sng" dirty="0"/>
          </a:p>
        </p:txBody>
      </p:sp>
      <p:sp>
        <p:nvSpPr>
          <p:cNvPr id="5" name="TextBox 4"/>
          <p:cNvSpPr txBox="1"/>
          <p:nvPr/>
        </p:nvSpPr>
        <p:spPr>
          <a:xfrm>
            <a:off x="511045" y="3113314"/>
            <a:ext cx="2290354" cy="369332"/>
          </a:xfrm>
          <a:prstGeom prst="rect">
            <a:avLst/>
          </a:prstGeom>
          <a:noFill/>
        </p:spPr>
        <p:txBody>
          <a:bodyPr wrap="square" rtlCol="0">
            <a:spAutoFit/>
          </a:bodyPr>
          <a:lstStyle/>
          <a:p>
            <a:r>
              <a:rPr lang="en-GB" b="1" u="sng" dirty="0" smtClean="0"/>
              <a:t>2. Wonder. </a:t>
            </a:r>
            <a:endParaRPr lang="en-GB" b="1" u="sng" dirty="0"/>
          </a:p>
        </p:txBody>
      </p:sp>
      <p:sp>
        <p:nvSpPr>
          <p:cNvPr id="6" name="TextBox 5"/>
          <p:cNvSpPr txBox="1"/>
          <p:nvPr/>
        </p:nvSpPr>
        <p:spPr>
          <a:xfrm>
            <a:off x="4933407" y="2972810"/>
            <a:ext cx="2290354" cy="369332"/>
          </a:xfrm>
          <a:prstGeom prst="rect">
            <a:avLst/>
          </a:prstGeom>
          <a:noFill/>
        </p:spPr>
        <p:txBody>
          <a:bodyPr wrap="square" rtlCol="0">
            <a:spAutoFit/>
          </a:bodyPr>
          <a:lstStyle/>
          <a:p>
            <a:r>
              <a:rPr lang="en-GB" b="1" u="sng" dirty="0"/>
              <a:t>3</a:t>
            </a:r>
            <a:r>
              <a:rPr lang="en-GB" b="1" u="sng" dirty="0" smtClean="0"/>
              <a:t>. Infer. </a:t>
            </a:r>
            <a:endParaRPr lang="en-GB" b="1" u="sng" dirty="0"/>
          </a:p>
        </p:txBody>
      </p:sp>
      <p:sp>
        <p:nvSpPr>
          <p:cNvPr id="7" name="TextBox 6"/>
          <p:cNvSpPr txBox="1"/>
          <p:nvPr/>
        </p:nvSpPr>
        <p:spPr>
          <a:xfrm>
            <a:off x="696686" y="3657600"/>
            <a:ext cx="2473234" cy="369332"/>
          </a:xfrm>
          <a:prstGeom prst="rect">
            <a:avLst/>
          </a:prstGeom>
          <a:noFill/>
        </p:spPr>
        <p:txBody>
          <a:bodyPr wrap="square" rtlCol="0">
            <a:spAutoFit/>
          </a:bodyPr>
          <a:lstStyle/>
          <a:p>
            <a:r>
              <a:rPr lang="en-GB" dirty="0" smtClean="0"/>
              <a:t>I wonder if</a:t>
            </a:r>
            <a:endParaRPr lang="en-GB" dirty="0"/>
          </a:p>
        </p:txBody>
      </p:sp>
      <p:sp>
        <p:nvSpPr>
          <p:cNvPr id="9" name="TextBox 8"/>
          <p:cNvSpPr txBox="1"/>
          <p:nvPr/>
        </p:nvSpPr>
        <p:spPr>
          <a:xfrm>
            <a:off x="775063" y="4450080"/>
            <a:ext cx="2333897" cy="369332"/>
          </a:xfrm>
          <a:prstGeom prst="rect">
            <a:avLst/>
          </a:prstGeom>
          <a:noFill/>
        </p:spPr>
        <p:txBody>
          <a:bodyPr wrap="square" rtlCol="0">
            <a:spAutoFit/>
          </a:bodyPr>
          <a:lstStyle/>
          <a:p>
            <a:r>
              <a:rPr lang="en-GB" dirty="0" smtClean="0"/>
              <a:t>I wonder how</a:t>
            </a:r>
            <a:endParaRPr lang="en-GB" dirty="0"/>
          </a:p>
        </p:txBody>
      </p:sp>
      <p:sp>
        <p:nvSpPr>
          <p:cNvPr id="10" name="TextBox 9"/>
          <p:cNvSpPr txBox="1"/>
          <p:nvPr/>
        </p:nvSpPr>
        <p:spPr>
          <a:xfrm>
            <a:off x="888274" y="5216434"/>
            <a:ext cx="2281646" cy="369332"/>
          </a:xfrm>
          <a:prstGeom prst="rect">
            <a:avLst/>
          </a:prstGeom>
          <a:noFill/>
        </p:spPr>
        <p:txBody>
          <a:bodyPr wrap="square" rtlCol="0">
            <a:spAutoFit/>
          </a:bodyPr>
          <a:lstStyle/>
          <a:p>
            <a:r>
              <a:rPr lang="en-GB" dirty="0" smtClean="0"/>
              <a:t>I wonder where</a:t>
            </a:r>
            <a:endParaRPr lang="en-GB" dirty="0"/>
          </a:p>
        </p:txBody>
      </p:sp>
      <p:sp>
        <p:nvSpPr>
          <p:cNvPr id="11" name="TextBox 10"/>
          <p:cNvSpPr txBox="1"/>
          <p:nvPr/>
        </p:nvSpPr>
        <p:spPr>
          <a:xfrm>
            <a:off x="5164183" y="3657600"/>
            <a:ext cx="1689463" cy="369332"/>
          </a:xfrm>
          <a:prstGeom prst="rect">
            <a:avLst/>
          </a:prstGeom>
          <a:noFill/>
        </p:spPr>
        <p:txBody>
          <a:bodyPr wrap="square" rtlCol="0">
            <a:spAutoFit/>
          </a:bodyPr>
          <a:lstStyle/>
          <a:p>
            <a:r>
              <a:rPr lang="en-GB" dirty="0" smtClean="0"/>
              <a:t>I think</a:t>
            </a:r>
            <a:endParaRPr lang="en-GB" dirty="0"/>
          </a:p>
        </p:txBody>
      </p:sp>
      <p:sp>
        <p:nvSpPr>
          <p:cNvPr id="12" name="TextBox 11"/>
          <p:cNvSpPr txBox="1"/>
          <p:nvPr/>
        </p:nvSpPr>
        <p:spPr>
          <a:xfrm>
            <a:off x="5347063" y="4450080"/>
            <a:ext cx="2098766" cy="369332"/>
          </a:xfrm>
          <a:prstGeom prst="rect">
            <a:avLst/>
          </a:prstGeom>
          <a:noFill/>
        </p:spPr>
        <p:txBody>
          <a:bodyPr wrap="square" rtlCol="0">
            <a:spAutoFit/>
          </a:bodyPr>
          <a:lstStyle/>
          <a:p>
            <a:r>
              <a:rPr lang="en-GB" dirty="0" smtClean="0"/>
              <a:t>I think that</a:t>
            </a:r>
            <a:endParaRPr lang="en-GB" dirty="0"/>
          </a:p>
        </p:txBody>
      </p:sp>
    </p:spTree>
    <p:extLst>
      <p:ext uri="{BB962C8B-B14F-4D97-AF65-F5344CB8AC3E}">
        <p14:creationId xmlns:p14="http://schemas.microsoft.com/office/powerpoint/2010/main" val="376470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66" y="4946469"/>
            <a:ext cx="7376160" cy="923330"/>
          </a:xfrm>
          <a:prstGeom prst="rect">
            <a:avLst/>
          </a:prstGeom>
          <a:noFill/>
        </p:spPr>
        <p:txBody>
          <a:bodyPr wrap="square" rtlCol="0">
            <a:spAutoFit/>
          </a:bodyPr>
          <a:lstStyle/>
          <a:p>
            <a:r>
              <a:rPr lang="en-GB" dirty="0" smtClean="0"/>
              <a:t>1. Observe: (I can see)</a:t>
            </a:r>
          </a:p>
          <a:p>
            <a:r>
              <a:rPr lang="en-GB" dirty="0" smtClean="0"/>
              <a:t>2. Wonder ( I wonder if, how, where)</a:t>
            </a:r>
          </a:p>
          <a:p>
            <a:r>
              <a:rPr lang="en-GB" dirty="0" smtClean="0"/>
              <a:t>3. Infer (I think)</a:t>
            </a:r>
            <a:endParaRPr lang="en-GB" dirty="0"/>
          </a:p>
        </p:txBody>
      </p:sp>
      <p:pic>
        <p:nvPicPr>
          <p:cNvPr id="1032" name="Picture 8" descr="Flotsam | The Possum's Booksh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363" y="383948"/>
            <a:ext cx="551497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2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6825" y="1488173"/>
            <a:ext cx="6710226" cy="3046988"/>
          </a:xfrm>
          <a:prstGeom prst="rect">
            <a:avLst/>
          </a:prstGeom>
        </p:spPr>
        <p:txBody>
          <a:bodyPr wrap="square">
            <a:spAutoFit/>
          </a:bodyPr>
          <a:lstStyle/>
          <a:p>
            <a:r>
              <a:rPr lang="en-GB" sz="4800" b="1" u="sng" dirty="0">
                <a:latin typeface="Comic Sans MS" panose="030F0702030302020204" pitchFamily="66" charset="0"/>
              </a:rPr>
              <a:t>6.01.2021 Maths </a:t>
            </a:r>
          </a:p>
          <a:p>
            <a:endParaRPr lang="en-GB" sz="4800" b="1" u="sng" dirty="0" smtClean="0">
              <a:latin typeface="Comic Sans MS" panose="030F0702030302020204" pitchFamily="66" charset="0"/>
            </a:endParaRPr>
          </a:p>
          <a:p>
            <a:r>
              <a:rPr lang="en-GB" sz="4800" b="1" u="sng" dirty="0" smtClean="0">
                <a:latin typeface="Comic Sans MS" panose="030F0702030302020204" pitchFamily="66" charset="0"/>
              </a:rPr>
              <a:t>WALT</a:t>
            </a:r>
            <a:r>
              <a:rPr lang="en-GB" sz="4800" b="1" u="sng" dirty="0">
                <a:latin typeface="Comic Sans MS" panose="030F0702030302020204" pitchFamily="66" charset="0"/>
              </a:rPr>
              <a:t>: Use column subtraction </a:t>
            </a:r>
          </a:p>
        </p:txBody>
      </p:sp>
    </p:spTree>
    <p:extLst>
      <p:ext uri="{BB962C8B-B14F-4D97-AF65-F5344CB8AC3E}">
        <p14:creationId xmlns:p14="http://schemas.microsoft.com/office/powerpoint/2010/main" val="401417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423" y="224791"/>
            <a:ext cx="9761027" cy="5490578"/>
          </a:xfrm>
          <a:prstGeom prst="rect">
            <a:avLst/>
          </a:prstGeom>
        </p:spPr>
      </p:pic>
    </p:spTree>
    <p:extLst>
      <p:ext uri="{BB962C8B-B14F-4D97-AF65-F5344CB8AC3E}">
        <p14:creationId xmlns:p14="http://schemas.microsoft.com/office/powerpoint/2010/main" val="386545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1088" y="233362"/>
            <a:ext cx="11306175" cy="6391275"/>
          </a:xfrm>
          <a:prstGeom prst="rect">
            <a:avLst/>
          </a:prstGeom>
        </p:spPr>
      </p:pic>
    </p:spTree>
    <p:extLst>
      <p:ext uri="{BB962C8B-B14F-4D97-AF65-F5344CB8AC3E}">
        <p14:creationId xmlns:p14="http://schemas.microsoft.com/office/powerpoint/2010/main" val="154786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1280" y="1298304"/>
            <a:ext cx="3438525" cy="4994048"/>
          </a:xfrm>
          <a:prstGeom prst="rect">
            <a:avLst/>
          </a:prstGeom>
        </p:spPr>
      </p:pic>
    </p:spTree>
    <p:extLst>
      <p:ext uri="{BB962C8B-B14F-4D97-AF65-F5344CB8AC3E}">
        <p14:creationId xmlns:p14="http://schemas.microsoft.com/office/powerpoint/2010/main" val="1893626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Table 82"/>
          <p:cNvGraphicFramePr>
            <a:graphicFrameLocks noGrp="1"/>
          </p:cNvGraphicFramePr>
          <p:nvPr>
            <p:extLst>
              <p:ext uri="{D42A27DB-BD31-4B8C-83A1-F6EECF244321}">
                <p14:modId xmlns:p14="http://schemas.microsoft.com/office/powerpoint/2010/main" val="3148190690"/>
              </p:ext>
            </p:extLst>
          </p:nvPr>
        </p:nvGraphicFramePr>
        <p:xfrm>
          <a:off x="2959895" y="1671721"/>
          <a:ext cx="2685140" cy="2679821"/>
        </p:xfrm>
        <a:graphic>
          <a:graphicData uri="http://schemas.openxmlformats.org/drawingml/2006/table">
            <a:tbl>
              <a:tblPr firstRow="1" bandRow="1">
                <a:tableStyleId>{5C22544A-7EE6-4342-B048-85BDC9FD1C3A}</a:tableStyleId>
              </a:tblPr>
              <a:tblGrid>
                <a:gridCol w="671285">
                  <a:extLst>
                    <a:ext uri="{9D8B030D-6E8A-4147-A177-3AD203B41FA5}">
                      <a16:colId xmlns:a16="http://schemas.microsoft.com/office/drawing/2014/main" val="2336028965"/>
                    </a:ext>
                  </a:extLst>
                </a:gridCol>
                <a:gridCol w="671285">
                  <a:extLst>
                    <a:ext uri="{9D8B030D-6E8A-4147-A177-3AD203B41FA5}">
                      <a16:colId xmlns:a16="http://schemas.microsoft.com/office/drawing/2014/main" val="3099043578"/>
                    </a:ext>
                  </a:extLst>
                </a:gridCol>
                <a:gridCol w="671285">
                  <a:extLst>
                    <a:ext uri="{9D8B030D-6E8A-4147-A177-3AD203B41FA5}">
                      <a16:colId xmlns:a16="http://schemas.microsoft.com/office/drawing/2014/main" val="992405871"/>
                    </a:ext>
                  </a:extLst>
                </a:gridCol>
                <a:gridCol w="671285">
                  <a:extLst>
                    <a:ext uri="{9D8B030D-6E8A-4147-A177-3AD203B41FA5}">
                      <a16:colId xmlns:a16="http://schemas.microsoft.com/office/drawing/2014/main" val="3329015639"/>
                    </a:ext>
                  </a:extLst>
                </a:gridCol>
              </a:tblGrid>
              <a:tr h="618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err="1">
                          <a:solidFill>
                            <a:schemeClr val="tx1"/>
                          </a:solidFill>
                          <a:latin typeface="Calibri" panose="020F0502020204030204" pitchFamily="34" charset="0"/>
                        </a:rPr>
                        <a:t>Th</a:t>
                      </a:r>
                      <a:endParaRPr lang="en-GB" sz="3600" b="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chemeClr val="tx1"/>
                          </a:solidFill>
                          <a:latin typeface="Calibri" panose="020F050202020403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chemeClr val="tx1"/>
                          </a:solidFill>
                          <a:latin typeface="Calibri" panose="020F050202020403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tx1"/>
                          </a:solidFill>
                          <a:latin typeface="Calibri" panose="020F050202020403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4079671"/>
                  </a:ext>
                </a:extLst>
              </a:tr>
              <a:tr h="618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chemeClr val="tx1"/>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chemeClr val="tx1"/>
                          </a:solidFill>
                          <a:latin typeface="Calibri" panose="020F0502020204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chemeClr val="tx1"/>
                          </a:solidFill>
                          <a:latin typeface="Calibri" panose="020F0502020204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tx1"/>
                          </a:solidFill>
                          <a:latin typeface="Calibri" panose="020F0502020204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3521301"/>
                  </a:ext>
                </a:extLst>
              </a:tr>
              <a:tr h="529488">
                <a:tc>
                  <a:txBody>
                    <a:bodyPr/>
                    <a:lstStyle/>
                    <a:p>
                      <a:pPr algn="ctr"/>
                      <a:r>
                        <a:rPr lang="en-GB" sz="3600" dirty="0">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dirty="0">
                          <a:latin typeface="Calibri" panose="020F0502020204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dirty="0">
                          <a:latin typeface="Calibri" panose="020F0502020204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dirty="0">
                          <a:solidFill>
                            <a:schemeClr val="tx1"/>
                          </a:solidFill>
                          <a:latin typeface="Calibri" panose="020F050202020403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1385860"/>
                  </a:ext>
                </a:extLst>
              </a:tr>
              <a:tr h="759581">
                <a:tc>
                  <a:txBody>
                    <a:bodyPr/>
                    <a:lstStyle/>
                    <a:p>
                      <a:pPr algn="ctr"/>
                      <a:endParaRPr lang="en-GB" sz="3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458088"/>
                  </a:ext>
                </a:extLst>
              </a:tr>
            </a:tbl>
          </a:graphicData>
        </a:graphic>
      </p:graphicFrame>
      <p:cxnSp>
        <p:nvCxnSpPr>
          <p:cNvPr id="85" name="Straight Connector 84"/>
          <p:cNvCxnSpPr/>
          <p:nvPr/>
        </p:nvCxnSpPr>
        <p:spPr>
          <a:xfrm flipH="1" flipV="1">
            <a:off x="3720518" y="2418776"/>
            <a:ext cx="407731" cy="3439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569234" y="2145587"/>
            <a:ext cx="418704" cy="646331"/>
          </a:xfrm>
          <a:prstGeom prst="rect">
            <a:avLst/>
          </a:prstGeom>
          <a:noFill/>
        </p:spPr>
        <p:txBody>
          <a:bodyPr wrap="none" rtlCol="0">
            <a:spAutoFit/>
          </a:bodyPr>
          <a:lstStyle/>
          <a:p>
            <a:r>
              <a:rPr lang="en-GB" sz="3600" dirty="0">
                <a:latin typeface="Calibri" panose="020F0502020204030204" pitchFamily="34" charset="0"/>
              </a:rPr>
              <a:t>1</a:t>
            </a:r>
          </a:p>
        </p:txBody>
      </p:sp>
      <p:sp>
        <p:nvSpPr>
          <p:cNvPr id="88" name="TextBox 87"/>
          <p:cNvSpPr txBox="1"/>
          <p:nvPr/>
        </p:nvSpPr>
        <p:spPr>
          <a:xfrm>
            <a:off x="3849729" y="1978222"/>
            <a:ext cx="418704" cy="646331"/>
          </a:xfrm>
          <a:prstGeom prst="rect">
            <a:avLst/>
          </a:prstGeom>
          <a:noFill/>
        </p:spPr>
        <p:txBody>
          <a:bodyPr wrap="none" rtlCol="0">
            <a:spAutoFit/>
          </a:bodyPr>
          <a:lstStyle/>
          <a:p>
            <a:r>
              <a:rPr lang="en-GB" sz="3600" dirty="0">
                <a:latin typeface="Calibri" panose="020F0502020204030204" pitchFamily="34" charset="0"/>
              </a:rPr>
              <a:t>9</a:t>
            </a:r>
          </a:p>
        </p:txBody>
      </p:sp>
      <p:sp>
        <p:nvSpPr>
          <p:cNvPr id="89" name="TextBox 88"/>
          <p:cNvSpPr txBox="1"/>
          <p:nvPr/>
        </p:nvSpPr>
        <p:spPr>
          <a:xfrm>
            <a:off x="5137671" y="3660711"/>
            <a:ext cx="418704" cy="646331"/>
          </a:xfrm>
          <a:prstGeom prst="rect">
            <a:avLst/>
          </a:prstGeom>
          <a:noFill/>
        </p:spPr>
        <p:txBody>
          <a:bodyPr wrap="none" rtlCol="0">
            <a:spAutoFit/>
          </a:bodyPr>
          <a:lstStyle/>
          <a:p>
            <a:r>
              <a:rPr lang="en-GB" sz="3600" dirty="0">
                <a:latin typeface="Calibri" panose="020F0502020204030204" pitchFamily="34" charset="0"/>
              </a:rPr>
              <a:t>8</a:t>
            </a:r>
          </a:p>
        </p:txBody>
      </p:sp>
      <p:sp>
        <p:nvSpPr>
          <p:cNvPr id="90" name="TextBox 89"/>
          <p:cNvSpPr txBox="1"/>
          <p:nvPr/>
        </p:nvSpPr>
        <p:spPr>
          <a:xfrm>
            <a:off x="4442268" y="3660711"/>
            <a:ext cx="418704" cy="646331"/>
          </a:xfrm>
          <a:prstGeom prst="rect">
            <a:avLst/>
          </a:prstGeom>
          <a:noFill/>
        </p:spPr>
        <p:txBody>
          <a:bodyPr wrap="none" rtlCol="0">
            <a:spAutoFit/>
          </a:bodyPr>
          <a:lstStyle/>
          <a:p>
            <a:r>
              <a:rPr lang="en-GB" sz="3600" dirty="0">
                <a:latin typeface="Calibri" panose="020F0502020204030204" pitchFamily="34" charset="0"/>
              </a:rPr>
              <a:t>1</a:t>
            </a:r>
          </a:p>
        </p:txBody>
      </p:sp>
      <p:cxnSp>
        <p:nvCxnSpPr>
          <p:cNvPr id="91" name="Straight Connector 90"/>
          <p:cNvCxnSpPr/>
          <p:nvPr/>
        </p:nvCxnSpPr>
        <p:spPr>
          <a:xfrm flipV="1">
            <a:off x="3134629" y="2503141"/>
            <a:ext cx="334595" cy="282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900192" y="2021718"/>
            <a:ext cx="418704" cy="646331"/>
          </a:xfrm>
          <a:prstGeom prst="rect">
            <a:avLst/>
          </a:prstGeom>
          <a:noFill/>
        </p:spPr>
        <p:txBody>
          <a:bodyPr wrap="none" rtlCol="0">
            <a:spAutoFit/>
          </a:bodyPr>
          <a:lstStyle/>
          <a:p>
            <a:r>
              <a:rPr lang="en-GB" sz="3600" dirty="0">
                <a:latin typeface="Calibri" panose="020F0502020204030204" pitchFamily="34" charset="0"/>
              </a:rPr>
              <a:t>2</a:t>
            </a:r>
          </a:p>
        </p:txBody>
      </p:sp>
      <p:sp>
        <p:nvSpPr>
          <p:cNvPr id="93" name="TextBox 92"/>
          <p:cNvSpPr txBox="1"/>
          <p:nvPr/>
        </p:nvSpPr>
        <p:spPr>
          <a:xfrm>
            <a:off x="4221072" y="2143802"/>
            <a:ext cx="418704" cy="646331"/>
          </a:xfrm>
          <a:prstGeom prst="rect">
            <a:avLst/>
          </a:prstGeom>
          <a:noFill/>
        </p:spPr>
        <p:txBody>
          <a:bodyPr wrap="none" rtlCol="0">
            <a:spAutoFit/>
          </a:bodyPr>
          <a:lstStyle/>
          <a:p>
            <a:r>
              <a:rPr lang="en-GB" sz="3600" dirty="0">
                <a:latin typeface="Calibri" panose="020F0502020204030204" pitchFamily="34" charset="0"/>
              </a:rPr>
              <a:t>1</a:t>
            </a:r>
          </a:p>
        </p:txBody>
      </p:sp>
      <p:sp>
        <p:nvSpPr>
          <p:cNvPr id="94" name="TextBox 93"/>
          <p:cNvSpPr txBox="1"/>
          <p:nvPr/>
        </p:nvSpPr>
        <p:spPr>
          <a:xfrm>
            <a:off x="3786979" y="3660711"/>
            <a:ext cx="418704" cy="646331"/>
          </a:xfrm>
          <a:prstGeom prst="rect">
            <a:avLst/>
          </a:prstGeom>
          <a:noFill/>
        </p:spPr>
        <p:txBody>
          <a:bodyPr wrap="none" rtlCol="0">
            <a:spAutoFit/>
          </a:bodyPr>
          <a:lstStyle/>
          <a:p>
            <a:r>
              <a:rPr lang="en-GB" sz="3600" dirty="0">
                <a:latin typeface="Calibri" panose="020F0502020204030204" pitchFamily="34" charset="0"/>
              </a:rPr>
              <a:t>0</a:t>
            </a:r>
          </a:p>
        </p:txBody>
      </p:sp>
      <p:sp>
        <p:nvSpPr>
          <p:cNvPr id="95" name="TextBox 94"/>
          <p:cNvSpPr txBox="1"/>
          <p:nvPr/>
        </p:nvSpPr>
        <p:spPr>
          <a:xfrm>
            <a:off x="3121255" y="3660711"/>
            <a:ext cx="418704" cy="646331"/>
          </a:xfrm>
          <a:prstGeom prst="rect">
            <a:avLst/>
          </a:prstGeom>
          <a:noFill/>
        </p:spPr>
        <p:txBody>
          <a:bodyPr wrap="none" rtlCol="0">
            <a:spAutoFit/>
          </a:bodyPr>
          <a:lstStyle/>
          <a:p>
            <a:r>
              <a:rPr lang="en-GB" sz="3600" dirty="0">
                <a:latin typeface="Calibri" panose="020F0502020204030204" pitchFamily="34" charset="0"/>
              </a:rPr>
              <a:t>0</a:t>
            </a:r>
          </a:p>
        </p:txBody>
      </p:sp>
      <mc:AlternateContent xmlns:mc="http://schemas.openxmlformats.org/markup-compatibility/2006" xmlns:a14="http://schemas.microsoft.com/office/drawing/2010/main">
        <mc:Choice Requires="a14">
          <p:sp>
            <p:nvSpPr>
              <p:cNvPr id="96" name="TextBox 95"/>
              <p:cNvSpPr txBox="1"/>
              <p:nvPr/>
            </p:nvSpPr>
            <p:spPr>
              <a:xfrm>
                <a:off x="2290429" y="2877064"/>
                <a:ext cx="67839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b="1" i="1" dirty="0" smtClean="0">
                          <a:latin typeface="Cambria Math" panose="02040503050406030204" pitchFamily="18" charset="0"/>
                          <a:ea typeface="Cambria Math" panose="02040503050406030204" pitchFamily="18" charset="0"/>
                        </a:rPr>
                        <m:t>−</m:t>
                      </m:r>
                    </m:oMath>
                  </m:oMathPara>
                </a14:m>
                <a:endParaRPr lang="en-GB" sz="4000" b="1" dirty="0">
                  <a:latin typeface="Cambria Math" panose="02040503050406030204" pitchFamily="18" charset="0"/>
                  <a:ea typeface="Cambria Math" panose="02040503050406030204" pitchFamily="18"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2290429" y="2877064"/>
                <a:ext cx="678391"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798443" y="564014"/>
                <a:ext cx="3955816" cy="707886"/>
              </a:xfrm>
              <a:prstGeom prst="rect">
                <a:avLst/>
              </a:prstGeom>
              <a:noFill/>
            </p:spPr>
            <p:txBody>
              <a:bodyPr wrap="square" rtlCol="0">
                <a:spAutoFit/>
              </a:bodyPr>
              <a:lstStyle/>
              <a:p>
                <a:r>
                  <a:rPr lang="en-GB" sz="3600" dirty="0"/>
                  <a:t>3,008 </a:t>
                </a:r>
                <a14:m>
                  <m:oMath xmlns:m="http://schemas.openxmlformats.org/officeDocument/2006/math">
                    <m:r>
                      <a:rPr lang="en-GB" sz="3600" b="0" i="1" dirty="0" smtClean="0">
                        <a:latin typeface="Cambria Math" panose="02040503050406030204" pitchFamily="18" charset="0"/>
                        <a:ea typeface="Cambria Math" panose="02040503050406030204" pitchFamily="18" charset="0"/>
                      </a:rPr>
                      <m:t>−</m:t>
                    </m:r>
                  </m:oMath>
                </a14:m>
                <a:r>
                  <a:rPr lang="en-GB" sz="3600" dirty="0"/>
                  <a:t> 2,990 </a:t>
                </a:r>
                <a14:m>
                  <m:oMath xmlns:m="http://schemas.openxmlformats.org/officeDocument/2006/math">
                    <m:r>
                      <a:rPr lang="en-GB" sz="4000" i="1" dirty="0" smtClean="0">
                        <a:latin typeface="Cambria Math" panose="02040503050406030204" pitchFamily="18" charset="0"/>
                        <a:ea typeface="Cambria Math" panose="02040503050406030204" pitchFamily="18" charset="0"/>
                      </a:rPr>
                      <m:t>=</m:t>
                    </m:r>
                  </m:oMath>
                </a14:m>
                <a:r>
                  <a:rPr lang="en-GB" sz="4000" dirty="0"/>
                  <a:t> </a:t>
                </a:r>
              </a:p>
            </p:txBody>
          </p:sp>
        </mc:Choice>
        <mc:Fallback xmlns="">
          <p:sp>
            <p:nvSpPr>
              <p:cNvPr id="98" name="TextBox 97"/>
              <p:cNvSpPr txBox="1">
                <a:spLocks noRot="1" noChangeAspect="1" noMove="1" noResize="1" noEditPoints="1" noAdjustHandles="1" noChangeArrowheads="1" noChangeShapeType="1" noTextEdit="1"/>
              </p:cNvSpPr>
              <p:nvPr/>
            </p:nvSpPr>
            <p:spPr>
              <a:xfrm>
                <a:off x="798443" y="564014"/>
                <a:ext cx="3955816" cy="707886"/>
              </a:xfrm>
              <a:prstGeom prst="rect">
                <a:avLst/>
              </a:prstGeom>
              <a:blipFill>
                <a:blip r:embed="rId6"/>
                <a:stretch>
                  <a:fillRect l="-4777" t="-6897" b="-30172"/>
                </a:stretch>
              </a:blipFill>
            </p:spPr>
            <p:txBody>
              <a:bodyPr/>
              <a:lstStyle/>
              <a:p>
                <a:r>
                  <a:rPr lang="en-GB">
                    <a:noFill/>
                  </a:rPr>
                  <a:t> </a:t>
                </a:r>
              </a:p>
            </p:txBody>
          </p:sp>
        </mc:Fallback>
      </mc:AlternateContent>
      <p:sp>
        <p:nvSpPr>
          <p:cNvPr id="99" name="TextBox 98"/>
          <p:cNvSpPr txBox="1"/>
          <p:nvPr/>
        </p:nvSpPr>
        <p:spPr>
          <a:xfrm>
            <a:off x="4059081" y="587744"/>
            <a:ext cx="3468603" cy="646331"/>
          </a:xfrm>
          <a:prstGeom prst="rect">
            <a:avLst/>
          </a:prstGeom>
          <a:noFill/>
        </p:spPr>
        <p:txBody>
          <a:bodyPr wrap="square" rtlCol="0">
            <a:spAutoFit/>
          </a:bodyPr>
          <a:lstStyle/>
          <a:p>
            <a:r>
              <a:rPr lang="en-GB" sz="3600" dirty="0">
                <a:solidFill>
                  <a:schemeClr val="accent1"/>
                </a:solidFill>
              </a:rPr>
              <a:t>18</a:t>
            </a:r>
          </a:p>
        </p:txBody>
      </p:sp>
    </p:spTree>
    <p:custDataLst>
      <p:tags r:id="rId1"/>
    </p:custDataLst>
    <p:extLst>
      <p:ext uri="{BB962C8B-B14F-4D97-AF65-F5344CB8AC3E}">
        <p14:creationId xmlns:p14="http://schemas.microsoft.com/office/powerpoint/2010/main" val="9100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500"/>
                                        <p:tgtEl>
                                          <p:spTgt spid="99"/>
                                        </p:tgtEl>
                                      </p:cBhvr>
                                    </p:animEffect>
                                  </p:childTnLst>
                                </p:cTn>
                              </p:par>
                              <p:par>
                                <p:cTn id="58" presetID="10" presetClass="exit" presetSubtype="0" fill="hold" grpId="1" nodeType="withEffect">
                                  <p:stCondLst>
                                    <p:cond delay="0"/>
                                  </p:stCondLst>
                                  <p:childTnLst>
                                    <p:animEffect transition="out" filter="fade">
                                      <p:cBhvr>
                                        <p:cTn id="59" dur="500"/>
                                        <p:tgtEl>
                                          <p:spTgt spid="94"/>
                                        </p:tgtEl>
                                      </p:cBhvr>
                                    </p:animEffect>
                                    <p:set>
                                      <p:cBhvr>
                                        <p:cTn id="60" dur="1" fill="hold">
                                          <p:stCondLst>
                                            <p:cond delay="499"/>
                                          </p:stCondLst>
                                        </p:cTn>
                                        <p:tgtEl>
                                          <p:spTgt spid="9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95"/>
                                        </p:tgtEl>
                                      </p:cBhvr>
                                    </p:animEffect>
                                    <p:set>
                                      <p:cBhvr>
                                        <p:cTn id="63" dur="1" fill="hold">
                                          <p:stCondLst>
                                            <p:cond delay="4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2" grpId="0"/>
      <p:bldP spid="93" grpId="0"/>
      <p:bldP spid="94" grpId="0"/>
      <p:bldP spid="94" grpId="1"/>
      <p:bldP spid="95" grpId="0"/>
      <p:bldP spid="95" grpId="1"/>
      <p:bldP spid="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423" y="975360"/>
            <a:ext cx="2516777" cy="3693319"/>
          </a:xfrm>
          <a:prstGeom prst="rect">
            <a:avLst/>
          </a:prstGeom>
          <a:noFill/>
          <a:ln>
            <a:solidFill>
              <a:schemeClr val="tx1"/>
            </a:solidFill>
          </a:ln>
        </p:spPr>
        <p:txBody>
          <a:bodyPr wrap="square" rtlCol="0">
            <a:spAutoFit/>
          </a:bodyPr>
          <a:lstStyle/>
          <a:p>
            <a:r>
              <a:rPr lang="en-GB" b="1" u="sng" dirty="0" smtClean="0"/>
              <a:t>Set A:</a:t>
            </a:r>
          </a:p>
          <a:p>
            <a:endParaRPr lang="en-GB" dirty="0"/>
          </a:p>
          <a:p>
            <a:endParaRPr lang="en-GB" dirty="0" smtClean="0"/>
          </a:p>
          <a:p>
            <a:pPr marL="342900" indent="-342900">
              <a:buAutoNum type="arabicPeriod"/>
            </a:pPr>
            <a:r>
              <a:rPr lang="en-GB" dirty="0" smtClean="0"/>
              <a:t>229          2.  363</a:t>
            </a:r>
          </a:p>
          <a:p>
            <a:pPr marL="285750" indent="-285750">
              <a:buFontTx/>
              <a:buChar char="-"/>
            </a:pPr>
            <a:r>
              <a:rPr lang="en-GB" u="sng" dirty="0" smtClean="0"/>
              <a:t> 153             - 259</a:t>
            </a:r>
          </a:p>
          <a:p>
            <a:pPr marL="285750" indent="-285750">
              <a:buFontTx/>
              <a:buChar char="-"/>
            </a:pPr>
            <a:endParaRPr lang="en-GB" u="sng" dirty="0"/>
          </a:p>
          <a:p>
            <a:pPr marL="285750" indent="-285750">
              <a:buFontTx/>
              <a:buChar char="-"/>
            </a:pPr>
            <a:endParaRPr lang="en-GB" u="sng" dirty="0" smtClean="0"/>
          </a:p>
          <a:p>
            <a:r>
              <a:rPr lang="en-GB" dirty="0" smtClean="0"/>
              <a:t>3. 647             4. 452</a:t>
            </a:r>
          </a:p>
          <a:p>
            <a:pPr marL="285750" indent="-285750">
              <a:buFontTx/>
              <a:buChar char="-"/>
            </a:pPr>
            <a:r>
              <a:rPr lang="en-GB" u="sng" dirty="0" smtClean="0"/>
              <a:t>361               -139</a:t>
            </a:r>
          </a:p>
          <a:p>
            <a:pPr marL="285750" indent="-285750">
              <a:buFontTx/>
              <a:buChar char="-"/>
            </a:pPr>
            <a:endParaRPr lang="en-GB" u="sng" dirty="0"/>
          </a:p>
          <a:p>
            <a:pPr marL="285750" indent="-285750">
              <a:buFontTx/>
              <a:buChar char="-"/>
            </a:pPr>
            <a:endParaRPr lang="en-GB" u="sng" dirty="0" smtClean="0"/>
          </a:p>
          <a:p>
            <a:r>
              <a:rPr lang="en-GB" dirty="0" smtClean="0"/>
              <a:t>5. 716             6.  548</a:t>
            </a:r>
          </a:p>
          <a:p>
            <a:r>
              <a:rPr lang="en-GB" u="sng" dirty="0" smtClean="0"/>
              <a:t>-   572                - 129</a:t>
            </a:r>
          </a:p>
        </p:txBody>
      </p:sp>
      <p:sp>
        <p:nvSpPr>
          <p:cNvPr id="4" name="TextBox 3"/>
          <p:cNvSpPr txBox="1"/>
          <p:nvPr/>
        </p:nvSpPr>
        <p:spPr>
          <a:xfrm>
            <a:off x="2978331" y="901337"/>
            <a:ext cx="2238102" cy="3693319"/>
          </a:xfrm>
          <a:prstGeom prst="rect">
            <a:avLst/>
          </a:prstGeom>
          <a:noFill/>
          <a:ln>
            <a:solidFill>
              <a:schemeClr val="tx1"/>
            </a:solidFill>
          </a:ln>
        </p:spPr>
        <p:txBody>
          <a:bodyPr wrap="square" rtlCol="0">
            <a:spAutoFit/>
          </a:bodyPr>
          <a:lstStyle/>
          <a:p>
            <a:r>
              <a:rPr lang="en-GB" b="1" u="sng" dirty="0" smtClean="0"/>
              <a:t>Set B:</a:t>
            </a:r>
          </a:p>
          <a:p>
            <a:endParaRPr lang="en-GB" dirty="0"/>
          </a:p>
          <a:p>
            <a:endParaRPr lang="en-GB" dirty="0" smtClean="0"/>
          </a:p>
          <a:p>
            <a:pPr marL="342900" indent="-342900">
              <a:buAutoNum type="arabicPeriod"/>
            </a:pPr>
            <a:r>
              <a:rPr lang="en-GB" dirty="0" smtClean="0"/>
              <a:t>2386        2. 4528</a:t>
            </a:r>
          </a:p>
          <a:p>
            <a:pPr marL="285750" indent="-285750">
              <a:buFontTx/>
              <a:buChar char="-"/>
            </a:pPr>
            <a:r>
              <a:rPr lang="en-GB" u="sng" dirty="0" smtClean="0"/>
              <a:t> 1571          - 1964</a:t>
            </a:r>
          </a:p>
          <a:p>
            <a:pPr marL="285750" indent="-285750">
              <a:buFontTx/>
              <a:buChar char="-"/>
            </a:pPr>
            <a:endParaRPr lang="en-GB" u="sng" dirty="0"/>
          </a:p>
          <a:p>
            <a:pPr marL="285750" indent="-285750">
              <a:buFontTx/>
              <a:buChar char="-"/>
            </a:pPr>
            <a:endParaRPr lang="en-GB" u="sng" dirty="0" smtClean="0"/>
          </a:p>
          <a:p>
            <a:r>
              <a:rPr lang="en-GB" dirty="0" smtClean="0"/>
              <a:t>3. 5142           4. 6623</a:t>
            </a:r>
          </a:p>
          <a:p>
            <a:r>
              <a:rPr lang="en-GB" u="sng" dirty="0" smtClean="0"/>
              <a:t>   - 3650             - 5296</a:t>
            </a:r>
          </a:p>
          <a:p>
            <a:pPr marL="285750" indent="-285750">
              <a:buFontTx/>
              <a:buChar char="-"/>
            </a:pPr>
            <a:endParaRPr lang="en-GB" u="sng" dirty="0"/>
          </a:p>
          <a:p>
            <a:pPr marL="285750" indent="-285750">
              <a:buFontTx/>
              <a:buChar char="-"/>
            </a:pPr>
            <a:endParaRPr lang="en-GB" u="sng" dirty="0" smtClean="0"/>
          </a:p>
          <a:p>
            <a:r>
              <a:rPr lang="en-GB" dirty="0"/>
              <a:t>5</a:t>
            </a:r>
            <a:r>
              <a:rPr lang="en-GB" dirty="0" smtClean="0"/>
              <a:t>. 7419           6. 3274</a:t>
            </a:r>
          </a:p>
          <a:p>
            <a:r>
              <a:rPr lang="en-GB" u="sng" dirty="0" smtClean="0"/>
              <a:t>-   4835             - 1459</a:t>
            </a:r>
            <a:endParaRPr lang="en-GB" u="sng" dirty="0"/>
          </a:p>
        </p:txBody>
      </p:sp>
      <p:sp>
        <p:nvSpPr>
          <p:cNvPr id="5" name="TextBox 4"/>
          <p:cNvSpPr txBox="1"/>
          <p:nvPr/>
        </p:nvSpPr>
        <p:spPr>
          <a:xfrm>
            <a:off x="5577840" y="901337"/>
            <a:ext cx="2869474" cy="3970318"/>
          </a:xfrm>
          <a:prstGeom prst="rect">
            <a:avLst/>
          </a:prstGeom>
          <a:noFill/>
          <a:ln>
            <a:solidFill>
              <a:schemeClr val="tx1"/>
            </a:solidFill>
          </a:ln>
        </p:spPr>
        <p:txBody>
          <a:bodyPr wrap="square" rtlCol="0">
            <a:spAutoFit/>
          </a:bodyPr>
          <a:lstStyle/>
          <a:p>
            <a:r>
              <a:rPr lang="en-GB" b="1" u="sng" dirty="0" smtClean="0"/>
              <a:t>Set C:</a:t>
            </a:r>
          </a:p>
          <a:p>
            <a:endParaRPr lang="en-GB" dirty="0"/>
          </a:p>
          <a:p>
            <a:endParaRPr lang="en-GB" dirty="0" smtClean="0"/>
          </a:p>
          <a:p>
            <a:pPr marL="342900" indent="-342900">
              <a:buAutoNum type="arabicPeriod"/>
            </a:pPr>
            <a:r>
              <a:rPr lang="en-GB" dirty="0" smtClean="0"/>
              <a:t>23749           2. 15273</a:t>
            </a:r>
            <a:endParaRPr lang="en-GB" u="sng" dirty="0" smtClean="0"/>
          </a:p>
          <a:p>
            <a:pPr marL="285750" indent="-285750">
              <a:buFontTx/>
              <a:buChar char="-"/>
            </a:pPr>
            <a:r>
              <a:rPr lang="en-GB" u="sng" dirty="0" smtClean="0"/>
              <a:t>   1357 </a:t>
            </a:r>
            <a:r>
              <a:rPr lang="en-GB" dirty="0" smtClean="0"/>
              <a:t>           </a:t>
            </a:r>
            <a:r>
              <a:rPr lang="en-GB" u="sng" dirty="0" smtClean="0"/>
              <a:t> -    2468</a:t>
            </a:r>
          </a:p>
          <a:p>
            <a:pPr marL="285750" indent="-285750">
              <a:buFontTx/>
              <a:buChar char="-"/>
            </a:pPr>
            <a:endParaRPr lang="en-GB" u="sng" dirty="0"/>
          </a:p>
          <a:p>
            <a:pPr marL="342900" indent="-342900">
              <a:buAutoNum type="arabicPeriod" startAt="3"/>
            </a:pPr>
            <a:r>
              <a:rPr lang="en-GB" dirty="0" smtClean="0"/>
              <a:t>31485            4. 56358</a:t>
            </a:r>
          </a:p>
          <a:p>
            <a:pPr marL="285750" indent="-285750">
              <a:buFontTx/>
              <a:buChar char="-"/>
            </a:pPr>
            <a:r>
              <a:rPr lang="en-GB" u="sng" dirty="0" smtClean="0"/>
              <a:t>12514   </a:t>
            </a:r>
            <a:r>
              <a:rPr lang="en-GB" dirty="0" smtClean="0"/>
              <a:t>         </a:t>
            </a:r>
            <a:r>
              <a:rPr lang="en-GB" u="sng" dirty="0" smtClean="0"/>
              <a:t>  - 31773</a:t>
            </a:r>
          </a:p>
          <a:p>
            <a:pPr marL="285750" indent="-285750">
              <a:buFontTx/>
              <a:buChar char="-"/>
            </a:pPr>
            <a:endParaRPr lang="en-GB" u="sng" dirty="0"/>
          </a:p>
          <a:p>
            <a:endParaRPr lang="en-GB" u="sng" dirty="0" smtClean="0"/>
          </a:p>
          <a:p>
            <a:r>
              <a:rPr lang="en-GB" u="sng" dirty="0" smtClean="0"/>
              <a:t>5. </a:t>
            </a:r>
            <a:r>
              <a:rPr lang="en-GB" dirty="0" smtClean="0"/>
              <a:t>85861             6. 47632</a:t>
            </a:r>
          </a:p>
          <a:p>
            <a:r>
              <a:rPr lang="en-GB" u="sng" dirty="0"/>
              <a:t> </a:t>
            </a:r>
            <a:r>
              <a:rPr lang="en-GB" u="sng" dirty="0" smtClean="0"/>
              <a:t>-  28557  </a:t>
            </a:r>
            <a:r>
              <a:rPr lang="en-GB" dirty="0" smtClean="0"/>
              <a:t>          </a:t>
            </a:r>
            <a:r>
              <a:rPr lang="en-GB" u="sng" dirty="0" smtClean="0"/>
              <a:t>  -  41980</a:t>
            </a:r>
          </a:p>
          <a:p>
            <a:endParaRPr lang="en-GB" u="sng" dirty="0"/>
          </a:p>
          <a:p>
            <a:endParaRPr lang="en-GB" u="sng" dirty="0"/>
          </a:p>
        </p:txBody>
      </p:sp>
      <p:sp>
        <p:nvSpPr>
          <p:cNvPr id="6" name="TextBox 5"/>
          <p:cNvSpPr txBox="1"/>
          <p:nvPr/>
        </p:nvSpPr>
        <p:spPr>
          <a:xfrm>
            <a:off x="513806" y="5146766"/>
            <a:ext cx="6897188" cy="923330"/>
          </a:xfrm>
          <a:prstGeom prst="rect">
            <a:avLst/>
          </a:prstGeom>
          <a:noFill/>
        </p:spPr>
        <p:txBody>
          <a:bodyPr wrap="square" rtlCol="0">
            <a:spAutoFit/>
          </a:bodyPr>
          <a:lstStyle/>
          <a:p>
            <a:r>
              <a:rPr lang="en-GB" dirty="0" smtClean="0"/>
              <a:t>I will now turn my camera and audio off. Screen share will be on for 20 minutes! Complete as many questions as you can in that time. Any questions, type them into the chat and I will try to answer them.</a:t>
            </a:r>
            <a:endParaRPr lang="en-GB" dirty="0"/>
          </a:p>
        </p:txBody>
      </p:sp>
    </p:spTree>
    <p:extLst>
      <p:ext uri="{BB962C8B-B14F-4D97-AF65-F5344CB8AC3E}">
        <p14:creationId xmlns:p14="http://schemas.microsoft.com/office/powerpoint/2010/main" val="14400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274" y="1105989"/>
            <a:ext cx="6200503" cy="5632311"/>
          </a:xfrm>
          <a:prstGeom prst="rect">
            <a:avLst/>
          </a:prstGeom>
          <a:noFill/>
        </p:spPr>
        <p:txBody>
          <a:bodyPr wrap="square" rtlCol="0">
            <a:spAutoFit/>
          </a:bodyPr>
          <a:lstStyle/>
          <a:p>
            <a:pPr algn="ctr"/>
            <a:r>
              <a:rPr lang="en-GB" sz="4000" dirty="0" smtClean="0"/>
              <a:t>We made it!</a:t>
            </a:r>
          </a:p>
          <a:p>
            <a:pPr algn="ctr"/>
            <a:endParaRPr lang="en-GB" sz="4000" dirty="0"/>
          </a:p>
          <a:p>
            <a:pPr algn="ctr"/>
            <a:r>
              <a:rPr lang="en-GB" sz="4000" dirty="0" smtClean="0"/>
              <a:t>Well done everybody!</a:t>
            </a:r>
          </a:p>
          <a:p>
            <a:pPr algn="ctr"/>
            <a:endParaRPr lang="en-GB" sz="4000" dirty="0"/>
          </a:p>
          <a:p>
            <a:pPr algn="ctr"/>
            <a:r>
              <a:rPr lang="en-GB" sz="4000" dirty="0" smtClean="0"/>
              <a:t>Enjoy lunch, don’t forget to complete spellings, TT </a:t>
            </a:r>
            <a:r>
              <a:rPr lang="en-GB" sz="4000" dirty="0" err="1" smtClean="0"/>
              <a:t>rockstars</a:t>
            </a:r>
            <a:r>
              <a:rPr lang="en-GB" sz="4000" dirty="0" smtClean="0"/>
              <a:t> and your afternoon topic session.</a:t>
            </a:r>
          </a:p>
          <a:p>
            <a:pPr algn="ctr"/>
            <a:r>
              <a:rPr lang="en-GB" sz="4000" dirty="0" smtClean="0"/>
              <a:t>See you in </a:t>
            </a:r>
            <a:r>
              <a:rPr lang="en-GB" sz="4000" smtClean="0"/>
              <a:t>the morning!</a:t>
            </a:r>
            <a:endParaRPr lang="en-GB" sz="4000" dirty="0"/>
          </a:p>
        </p:txBody>
      </p:sp>
    </p:spTree>
    <p:extLst>
      <p:ext uri="{BB962C8B-B14F-4D97-AF65-F5344CB8AC3E}">
        <p14:creationId xmlns:p14="http://schemas.microsoft.com/office/powerpoint/2010/main" val="1278223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063" y="740229"/>
            <a:ext cx="7149737" cy="4678204"/>
          </a:xfrm>
          <a:prstGeom prst="rect">
            <a:avLst/>
          </a:prstGeom>
          <a:noFill/>
        </p:spPr>
        <p:txBody>
          <a:bodyPr wrap="square" rtlCol="0">
            <a:spAutoFit/>
          </a:bodyPr>
          <a:lstStyle/>
          <a:p>
            <a:r>
              <a:rPr lang="en-GB" sz="2800" b="1" u="sng" dirty="0" smtClean="0"/>
              <a:t>Today we are going to:</a:t>
            </a:r>
          </a:p>
          <a:p>
            <a:endParaRPr lang="en-GB" dirty="0"/>
          </a:p>
          <a:p>
            <a:endParaRPr lang="en-GB" dirty="0" smtClean="0"/>
          </a:p>
          <a:p>
            <a:endParaRPr lang="en-GB" dirty="0"/>
          </a:p>
          <a:p>
            <a:pPr marL="285750" indent="-285750">
              <a:buFont typeface="Arial" panose="020B0604020202020204" pitchFamily="34" charset="0"/>
              <a:buChar char="•"/>
            </a:pPr>
            <a:r>
              <a:rPr lang="en-GB" dirty="0" smtClean="0"/>
              <a:t>Expectations for home learning.</a:t>
            </a:r>
          </a:p>
          <a:p>
            <a:pPr marL="285750" indent="-285750">
              <a:buFont typeface="Arial" panose="020B0604020202020204" pitchFamily="34" charset="0"/>
              <a:buChar char="•"/>
            </a:pPr>
            <a:r>
              <a:rPr lang="en-GB" dirty="0" smtClean="0"/>
              <a:t>Equipment you will need</a:t>
            </a:r>
          </a:p>
          <a:p>
            <a:pPr marL="285750" indent="-285750">
              <a:buFont typeface="Arial" panose="020B0604020202020204" pitchFamily="34" charset="0"/>
              <a:buChar char="•"/>
            </a:pPr>
            <a:r>
              <a:rPr lang="en-GB" dirty="0" smtClean="0"/>
              <a:t>What a typical week will look like – at the moment! (show timetable)</a:t>
            </a:r>
          </a:p>
          <a:p>
            <a:pPr marL="285750" indent="-285750">
              <a:buFont typeface="Arial" panose="020B0604020202020204" pitchFamily="34" charset="0"/>
              <a:buChar char="•"/>
            </a:pPr>
            <a:r>
              <a:rPr lang="en-GB" dirty="0" smtClean="0"/>
              <a:t>Spellings</a:t>
            </a:r>
          </a:p>
          <a:p>
            <a:pPr marL="285750" indent="-285750">
              <a:buFont typeface="Arial" panose="020B0604020202020204" pitchFamily="34" charset="0"/>
              <a:buChar char="•"/>
            </a:pPr>
            <a:r>
              <a:rPr lang="en-GB" dirty="0" smtClean="0"/>
              <a:t>Live Zoom inputs- morning @9 am, @10.30 @ 1pm</a:t>
            </a:r>
          </a:p>
          <a:p>
            <a:pPr marL="285750" indent="-285750">
              <a:buFont typeface="Arial" panose="020B0604020202020204" pitchFamily="34" charset="0"/>
              <a:buChar char="•"/>
            </a:pPr>
            <a:r>
              <a:rPr lang="en-GB" dirty="0" smtClean="0"/>
              <a:t>How to access support materials or sheets</a:t>
            </a:r>
          </a:p>
          <a:p>
            <a:pPr marL="285750" indent="-285750">
              <a:buFont typeface="Arial" panose="020B0604020202020204" pitchFamily="34" charset="0"/>
              <a:buChar char="•"/>
            </a:pPr>
            <a:r>
              <a:rPr lang="en-GB" dirty="0" smtClean="0"/>
              <a:t>Recorded zoom story</a:t>
            </a:r>
          </a:p>
          <a:p>
            <a:pPr marL="285750" indent="-285750">
              <a:buFont typeface="Arial" panose="020B0604020202020204" pitchFamily="34" charset="0"/>
              <a:buChar char="•"/>
            </a:pPr>
            <a:r>
              <a:rPr lang="en-GB" dirty="0" smtClean="0"/>
              <a:t>homework</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99811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783771"/>
            <a:ext cx="7071360" cy="4524315"/>
          </a:xfrm>
          <a:prstGeom prst="rect">
            <a:avLst/>
          </a:prstGeom>
          <a:noFill/>
        </p:spPr>
        <p:txBody>
          <a:bodyPr wrap="square" rtlCol="0">
            <a:spAutoFit/>
          </a:bodyPr>
          <a:lstStyle/>
          <a:p>
            <a:r>
              <a:rPr lang="en-GB" dirty="0" smtClean="0"/>
              <a:t>Daily Timetable:</a:t>
            </a:r>
          </a:p>
          <a:p>
            <a:endParaRPr lang="en-GB" dirty="0"/>
          </a:p>
          <a:p>
            <a:endParaRPr lang="en-GB" dirty="0" smtClean="0"/>
          </a:p>
          <a:p>
            <a:r>
              <a:rPr lang="en-GB" dirty="0" smtClean="0"/>
              <a:t>9am: Maths live zoom input</a:t>
            </a:r>
          </a:p>
          <a:p>
            <a:endParaRPr lang="en-GB" dirty="0"/>
          </a:p>
          <a:p>
            <a:r>
              <a:rPr lang="en-GB" dirty="0" smtClean="0"/>
              <a:t>10.-10.30 </a:t>
            </a:r>
            <a:r>
              <a:rPr lang="en-GB" dirty="0" err="1" smtClean="0"/>
              <a:t>Breaktime</a:t>
            </a:r>
            <a:endParaRPr lang="en-GB" dirty="0" smtClean="0"/>
          </a:p>
          <a:p>
            <a:endParaRPr lang="en-GB" dirty="0"/>
          </a:p>
          <a:p>
            <a:r>
              <a:rPr lang="en-GB" dirty="0" smtClean="0"/>
              <a:t>10.30: English Live zoom input</a:t>
            </a:r>
          </a:p>
          <a:p>
            <a:endParaRPr lang="en-GB" dirty="0"/>
          </a:p>
          <a:p>
            <a:r>
              <a:rPr lang="en-GB" dirty="0" smtClean="0"/>
              <a:t>11.30 am : Spellings/focussed phonics</a:t>
            </a:r>
          </a:p>
          <a:p>
            <a:endParaRPr lang="en-GB" dirty="0"/>
          </a:p>
          <a:p>
            <a:r>
              <a:rPr lang="en-GB" dirty="0" smtClean="0"/>
              <a:t>12-1.00: LUNCH!</a:t>
            </a:r>
          </a:p>
          <a:p>
            <a:endParaRPr lang="en-GB" dirty="0"/>
          </a:p>
          <a:p>
            <a:r>
              <a:rPr lang="en-GB" dirty="0" smtClean="0"/>
              <a:t>1pm: live zoom input for topic ( not Monday afternoons)</a:t>
            </a:r>
          </a:p>
          <a:p>
            <a:endParaRPr lang="en-GB" dirty="0"/>
          </a:p>
          <a:p>
            <a:r>
              <a:rPr lang="en-GB" dirty="0" smtClean="0"/>
              <a:t>2.30pm audio story</a:t>
            </a:r>
            <a:endParaRPr lang="en-GB" dirty="0"/>
          </a:p>
        </p:txBody>
      </p:sp>
    </p:spTree>
    <p:extLst>
      <p:ext uri="{BB962C8B-B14F-4D97-AF65-F5344CB8AC3E}">
        <p14:creationId xmlns:p14="http://schemas.microsoft.com/office/powerpoint/2010/main" val="3799725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097" y="609600"/>
            <a:ext cx="7367452" cy="5355312"/>
          </a:xfrm>
          <a:prstGeom prst="rect">
            <a:avLst/>
          </a:prstGeom>
          <a:noFill/>
        </p:spPr>
        <p:txBody>
          <a:bodyPr wrap="square" rtlCol="0">
            <a:spAutoFit/>
          </a:bodyPr>
          <a:lstStyle/>
          <a:p>
            <a:r>
              <a:rPr lang="en-GB" dirty="0" smtClean="0"/>
              <a:t>Expectations for home learning:</a:t>
            </a:r>
          </a:p>
          <a:p>
            <a:pPr marL="285750" indent="-285750">
              <a:buFont typeface="Arial" panose="020B0604020202020204" pitchFamily="34" charset="0"/>
              <a:buChar char="•"/>
            </a:pPr>
            <a:r>
              <a:rPr lang="en-GB" dirty="0" smtClean="0"/>
              <a:t>Please read the zoom agreement with your parents.</a:t>
            </a:r>
          </a:p>
          <a:p>
            <a:pPr marL="285750" indent="-285750">
              <a:buFont typeface="Arial" panose="020B0604020202020204" pitchFamily="34" charset="0"/>
              <a:buChar char="•"/>
            </a:pPr>
            <a:r>
              <a:rPr lang="en-GB" dirty="0" smtClean="0"/>
              <a:t>Home learning is expected from 9-3 Monday- Friday. Monday afternoons will be my planning time- there will be no live zoom and topic lesson set. There will be a link on the class webpage for a P.E activity.</a:t>
            </a:r>
          </a:p>
          <a:p>
            <a:pPr marL="285750" indent="-285750">
              <a:buFont typeface="Arial" panose="020B0604020202020204" pitchFamily="34" charset="0"/>
              <a:buChar char="•"/>
            </a:pPr>
            <a:r>
              <a:rPr lang="en-GB" dirty="0" smtClean="0"/>
              <a:t>Spelling lesson and TT </a:t>
            </a:r>
            <a:r>
              <a:rPr lang="en-GB" dirty="0" err="1" smtClean="0"/>
              <a:t>rockstars</a:t>
            </a:r>
            <a:r>
              <a:rPr lang="en-GB" dirty="0"/>
              <a:t> </a:t>
            </a:r>
            <a:r>
              <a:rPr lang="en-GB" dirty="0" smtClean="0"/>
              <a:t>at least 3times a week.</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 BE READY WITH ALL EQUIPMENT!  Logged on, computer is ready, and you are suitably dressed.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Best learning behaviours at the ready!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 will deliver an input for English, Maths and topic. Activities will be independent with parent support.</a:t>
            </a:r>
          </a:p>
          <a:p>
            <a:pPr marL="285750" indent="-285750">
              <a:buFont typeface="Arial" panose="020B0604020202020204" pitchFamily="34" charset="0"/>
              <a:buChar char="•"/>
            </a:pPr>
            <a:r>
              <a:rPr lang="en-GB" dirty="0" smtClean="0"/>
              <a:t>Once you have completed your work, please photograph and email to me for feedback.</a:t>
            </a:r>
          </a:p>
          <a:p>
            <a:pPr marL="285750" indent="-285750">
              <a:buFont typeface="Arial" panose="020B0604020202020204" pitchFamily="34" charset="0"/>
              <a:buChar char="•"/>
            </a:pPr>
            <a:r>
              <a:rPr lang="en-GB" dirty="0" smtClean="0"/>
              <a:t>Homework- at least 20 minutes a day and AR quizzing.</a:t>
            </a:r>
          </a:p>
          <a:p>
            <a:pPr marL="285750" indent="-285750">
              <a:buFont typeface="Arial" panose="020B0604020202020204" pitchFamily="34" charset="0"/>
              <a:buChar char="•"/>
            </a:pPr>
            <a:r>
              <a:rPr lang="en-GB" dirty="0" smtClean="0"/>
              <a:t>Be resilient and try our best at all times!</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03727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374469"/>
            <a:ext cx="7846423" cy="2862322"/>
          </a:xfrm>
          <a:prstGeom prst="rect">
            <a:avLst/>
          </a:prstGeom>
        </p:spPr>
        <p:txBody>
          <a:bodyPr wrap="square">
            <a:spAutoFit/>
          </a:bodyPr>
          <a:lstStyle/>
          <a:p>
            <a:pPr marL="285750" indent="-285750">
              <a:buFont typeface="Arial" panose="020B0604020202020204" pitchFamily="34" charset="0"/>
              <a:buChar char="•"/>
            </a:pPr>
            <a:r>
              <a:rPr lang="en-GB" dirty="0"/>
              <a:t>Presentation: you will be expected to write the date. In maths, we write the short date. In English, we write the long date. (it will be on screen for you to copy).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Draw a line underneath each completed piece of work.</a:t>
            </a:r>
          </a:p>
          <a:p>
            <a:pPr marL="285750" indent="-285750">
              <a:buFont typeface="Arial" panose="020B0604020202020204" pitchFamily="34" charset="0"/>
              <a:buChar char="•"/>
            </a:pPr>
            <a:r>
              <a:rPr lang="en-GB" dirty="0" smtClean="0"/>
              <a:t>Good handwriting is expected at all times, please complete 3 handwriting sessions a week from the handwriting booklet on the class webpage. Complete sessions on each sheet if you have a printer, if not, do your best into your home learning books.</a:t>
            </a:r>
          </a:p>
        </p:txBody>
      </p:sp>
    </p:spTree>
    <p:extLst>
      <p:ext uri="{BB962C8B-B14F-4D97-AF65-F5344CB8AC3E}">
        <p14:creationId xmlns:p14="http://schemas.microsoft.com/office/powerpoint/2010/main" val="107713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117693"/>
            <a:ext cx="6235337" cy="6186309"/>
          </a:xfrm>
          <a:prstGeom prst="rect">
            <a:avLst/>
          </a:prstGeom>
          <a:noFill/>
        </p:spPr>
        <p:txBody>
          <a:bodyPr wrap="square" rtlCol="0">
            <a:spAutoFit/>
          </a:bodyPr>
          <a:lstStyle/>
          <a:p>
            <a:r>
              <a:rPr lang="en-GB" b="1" u="sng" dirty="0" smtClean="0"/>
              <a:t>Equipment- what will you need?</a:t>
            </a:r>
          </a:p>
          <a:p>
            <a:endParaRPr lang="en-GB" dirty="0"/>
          </a:p>
          <a:p>
            <a:r>
              <a:rPr lang="en-GB" dirty="0" smtClean="0"/>
              <a:t>Pencils</a:t>
            </a:r>
          </a:p>
          <a:p>
            <a:endParaRPr lang="en-GB" dirty="0"/>
          </a:p>
          <a:p>
            <a:r>
              <a:rPr lang="en-GB" dirty="0" smtClean="0"/>
              <a:t>Ruler</a:t>
            </a:r>
          </a:p>
          <a:p>
            <a:endParaRPr lang="en-GB" dirty="0"/>
          </a:p>
          <a:p>
            <a:r>
              <a:rPr lang="en-GB" dirty="0" smtClean="0"/>
              <a:t>Rubber</a:t>
            </a:r>
          </a:p>
          <a:p>
            <a:endParaRPr lang="en-GB" dirty="0"/>
          </a:p>
          <a:p>
            <a:r>
              <a:rPr lang="en-GB" dirty="0" smtClean="0"/>
              <a:t>Home learning book</a:t>
            </a:r>
          </a:p>
          <a:p>
            <a:endParaRPr lang="en-GB" dirty="0"/>
          </a:p>
          <a:p>
            <a:r>
              <a:rPr lang="en-GB" u="sng" dirty="0" smtClean="0"/>
              <a:t>Afternoon sessions: </a:t>
            </a:r>
            <a:r>
              <a:rPr lang="en-GB" dirty="0" smtClean="0"/>
              <a:t>may need some other resources, at times-  such as </a:t>
            </a:r>
            <a:r>
              <a:rPr lang="en-GB" dirty="0" err="1" smtClean="0"/>
              <a:t>gluesticks</a:t>
            </a:r>
            <a:r>
              <a:rPr lang="en-GB" dirty="0" smtClean="0"/>
              <a:t>, scissors, felt tips, coloured pencils.</a:t>
            </a:r>
          </a:p>
          <a:p>
            <a:endParaRPr lang="en-GB" dirty="0"/>
          </a:p>
          <a:p>
            <a:r>
              <a:rPr lang="en-GB" dirty="0" smtClean="0"/>
              <a:t>If something specific, I will email to parents in plenty of time – for example, next week you will be needing some chocolate!</a:t>
            </a:r>
          </a:p>
          <a:p>
            <a:endParaRPr lang="en-GB" dirty="0"/>
          </a:p>
          <a:p>
            <a:r>
              <a:rPr lang="en-GB" u="sng" dirty="0" smtClean="0"/>
              <a:t>Printing: </a:t>
            </a:r>
            <a:r>
              <a:rPr lang="en-GB" dirty="0" smtClean="0"/>
              <a:t>If you want to print out resources, please do. However, I have tried my best to ensure activities set can be copied from the screen into your home learning books. Please note, each subject session </a:t>
            </a:r>
            <a:r>
              <a:rPr lang="en-GB" dirty="0" err="1" smtClean="0"/>
              <a:t>powerpoint</a:t>
            </a:r>
            <a:r>
              <a:rPr lang="en-GB" dirty="0" smtClean="0"/>
              <a:t> will be accessible after the zoom lesson on the class page.</a:t>
            </a:r>
          </a:p>
          <a:p>
            <a:endParaRPr lang="en-GB" dirty="0"/>
          </a:p>
        </p:txBody>
      </p:sp>
    </p:spTree>
    <p:extLst>
      <p:ext uri="{BB962C8B-B14F-4D97-AF65-F5344CB8AC3E}">
        <p14:creationId xmlns:p14="http://schemas.microsoft.com/office/powerpoint/2010/main" val="278431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731" y="661851"/>
            <a:ext cx="7297783" cy="6463308"/>
          </a:xfrm>
          <a:prstGeom prst="rect">
            <a:avLst/>
          </a:prstGeom>
          <a:noFill/>
        </p:spPr>
        <p:txBody>
          <a:bodyPr wrap="square" rtlCol="0">
            <a:spAutoFit/>
          </a:bodyPr>
          <a:lstStyle/>
          <a:p>
            <a:r>
              <a:rPr lang="en-GB" b="1" u="sng" dirty="0" smtClean="0"/>
              <a:t>What a typical week will look like?</a:t>
            </a:r>
          </a:p>
          <a:p>
            <a:endParaRPr lang="en-GB" dirty="0"/>
          </a:p>
          <a:p>
            <a:r>
              <a:rPr lang="en-GB" dirty="0" smtClean="0"/>
              <a:t>Daily Live zoom- @9am @1030 @ 1pm</a:t>
            </a:r>
          </a:p>
          <a:p>
            <a:endParaRPr lang="en-GB" dirty="0"/>
          </a:p>
          <a:p>
            <a:endParaRPr lang="en-GB" dirty="0" smtClean="0"/>
          </a:p>
          <a:p>
            <a:r>
              <a:rPr lang="en-GB" dirty="0" smtClean="0"/>
              <a:t>Please understand and respect that this way of working is new to us and is subject to change. We welcome any feedback – please email Mrs Sanderson.</a:t>
            </a:r>
          </a:p>
          <a:p>
            <a:endParaRPr lang="en-GB" dirty="0"/>
          </a:p>
          <a:p>
            <a:r>
              <a:rPr lang="en-GB" u="sng" dirty="0" smtClean="0"/>
              <a:t>Spellings: </a:t>
            </a:r>
            <a:r>
              <a:rPr lang="en-GB" dirty="0" smtClean="0"/>
              <a:t>Daily spelling lessons will be available on the class page. Please complete lessons by the end of the week. Some children will be provided with alterative phonics lessons. </a:t>
            </a:r>
          </a:p>
          <a:p>
            <a:endParaRPr lang="en-GB" dirty="0"/>
          </a:p>
          <a:p>
            <a:r>
              <a:rPr lang="en-GB" u="sng" dirty="0" smtClean="0"/>
              <a:t>Stories to listen to:</a:t>
            </a:r>
          </a:p>
          <a:p>
            <a:r>
              <a:rPr lang="en-GB" dirty="0" smtClean="0"/>
              <a:t>Every day there will be a audio story to listen to, either read by myself or from a online link- see section on the class webpage.</a:t>
            </a:r>
          </a:p>
          <a:p>
            <a:endParaRPr lang="en-GB" dirty="0"/>
          </a:p>
          <a:p>
            <a:r>
              <a:rPr lang="en-GB" u="sng" dirty="0" smtClean="0"/>
              <a:t>Homework: </a:t>
            </a:r>
            <a:r>
              <a:rPr lang="en-GB" dirty="0" smtClean="0"/>
              <a:t>at least 20 minutes reading at least 4x a week, book quizzes can be completed: </a:t>
            </a:r>
          </a:p>
          <a:p>
            <a:r>
              <a:rPr lang="en-GB" dirty="0" smtClean="0">
                <a:solidFill>
                  <a:srgbClr val="002060"/>
                </a:solidFill>
              </a:rPr>
              <a:t>Ukhosted36.renlearn.co.uk/2234869 </a:t>
            </a:r>
            <a:r>
              <a:rPr lang="en-GB" dirty="0" smtClean="0"/>
              <a:t>– type into the address bar</a:t>
            </a:r>
          </a:p>
          <a:p>
            <a:endParaRPr lang="en-GB" dirty="0" smtClean="0"/>
          </a:p>
          <a:p>
            <a:endParaRPr lang="en-GB" dirty="0"/>
          </a:p>
          <a:p>
            <a:endParaRPr lang="en-GB" dirty="0"/>
          </a:p>
          <a:p>
            <a:r>
              <a:rPr lang="en-GB" dirty="0" smtClean="0"/>
              <a:t> </a:t>
            </a:r>
            <a:endParaRPr lang="en-GB" dirty="0"/>
          </a:p>
        </p:txBody>
      </p:sp>
    </p:spTree>
    <p:extLst>
      <p:ext uri="{BB962C8B-B14F-4D97-AF65-F5344CB8AC3E}">
        <p14:creationId xmlns:p14="http://schemas.microsoft.com/office/powerpoint/2010/main" val="50784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646" y="661851"/>
            <a:ext cx="7323908" cy="5078313"/>
          </a:xfrm>
          <a:prstGeom prst="rect">
            <a:avLst/>
          </a:prstGeom>
          <a:noFill/>
        </p:spPr>
        <p:txBody>
          <a:bodyPr wrap="square" rtlCol="0">
            <a:spAutoFit/>
          </a:bodyPr>
          <a:lstStyle/>
          <a:p>
            <a:r>
              <a:rPr lang="en-GB" b="1" u="sng" dirty="0" smtClean="0"/>
              <a:t>How to access support materials</a:t>
            </a:r>
            <a:r>
              <a:rPr lang="en-GB" dirty="0" smtClean="0"/>
              <a:t>:</a:t>
            </a:r>
          </a:p>
          <a:p>
            <a:endParaRPr lang="en-GB" dirty="0"/>
          </a:p>
          <a:p>
            <a:r>
              <a:rPr lang="en-GB" dirty="0">
                <a:hlinkClick r:id="rId2"/>
              </a:rPr>
              <a:t>https://</a:t>
            </a:r>
            <a:r>
              <a:rPr lang="en-GB" dirty="0" smtClean="0">
                <a:hlinkClick r:id="rId2"/>
              </a:rPr>
              <a:t>www.mylor-bridge.cornwall.sch.uk/website</a:t>
            </a:r>
            <a:r>
              <a:rPr lang="en-GB" dirty="0" smtClean="0"/>
              <a:t> </a:t>
            </a:r>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 name="Picture 2"/>
          <p:cNvPicPr>
            <a:picLocks noChangeAspect="1"/>
          </p:cNvPicPr>
          <p:nvPr/>
        </p:nvPicPr>
        <p:blipFill>
          <a:blip r:embed="rId3"/>
          <a:stretch>
            <a:fillRect/>
          </a:stretch>
        </p:blipFill>
        <p:spPr>
          <a:xfrm>
            <a:off x="1905878" y="1703005"/>
            <a:ext cx="3978792" cy="2238070"/>
          </a:xfrm>
          <a:prstGeom prst="rect">
            <a:avLst/>
          </a:prstGeom>
        </p:spPr>
      </p:pic>
      <p:pic>
        <p:nvPicPr>
          <p:cNvPr id="4" name="Picture 3"/>
          <p:cNvPicPr>
            <a:picLocks noChangeAspect="1"/>
          </p:cNvPicPr>
          <p:nvPr/>
        </p:nvPicPr>
        <p:blipFill>
          <a:blip r:embed="rId4"/>
          <a:stretch>
            <a:fillRect/>
          </a:stretch>
        </p:blipFill>
        <p:spPr>
          <a:xfrm>
            <a:off x="222318" y="4125190"/>
            <a:ext cx="7859236" cy="1080207"/>
          </a:xfrm>
          <a:prstGeom prst="rect">
            <a:avLst/>
          </a:prstGeom>
        </p:spPr>
      </p:pic>
      <p:pic>
        <p:nvPicPr>
          <p:cNvPr id="5" name="Picture 4"/>
          <p:cNvPicPr>
            <a:picLocks noChangeAspect="1"/>
          </p:cNvPicPr>
          <p:nvPr/>
        </p:nvPicPr>
        <p:blipFill>
          <a:blip r:embed="rId5"/>
          <a:stretch>
            <a:fillRect/>
          </a:stretch>
        </p:blipFill>
        <p:spPr>
          <a:xfrm>
            <a:off x="2299064" y="5105684"/>
            <a:ext cx="3585606" cy="1481806"/>
          </a:xfrm>
          <a:prstGeom prst="rect">
            <a:avLst/>
          </a:prstGeom>
        </p:spPr>
      </p:pic>
      <p:sp>
        <p:nvSpPr>
          <p:cNvPr id="6" name="Right Arrow 5"/>
          <p:cNvSpPr/>
          <p:nvPr/>
        </p:nvSpPr>
        <p:spPr>
          <a:xfrm rot="1967166">
            <a:off x="1254033" y="3849189"/>
            <a:ext cx="1680755" cy="10189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967166">
            <a:off x="1807028" y="1990405"/>
            <a:ext cx="1680755" cy="10189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7980169">
            <a:off x="3538335" y="4880060"/>
            <a:ext cx="1680755" cy="10189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883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646" y="853440"/>
            <a:ext cx="8038011" cy="2554545"/>
          </a:xfrm>
          <a:prstGeom prst="rect">
            <a:avLst/>
          </a:prstGeom>
          <a:noFill/>
        </p:spPr>
        <p:txBody>
          <a:bodyPr wrap="square" rtlCol="0">
            <a:spAutoFit/>
          </a:bodyPr>
          <a:lstStyle/>
          <a:p>
            <a:r>
              <a:rPr lang="en-GB" sz="4000" b="1" u="sng" dirty="0" smtClean="0"/>
              <a:t>Wednesday 6</a:t>
            </a:r>
            <a:r>
              <a:rPr lang="en-GB" sz="4000" b="1" u="sng" baseline="30000" dirty="0" smtClean="0"/>
              <a:t>th</a:t>
            </a:r>
            <a:r>
              <a:rPr lang="en-GB" sz="4000" b="1" u="sng" dirty="0" smtClean="0"/>
              <a:t> January 2021</a:t>
            </a:r>
          </a:p>
          <a:p>
            <a:r>
              <a:rPr lang="en-GB" sz="4000" b="1" u="sng" dirty="0" smtClean="0"/>
              <a:t>English</a:t>
            </a:r>
          </a:p>
          <a:p>
            <a:endParaRPr lang="en-GB" sz="4000" b="1" u="sng" dirty="0"/>
          </a:p>
          <a:p>
            <a:r>
              <a:rPr lang="en-GB" sz="4000" b="1" u="sng" dirty="0" smtClean="0"/>
              <a:t>WALT: Use inference</a:t>
            </a:r>
            <a:endParaRPr lang="en-GB" sz="4000" b="1" u="sng" dirty="0"/>
          </a:p>
        </p:txBody>
      </p:sp>
    </p:spTree>
    <p:extLst>
      <p:ext uri="{BB962C8B-B14F-4D97-AF65-F5344CB8AC3E}">
        <p14:creationId xmlns:p14="http://schemas.microsoft.com/office/powerpoint/2010/main" val="40619052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7|13.9|1.1|1.4|2.1|1.5|0.9|6|5.2|6.7|12.4"/>
</p:tagLst>
</file>

<file path=ppt/theme/theme1.xml><?xml version="1.0" encoding="utf-8"?>
<a:theme xmlns:a="http://schemas.openxmlformats.org/drawingml/2006/main" name="1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ctivity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0DC92D10A6294EB2D3BAE7684BF2FC" ma:contentTypeVersion="9" ma:contentTypeDescription="Create a new document." ma:contentTypeScope="" ma:versionID="b2c766a94e95002ac4288712d4fa69c8">
  <xsd:schema xmlns:xsd="http://www.w3.org/2001/XMLSchema" xmlns:xs="http://www.w3.org/2001/XMLSchema" xmlns:p="http://schemas.microsoft.com/office/2006/metadata/properties" xmlns:ns3="522d4c35-b548-4432-90ae-af4376e1c4b4" targetNamespace="http://schemas.microsoft.com/office/2006/metadata/properties" ma:root="true" ma:fieldsID="7178f4fb24cd49e559b70803ab372ab1" ns3:_="">
    <xsd:import namespace="522d4c35-b548-4432-90ae-af4376e1c4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d4c35-b548-4432-90ae-af4376e1c4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976BF-BA58-4DED-B6CD-0D8A580477CA}">
  <ds:schemaRefs>
    <ds:schemaRef ds:uri="http://schemas.microsoft.com/sharepoint/v3/contenttype/forms"/>
  </ds:schemaRefs>
</ds:datastoreItem>
</file>

<file path=customXml/itemProps2.xml><?xml version="1.0" encoding="utf-8"?>
<ds:datastoreItem xmlns:ds="http://schemas.openxmlformats.org/officeDocument/2006/customXml" ds:itemID="{11727757-3061-47D3-99FD-9493F136DC43}">
  <ds:schemaRefs>
    <ds:schemaRef ds:uri="http://schemas.microsoft.com/office/infopath/2007/PartnerControls"/>
    <ds:schemaRef ds:uri="http://purl.org/dc/elements/1.1/"/>
    <ds:schemaRef ds:uri="http://schemas.microsoft.com/office/2006/metadata/properties"/>
    <ds:schemaRef ds:uri="522d4c35-b548-4432-90ae-af4376e1c4b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27D550A-DAA5-482C-941F-748CCCC4B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d4c35-b548-4432-90ae-af4376e1c4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4606</TotalTime>
  <Words>880</Words>
  <Application>Microsoft Office PowerPoint</Application>
  <PresentationFormat>On-screen Show (4:3)</PresentationFormat>
  <Paragraphs>185</Paragraphs>
  <Slides>18</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18</vt:i4>
      </vt:variant>
    </vt:vector>
  </HeadingPairs>
  <TitlesOfParts>
    <vt:vector size="38" baseType="lpstr">
      <vt:lpstr>Arial</vt:lpstr>
      <vt:lpstr>Calibri</vt:lpstr>
      <vt:lpstr>Calibri Light</vt:lpstr>
      <vt:lpstr>Cambria Math</vt:lpstr>
      <vt:lpstr>Comic Sans MS</vt:lpstr>
      <vt:lpstr>1_Title slide</vt:lpstr>
      <vt:lpstr>1_Get ready title</vt:lpstr>
      <vt:lpstr>Get ready questions</vt:lpstr>
      <vt:lpstr>1_Let's learn title</vt:lpstr>
      <vt:lpstr>Let's learn slides</vt:lpstr>
      <vt:lpstr>1_Your turn</vt:lpstr>
      <vt:lpstr>Your turn activity lesson</vt:lpstr>
      <vt:lpstr>Custom Design</vt:lpstr>
      <vt:lpstr>1_Custom Design</vt:lpstr>
      <vt:lpstr>2_Custom Design</vt:lpstr>
      <vt:lpstr>3_Custom Design</vt:lpstr>
      <vt:lpstr>Title slide</vt:lpstr>
      <vt:lpstr>Get ready title</vt:lpstr>
      <vt:lpstr>Let's learn title</vt:lpstr>
      <vt:lpstr>Your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Clarke</dc:creator>
  <cp:lastModifiedBy>Nikki Wood</cp:lastModifiedBy>
  <cp:revision>497</cp:revision>
  <dcterms:created xsi:type="dcterms:W3CDTF">2019-07-05T11:02:13Z</dcterms:created>
  <dcterms:modified xsi:type="dcterms:W3CDTF">2021-01-06T11:10:32Z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0x010100810DC92D10A6294EB2D3BAE7684BF2FC</vt:lpwstr>
  </property>
</Properties>
</file>