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9" r:id="rId2"/>
    <p:sldId id="280" r:id="rId3"/>
    <p:sldId id="259" r:id="rId4"/>
    <p:sldId id="277" r:id="rId5"/>
    <p:sldId id="269" r:id="rId6"/>
    <p:sldId id="270" r:id="rId7"/>
    <p:sldId id="276" r:id="rId8"/>
    <p:sldId id="275" r:id="rId9"/>
    <p:sldId id="278" r:id="rId10"/>
    <p:sldId id="271" r:id="rId11"/>
    <p:sldId id="272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6D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1" d="100"/>
          <a:sy n="81" d="100"/>
        </p:scale>
        <p:origin x="91" y="245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5CEEAA-A84A-4199-B2C5-CEB9DE74167D}" type="datetimeFigureOut">
              <a:rPr lang="en-GB" smtClean="0"/>
              <a:t>27/01/2021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6F9FC1-2789-4F76-9429-4E2926ADB77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231091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5CEEAA-A84A-4199-B2C5-CEB9DE74167D}" type="datetimeFigureOut">
              <a:rPr lang="en-GB" smtClean="0"/>
              <a:t>27/01/2021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6F9FC1-2789-4F76-9429-4E2926ADB77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556611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5CEEAA-A84A-4199-B2C5-CEB9DE74167D}" type="datetimeFigureOut">
              <a:rPr lang="en-GB" smtClean="0"/>
              <a:t>27/01/2021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6F9FC1-2789-4F76-9429-4E2926ADB77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06620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5CEEAA-A84A-4199-B2C5-CEB9DE74167D}" type="datetimeFigureOut">
              <a:rPr lang="en-GB" smtClean="0"/>
              <a:t>27/01/2021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6F9FC1-2789-4F76-9429-4E2926ADB77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506584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5CEEAA-A84A-4199-B2C5-CEB9DE74167D}" type="datetimeFigureOut">
              <a:rPr lang="en-GB" smtClean="0"/>
              <a:t>27/01/2021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6F9FC1-2789-4F76-9429-4E2926ADB77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622138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5CEEAA-A84A-4199-B2C5-CEB9DE74167D}" type="datetimeFigureOut">
              <a:rPr lang="en-GB" smtClean="0"/>
              <a:t>27/01/2021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6F9FC1-2789-4F76-9429-4E2926ADB77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515798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5CEEAA-A84A-4199-B2C5-CEB9DE74167D}" type="datetimeFigureOut">
              <a:rPr lang="en-GB" smtClean="0"/>
              <a:t>27/01/2021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6F9FC1-2789-4F76-9429-4E2926ADB77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39638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5CEEAA-A84A-4199-B2C5-CEB9DE74167D}" type="datetimeFigureOut">
              <a:rPr lang="en-GB" smtClean="0"/>
              <a:t>27/01/2021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6F9FC1-2789-4F76-9429-4E2926ADB77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406096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5CEEAA-A84A-4199-B2C5-CEB9DE74167D}" type="datetimeFigureOut">
              <a:rPr lang="en-GB" smtClean="0"/>
              <a:t>27/01/2021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6F9FC1-2789-4F76-9429-4E2926ADB77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403190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5CEEAA-A84A-4199-B2C5-CEB9DE74167D}" type="datetimeFigureOut">
              <a:rPr lang="en-GB" smtClean="0"/>
              <a:t>27/01/2021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6F9FC1-2789-4F76-9429-4E2926ADB77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634195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5CEEAA-A84A-4199-B2C5-CEB9DE74167D}" type="datetimeFigureOut">
              <a:rPr lang="en-GB" smtClean="0"/>
              <a:t>27/01/2021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6F9FC1-2789-4F76-9429-4E2926ADB77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844385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5CEEAA-A84A-4199-B2C5-CEB9DE74167D}" type="datetimeFigureOut">
              <a:rPr lang="en-GB" smtClean="0"/>
              <a:t>27/01/2021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6F9FC1-2789-4F76-9429-4E2926ADB77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138963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726" y="120770"/>
            <a:ext cx="5147235" cy="531387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9640" y="120770"/>
            <a:ext cx="4012715" cy="323218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5997" y="2501660"/>
            <a:ext cx="3532378" cy="341434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426015" y="3761117"/>
            <a:ext cx="182017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Look at all this quizzing you can do today!</a:t>
            </a:r>
            <a:endParaRPr lang="en-GB" b="1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045562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6D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39523" y="4135980"/>
            <a:ext cx="11223585" cy="23698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>
                <a:latin typeface="Comic Sans MS" panose="030F0702030302020204" pitchFamily="66" charset="0"/>
              </a:rPr>
              <a:t>When I looked in my </a:t>
            </a:r>
            <a:r>
              <a:rPr lang="en-GB" b="1" dirty="0">
                <a:solidFill>
                  <a:srgbClr val="FF0000"/>
                </a:solidFill>
                <a:latin typeface="Comic Sans MS" panose="030F0702030302020204" pitchFamily="66" charset="0"/>
              </a:rPr>
              <a:t>thesaurus </a:t>
            </a:r>
            <a:r>
              <a:rPr lang="en-GB" dirty="0">
                <a:latin typeface="Comic Sans MS" panose="030F0702030302020204" pitchFamily="66" charset="0"/>
              </a:rPr>
              <a:t>(a book that gives you alternative words), I </a:t>
            </a:r>
            <a:r>
              <a:rPr lang="en-GB" dirty="0" smtClean="0">
                <a:latin typeface="Comic Sans MS" panose="030F0702030302020204" pitchFamily="66" charset="0"/>
              </a:rPr>
              <a:t>found some </a:t>
            </a:r>
            <a:r>
              <a:rPr lang="en-GB" dirty="0">
                <a:latin typeface="Comic Sans MS" panose="030F0702030302020204" pitchFamily="66" charset="0"/>
              </a:rPr>
              <a:t>more alternative words (synonyms) that I could use to describe </a:t>
            </a:r>
            <a:r>
              <a:rPr lang="en-GB" dirty="0" smtClean="0">
                <a:latin typeface="Comic Sans MS" panose="030F0702030302020204" pitchFamily="66" charset="0"/>
              </a:rPr>
              <a:t>the sea.</a:t>
            </a:r>
          </a:p>
          <a:p>
            <a:endParaRPr lang="en-GB" dirty="0">
              <a:latin typeface="Comic Sans MS" panose="030F0702030302020204" pitchFamily="66" charset="0"/>
            </a:endParaRPr>
          </a:p>
          <a:p>
            <a:r>
              <a:rPr lang="en-GB" dirty="0" smtClean="0">
                <a:latin typeface="Comic Sans MS" panose="030F0702030302020204" pitchFamily="66" charset="0"/>
              </a:rPr>
              <a:t>You can also use </a:t>
            </a:r>
            <a:r>
              <a:rPr lang="en-GB" dirty="0">
                <a:latin typeface="Comic Sans MS" panose="030F0702030302020204" pitchFamily="66" charset="0"/>
              </a:rPr>
              <a:t>the internet. </a:t>
            </a:r>
            <a:r>
              <a:rPr lang="en-GB" dirty="0" smtClean="0">
                <a:latin typeface="Comic Sans MS" panose="030F0702030302020204" pitchFamily="66" charset="0"/>
              </a:rPr>
              <a:t>Just </a:t>
            </a:r>
            <a:r>
              <a:rPr lang="en-GB" dirty="0">
                <a:latin typeface="Comic Sans MS" panose="030F0702030302020204" pitchFamily="66" charset="0"/>
              </a:rPr>
              <a:t>type alternative word for </a:t>
            </a:r>
            <a:r>
              <a:rPr lang="en-GB" dirty="0" err="1">
                <a:latin typeface="Comic Sans MS" panose="030F0702030302020204" pitchFamily="66" charset="0"/>
              </a:rPr>
              <a:t>xxxxx</a:t>
            </a:r>
            <a:r>
              <a:rPr lang="en-GB" dirty="0">
                <a:latin typeface="Comic Sans MS" panose="030F0702030302020204" pitchFamily="66" charset="0"/>
              </a:rPr>
              <a:t> (insert your word here) online to</a:t>
            </a:r>
          </a:p>
          <a:p>
            <a:r>
              <a:rPr lang="en-GB" dirty="0">
                <a:latin typeface="Comic Sans MS" panose="030F0702030302020204" pitchFamily="66" charset="0"/>
              </a:rPr>
              <a:t>find some other words that are similar. </a:t>
            </a:r>
            <a:endParaRPr lang="en-GB" dirty="0" smtClean="0">
              <a:latin typeface="Comic Sans MS" panose="030F0702030302020204" pitchFamily="66" charset="0"/>
            </a:endParaRPr>
          </a:p>
          <a:p>
            <a:endParaRPr lang="en-GB" dirty="0">
              <a:latin typeface="Comic Sans MS" panose="030F0702030302020204" pitchFamily="66" charset="0"/>
            </a:endParaRPr>
          </a:p>
          <a:p>
            <a:r>
              <a:rPr lang="en-GB" sz="3600" dirty="0" smtClean="0">
                <a:latin typeface="Comic Sans MS" panose="030F0702030302020204" pitchFamily="66" charset="0"/>
              </a:rPr>
              <a:t>The </a:t>
            </a:r>
            <a:r>
              <a:rPr lang="en-GB" sz="40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placid</a:t>
            </a:r>
            <a:r>
              <a:rPr lang="en-GB" sz="3600" dirty="0" smtClean="0">
                <a:latin typeface="Comic Sans MS" panose="030F0702030302020204" pitchFamily="66" charset="0"/>
              </a:rPr>
              <a:t> sea.</a:t>
            </a:r>
            <a:endParaRPr lang="en-GB" sz="3600" dirty="0">
              <a:latin typeface="Comic Sans MS" panose="030F0702030302020204" pitchFamily="66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6609" y="204546"/>
            <a:ext cx="3517680" cy="351768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3041" y="379565"/>
            <a:ext cx="3925668" cy="296255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074289" y="1178556"/>
            <a:ext cx="304414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 smtClean="0">
                <a:latin typeface="Comic Sans MS" panose="030F0702030302020204" pitchFamily="66" charset="0"/>
              </a:rPr>
              <a:t>How to find ‘</a:t>
            </a:r>
            <a:r>
              <a:rPr lang="en-GB" sz="32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alternative</a:t>
            </a:r>
            <a:r>
              <a:rPr lang="en-GB" sz="3200" dirty="0" smtClean="0">
                <a:latin typeface="Comic Sans MS" panose="030F0702030302020204" pitchFamily="66" charset="0"/>
              </a:rPr>
              <a:t>’ or ‘better’ words</a:t>
            </a:r>
            <a:endParaRPr lang="en-GB" sz="32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510751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00943" y="625034"/>
            <a:ext cx="11891057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400" b="1" u="sng" dirty="0" smtClean="0">
                <a:solidFill>
                  <a:srgbClr val="365F92"/>
                </a:solidFill>
                <a:latin typeface="Comic Sans MS" panose="030F0702030302020204" pitchFamily="66" charset="0"/>
              </a:rPr>
              <a:t>Today’s Task</a:t>
            </a:r>
          </a:p>
          <a:p>
            <a:endParaRPr lang="en-GB" sz="1400" b="1" dirty="0">
              <a:solidFill>
                <a:srgbClr val="365F92"/>
              </a:solidFill>
              <a:latin typeface="Comic Sans MS" panose="030F0702030302020204" pitchFamily="66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en-GB" sz="1400" b="1" dirty="0" smtClean="0">
                <a:solidFill>
                  <a:srgbClr val="365F92"/>
                </a:solidFill>
                <a:latin typeface="Comic Sans MS" panose="030F0702030302020204" pitchFamily="66" charset="0"/>
              </a:rPr>
              <a:t>Choose a scene from Iceland. Cut it out and stick in your book if you want to. Describe the scene. </a:t>
            </a:r>
          </a:p>
          <a:p>
            <a:pPr marL="342900" indent="-342900">
              <a:buFont typeface="+mj-lt"/>
              <a:buAutoNum type="arabicPeriod"/>
            </a:pPr>
            <a:r>
              <a:rPr lang="en-GB" sz="1400" b="1" dirty="0" smtClean="0">
                <a:solidFill>
                  <a:srgbClr val="365F92"/>
                </a:solidFill>
                <a:latin typeface="Comic Sans MS" panose="030F0702030302020204" pitchFamily="66" charset="0"/>
              </a:rPr>
              <a:t>Use </a:t>
            </a:r>
            <a:r>
              <a:rPr lang="en-GB" sz="1400" b="1" dirty="0">
                <a:solidFill>
                  <a:srgbClr val="FF0000"/>
                </a:solidFill>
                <a:latin typeface="Comic Sans MS" panose="030F0702030302020204" pitchFamily="66" charset="0"/>
              </a:rPr>
              <a:t>2 adjectives with a comma </a:t>
            </a:r>
            <a:r>
              <a:rPr lang="en-GB" sz="1400" b="1" dirty="0">
                <a:solidFill>
                  <a:srgbClr val="365F92"/>
                </a:solidFill>
                <a:latin typeface="Comic Sans MS" panose="030F0702030302020204" pitchFamily="66" charset="0"/>
              </a:rPr>
              <a:t>to describe the </a:t>
            </a:r>
            <a:r>
              <a:rPr lang="en-GB" sz="1400" b="1" dirty="0" smtClean="0">
                <a:solidFill>
                  <a:srgbClr val="365F92"/>
                </a:solidFill>
                <a:latin typeface="Comic Sans MS" panose="030F0702030302020204" pitchFamily="66" charset="0"/>
              </a:rPr>
              <a:t>nouns in the picture. </a:t>
            </a:r>
          </a:p>
          <a:p>
            <a:pPr marL="342900" indent="-342900">
              <a:buFont typeface="+mj-lt"/>
              <a:buAutoNum type="arabicPeriod"/>
            </a:pPr>
            <a:r>
              <a:rPr lang="en-GB" sz="1400" b="1" dirty="0" smtClean="0">
                <a:solidFill>
                  <a:srgbClr val="365F92"/>
                </a:solidFill>
                <a:latin typeface="Comic Sans MS" panose="030F0702030302020204" pitchFamily="66" charset="0"/>
              </a:rPr>
              <a:t>Use </a:t>
            </a:r>
            <a:r>
              <a:rPr lang="en-GB" sz="14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a prepositional phrase at the start</a:t>
            </a:r>
            <a:r>
              <a:rPr lang="en-GB" sz="1400" b="1" dirty="0" smtClean="0">
                <a:solidFill>
                  <a:srgbClr val="365F92"/>
                </a:solidFill>
                <a:latin typeface="Comic Sans MS" panose="030F0702030302020204" pitchFamily="66" charset="0"/>
              </a:rPr>
              <a:t>. (Below…, Under…, Above…)</a:t>
            </a:r>
          </a:p>
          <a:p>
            <a:pPr marL="342900" indent="-342900">
              <a:buFont typeface="+mj-lt"/>
              <a:buAutoNum type="arabicPeriod"/>
            </a:pPr>
            <a:r>
              <a:rPr lang="en-GB" sz="1400" b="1" dirty="0" smtClean="0">
                <a:solidFill>
                  <a:srgbClr val="365F92"/>
                </a:solidFill>
                <a:latin typeface="Comic Sans MS" panose="030F0702030302020204" pitchFamily="66" charset="0"/>
              </a:rPr>
              <a:t>Make sure </a:t>
            </a:r>
            <a:r>
              <a:rPr lang="en-GB" sz="1400" b="1" dirty="0">
                <a:solidFill>
                  <a:srgbClr val="365F92"/>
                </a:solidFill>
                <a:latin typeface="Comic Sans MS" panose="030F0702030302020204" pitchFamily="66" charset="0"/>
              </a:rPr>
              <a:t>both adjectives work, and they are not just saying the same thing</a:t>
            </a:r>
            <a:r>
              <a:rPr lang="en-GB" sz="1400" b="1" dirty="0" smtClean="0">
                <a:solidFill>
                  <a:srgbClr val="365F92"/>
                </a:solidFill>
                <a:latin typeface="Comic Sans MS" panose="030F0702030302020204" pitchFamily="66" charset="0"/>
              </a:rPr>
              <a:t>! </a:t>
            </a:r>
          </a:p>
          <a:p>
            <a:pPr marL="342900" indent="-342900">
              <a:buFont typeface="+mj-lt"/>
              <a:buAutoNum type="arabicPeriod"/>
            </a:pPr>
            <a:r>
              <a:rPr lang="en-GB" sz="1400" b="1" dirty="0" smtClean="0">
                <a:solidFill>
                  <a:srgbClr val="365F92"/>
                </a:solidFill>
                <a:latin typeface="Comic Sans MS" panose="030F0702030302020204" pitchFamily="66" charset="0"/>
              </a:rPr>
              <a:t>Use a thesaurus or the Internet to find even better adjectives. </a:t>
            </a:r>
          </a:p>
          <a:p>
            <a:pPr marL="342900" indent="-342900">
              <a:buFont typeface="+mj-lt"/>
              <a:buAutoNum type="arabicPeriod"/>
            </a:pPr>
            <a:r>
              <a:rPr lang="en-GB" sz="1400" b="1" dirty="0" smtClean="0">
                <a:solidFill>
                  <a:srgbClr val="365F92"/>
                </a:solidFill>
                <a:latin typeface="Comic Sans MS" panose="030F0702030302020204" pitchFamily="66" charset="0"/>
              </a:rPr>
              <a:t>Do at least 5 sentences.</a:t>
            </a:r>
          </a:p>
          <a:p>
            <a:pPr marL="342900" indent="-342900">
              <a:buFont typeface="+mj-lt"/>
              <a:buAutoNum type="arabicPeriod"/>
            </a:pPr>
            <a:endParaRPr lang="en-GB" sz="1400" b="1" dirty="0">
              <a:solidFill>
                <a:srgbClr val="365F92"/>
              </a:solidFill>
              <a:latin typeface="Comic Sans MS" panose="030F0702030302020204" pitchFamily="66" charset="0"/>
            </a:endParaRPr>
          </a:p>
          <a:p>
            <a:r>
              <a:rPr lang="en-GB" sz="1400" b="1" dirty="0" smtClean="0">
                <a:solidFill>
                  <a:srgbClr val="365F92"/>
                </a:solidFill>
                <a:latin typeface="Comic Sans MS" panose="030F0702030302020204" pitchFamily="66" charset="0"/>
              </a:rPr>
              <a:t>Preposition or prepositional phrase </a:t>
            </a:r>
            <a:endParaRPr lang="en-GB" sz="1400" b="1" dirty="0">
              <a:solidFill>
                <a:srgbClr val="365F92"/>
              </a:solidFill>
              <a:latin typeface="Comic Sans MS" panose="030F0702030302020204" pitchFamily="66" charset="0"/>
            </a:endParaRPr>
          </a:p>
          <a:p>
            <a:r>
              <a:rPr lang="en-GB" sz="1400" dirty="0" smtClean="0">
                <a:solidFill>
                  <a:srgbClr val="000000"/>
                </a:solidFill>
                <a:latin typeface="Comic Sans MS" panose="030F0702030302020204" pitchFamily="66" charset="0"/>
              </a:rPr>
              <a:t>Below…</a:t>
            </a:r>
          </a:p>
          <a:p>
            <a:r>
              <a:rPr lang="en-GB" sz="1400" dirty="0" smtClean="0">
                <a:solidFill>
                  <a:srgbClr val="000000"/>
                </a:solidFill>
                <a:latin typeface="Comic Sans MS" panose="030F0702030302020204" pitchFamily="66" charset="0"/>
              </a:rPr>
              <a:t>Above…</a:t>
            </a:r>
          </a:p>
          <a:p>
            <a:r>
              <a:rPr lang="en-GB" sz="1400" dirty="0" smtClean="0">
                <a:solidFill>
                  <a:srgbClr val="000000"/>
                </a:solidFill>
                <a:latin typeface="Comic Sans MS" panose="030F0702030302020204" pitchFamily="66" charset="0"/>
              </a:rPr>
              <a:t>In the distance,</a:t>
            </a:r>
          </a:p>
          <a:p>
            <a:r>
              <a:rPr lang="en-GB" sz="1400" dirty="0" smtClean="0">
                <a:solidFill>
                  <a:srgbClr val="000000"/>
                </a:solidFill>
                <a:latin typeface="Comic Sans MS" panose="030F0702030302020204" pitchFamily="66" charset="0"/>
              </a:rPr>
              <a:t>In front </a:t>
            </a:r>
          </a:p>
          <a:p>
            <a:r>
              <a:rPr lang="en-GB" sz="1400" dirty="0" smtClean="0">
                <a:solidFill>
                  <a:srgbClr val="000000"/>
                </a:solidFill>
                <a:latin typeface="Comic Sans MS" panose="030F0702030302020204" pitchFamily="66" charset="0"/>
              </a:rPr>
              <a:t>Here’s one I’ve done for you.</a:t>
            </a:r>
          </a:p>
          <a:p>
            <a:endParaRPr lang="en-GB" sz="1400" dirty="0" smtClean="0">
              <a:solidFill>
                <a:srgbClr val="000000"/>
              </a:solidFill>
              <a:latin typeface="Comic Sans MS" panose="030F0702030302020204" pitchFamily="66" charset="0"/>
            </a:endParaRPr>
          </a:p>
          <a:p>
            <a:r>
              <a:rPr lang="en-GB" sz="1400" dirty="0" smtClean="0">
                <a:solidFill>
                  <a:srgbClr val="000000"/>
                </a:solidFill>
                <a:latin typeface="Comic Sans MS" panose="030F0702030302020204" pitchFamily="66" charset="0"/>
              </a:rPr>
              <a:t>Ahead, the </a:t>
            </a:r>
            <a:r>
              <a:rPr lang="en-GB" sz="14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colossal, glassy </a:t>
            </a:r>
            <a:r>
              <a:rPr lang="en-GB" sz="1400" dirty="0">
                <a:solidFill>
                  <a:srgbClr val="000000"/>
                </a:solidFill>
                <a:latin typeface="Comic Sans MS" panose="030F0702030302020204" pitchFamily="66" charset="0"/>
              </a:rPr>
              <a:t>iceberg </a:t>
            </a:r>
            <a:r>
              <a:rPr lang="en-GB" sz="1400" dirty="0" smtClean="0">
                <a:solidFill>
                  <a:srgbClr val="000000"/>
                </a:solidFill>
                <a:latin typeface="Comic Sans MS" panose="030F0702030302020204" pitchFamily="66" charset="0"/>
              </a:rPr>
              <a:t>shimmered in </a:t>
            </a:r>
            <a:r>
              <a:rPr lang="en-GB" sz="1400" dirty="0">
                <a:solidFill>
                  <a:srgbClr val="000000"/>
                </a:solidFill>
                <a:latin typeface="Comic Sans MS" panose="030F0702030302020204" pitchFamily="66" charset="0"/>
              </a:rPr>
              <a:t>the </a:t>
            </a:r>
            <a:r>
              <a:rPr lang="en-GB" sz="14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calm</a:t>
            </a:r>
          </a:p>
          <a:p>
            <a:r>
              <a:rPr lang="en-GB" sz="1400" dirty="0" smtClean="0">
                <a:solidFill>
                  <a:srgbClr val="000000"/>
                </a:solidFill>
                <a:latin typeface="Comic Sans MS" panose="030F0702030302020204" pitchFamily="66" charset="0"/>
              </a:rPr>
              <a:t>sea.</a:t>
            </a:r>
            <a:endParaRPr lang="en-GB" sz="1400" dirty="0">
              <a:solidFill>
                <a:srgbClr val="000000"/>
              </a:solidFill>
              <a:latin typeface="Comic Sans MS" panose="030F0702030302020204" pitchFamily="66" charset="0"/>
            </a:endParaRPr>
          </a:p>
          <a:p>
            <a:endParaRPr lang="en-GB" sz="1400" dirty="0" smtClean="0">
              <a:solidFill>
                <a:srgbClr val="000000"/>
              </a:solidFill>
              <a:latin typeface="Comic Sans MS" panose="030F0702030302020204" pitchFamily="66" charset="0"/>
            </a:endParaRPr>
          </a:p>
          <a:p>
            <a:endParaRPr lang="en-GB" sz="1400" dirty="0" smtClean="0">
              <a:solidFill>
                <a:srgbClr val="000000"/>
              </a:solidFill>
              <a:latin typeface="Comic Sans MS" panose="030F0702030302020204" pitchFamily="66" charset="0"/>
            </a:endParaRPr>
          </a:p>
          <a:p>
            <a:endParaRPr lang="en-GB" sz="1400" dirty="0">
              <a:solidFill>
                <a:srgbClr val="000000"/>
              </a:solidFill>
              <a:latin typeface="Comic Sans MS" panose="030F0702030302020204" pitchFamily="66" charset="0"/>
            </a:endParaRPr>
          </a:p>
          <a:p>
            <a:endParaRPr lang="en-GB" sz="1400" dirty="0" smtClean="0">
              <a:solidFill>
                <a:srgbClr val="000000"/>
              </a:solidFill>
              <a:latin typeface="Comic Sans MS" panose="030F0702030302020204" pitchFamily="66" charset="0"/>
            </a:endParaRPr>
          </a:p>
          <a:p>
            <a:endParaRPr lang="en-GB" sz="1400" dirty="0">
              <a:solidFill>
                <a:srgbClr val="000000"/>
              </a:solidFill>
              <a:latin typeface="Comic Sans MS" panose="030F0702030302020204" pitchFamily="66" charset="0"/>
            </a:endParaRPr>
          </a:p>
          <a:p>
            <a:endParaRPr lang="en-GB" sz="1400" dirty="0" smtClean="0">
              <a:solidFill>
                <a:srgbClr val="000000"/>
              </a:solidFill>
              <a:latin typeface="Comic Sans MS" panose="030F0702030302020204" pitchFamily="66" charset="0"/>
            </a:endParaRPr>
          </a:p>
          <a:p>
            <a:endParaRPr lang="en-GB" sz="1400" dirty="0" smtClean="0">
              <a:solidFill>
                <a:srgbClr val="000000"/>
              </a:solidFill>
              <a:latin typeface="Comic Sans MS" panose="030F0702030302020204" pitchFamily="66" charset="0"/>
            </a:endParaRPr>
          </a:p>
          <a:p>
            <a:endParaRPr lang="en-GB" sz="1400" dirty="0">
              <a:solidFill>
                <a:srgbClr val="000000"/>
              </a:solidFill>
              <a:latin typeface="Comic Sans MS" panose="030F0702030302020204" pitchFamily="66" charset="0"/>
            </a:endParaRPr>
          </a:p>
          <a:p>
            <a:r>
              <a:rPr lang="en-GB" sz="1400" dirty="0" smtClean="0">
                <a:solidFill>
                  <a:srgbClr val="000000"/>
                </a:solidFill>
                <a:latin typeface="Comic Sans MS" panose="030F0702030302020204" pitchFamily="66" charset="0"/>
              </a:rPr>
              <a:t>Below, was a </a:t>
            </a:r>
            <a:r>
              <a:rPr lang="en-GB" sz="14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deep, mossy </a:t>
            </a:r>
            <a:r>
              <a:rPr lang="en-GB" sz="1400" dirty="0" smtClean="0">
                <a:solidFill>
                  <a:srgbClr val="000000"/>
                </a:solidFill>
                <a:latin typeface="Comic Sans MS" panose="030F0702030302020204" pitchFamily="66" charset="0"/>
              </a:rPr>
              <a:t>ravine.</a:t>
            </a:r>
            <a:endParaRPr lang="en-GB" sz="1400" dirty="0">
              <a:latin typeface="Comic Sans MS" panose="030F0702030302020204" pitchFamily="66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21561" y="2372513"/>
            <a:ext cx="4792019" cy="348257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154531" y="5098209"/>
            <a:ext cx="22570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b="1" dirty="0" smtClean="0">
                <a:latin typeface="Comic Sans MS" panose="030F0702030302020204" pitchFamily="66" charset="0"/>
              </a:rPr>
              <a:t>2 adjectives separated with a comma</a:t>
            </a:r>
            <a:endParaRPr lang="en-GB" sz="1200" b="1" dirty="0">
              <a:latin typeface="Comic Sans MS" panose="030F0702030302020204" pitchFamily="66" charset="0"/>
            </a:endParaRPr>
          </a:p>
        </p:txBody>
      </p:sp>
      <p:cxnSp>
        <p:nvCxnSpPr>
          <p:cNvPr id="7" name="Straight Arrow Connector 6"/>
          <p:cNvCxnSpPr/>
          <p:nvPr/>
        </p:nvCxnSpPr>
        <p:spPr>
          <a:xfrm flipH="1" flipV="1">
            <a:off x="2092992" y="4300265"/>
            <a:ext cx="482762" cy="876740"/>
          </a:xfrm>
          <a:prstGeom prst="straightConnector1">
            <a:avLst/>
          </a:prstGeom>
          <a:ln w="4762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300943" y="4821211"/>
            <a:ext cx="146689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b="1" dirty="0" smtClean="0">
                <a:latin typeface="Comic Sans MS" panose="030F0702030302020204" pitchFamily="66" charset="0"/>
              </a:rPr>
              <a:t>Fronted adverbial of place, prepositional phrase</a:t>
            </a:r>
            <a:endParaRPr lang="en-GB" sz="1200" b="1" dirty="0">
              <a:latin typeface="Comic Sans MS" panose="030F0702030302020204" pitchFamily="66" charset="0"/>
            </a:endParaRPr>
          </a:p>
        </p:txBody>
      </p:sp>
      <p:cxnSp>
        <p:nvCxnSpPr>
          <p:cNvPr id="10" name="Straight Arrow Connector 9"/>
          <p:cNvCxnSpPr/>
          <p:nvPr/>
        </p:nvCxnSpPr>
        <p:spPr>
          <a:xfrm flipV="1">
            <a:off x="778495" y="4264414"/>
            <a:ext cx="44707" cy="556797"/>
          </a:xfrm>
          <a:prstGeom prst="straightConnector1">
            <a:avLst/>
          </a:prstGeom>
          <a:ln w="4762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960683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84" y="433632"/>
            <a:ext cx="5277144" cy="549279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2804" y="962165"/>
            <a:ext cx="5024514" cy="2921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26603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17784" y="1078523"/>
            <a:ext cx="9609539" cy="424731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5400" u="sng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Wednesday 27th</a:t>
            </a:r>
            <a:r>
              <a:rPr kumimoji="0" lang="en-GB" sz="5400" b="0" i="0" u="sng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January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5400" b="0" i="0" u="sng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5400" b="0" i="0" u="sng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English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5400" b="0" i="0" u="sng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5400" b="0" i="0" u="sng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WALT understand adjectives</a:t>
            </a:r>
            <a:endParaRPr kumimoji="0" lang="en-GB" sz="5400" b="0" i="0" u="sng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226650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9182" y="104781"/>
            <a:ext cx="7811590" cy="595395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453832" y="6058737"/>
            <a:ext cx="763929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‘r’ at the top is one of the trickiest</a:t>
            </a:r>
            <a:endParaRPr lang="en-GB" sz="28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06963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734" y="0"/>
            <a:ext cx="1177053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12926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6435" y="0"/>
            <a:ext cx="9435565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79109" y="311085"/>
            <a:ext cx="1970202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Adjectives</a:t>
            </a:r>
            <a:r>
              <a:rPr lang="en-GB" dirty="0" smtClean="0">
                <a:latin typeface="Comic Sans MS" panose="030F0702030302020204" pitchFamily="66" charset="0"/>
              </a:rPr>
              <a:t> are used to describe nouns. Let’s make a list of all the things (nouns) we can see in these pictures of Iceland. </a:t>
            </a:r>
          </a:p>
          <a:p>
            <a:endParaRPr lang="en-GB" dirty="0">
              <a:latin typeface="Comic Sans MS" panose="030F0702030302020204" pitchFamily="66" charset="0"/>
            </a:endParaRPr>
          </a:p>
          <a:p>
            <a:r>
              <a:rPr lang="en-GB" dirty="0" smtClean="0">
                <a:latin typeface="Comic Sans MS" panose="030F0702030302020204" pitchFamily="66" charset="0"/>
              </a:rPr>
              <a:t>I can see….</a:t>
            </a:r>
            <a:endParaRPr lang="en-GB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80231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3573" y="122549"/>
            <a:ext cx="5408427" cy="393097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79108" y="311086"/>
            <a:ext cx="6391373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Adjectives</a:t>
            </a:r>
            <a:r>
              <a:rPr lang="en-GB" dirty="0" smtClean="0">
                <a:latin typeface="Comic Sans MS" panose="030F0702030302020204" pitchFamily="66" charset="0"/>
              </a:rPr>
              <a:t> are used to describe nouns. Let’s make a list of all the things (nouns) we can see in these pictures of Iceland. </a:t>
            </a:r>
          </a:p>
          <a:p>
            <a:endParaRPr lang="en-GB" dirty="0">
              <a:latin typeface="Comic Sans MS" panose="030F0702030302020204" pitchFamily="66" charset="0"/>
            </a:endParaRPr>
          </a:p>
          <a:p>
            <a:r>
              <a:rPr lang="en-GB" dirty="0" smtClean="0">
                <a:latin typeface="Comic Sans MS" panose="030F0702030302020204" pitchFamily="66" charset="0"/>
              </a:rPr>
              <a:t>I can see….</a:t>
            </a:r>
          </a:p>
          <a:p>
            <a:endParaRPr lang="en-GB" dirty="0">
              <a:latin typeface="Comic Sans MS" panose="030F0702030302020204" pitchFamily="66" charset="0"/>
            </a:endParaRPr>
          </a:p>
          <a:p>
            <a:r>
              <a:rPr lang="en-GB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Let’s record your ideas below</a:t>
            </a:r>
            <a:endParaRPr lang="en-GB" b="1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491269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32435" y="428263"/>
            <a:ext cx="10949651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latin typeface="Comic Sans MS" panose="030F0702030302020204" pitchFamily="66" charset="0"/>
              </a:rPr>
              <a:t>Now we need to think of adjectives to describe our nouns. </a:t>
            </a:r>
          </a:p>
          <a:p>
            <a:endParaRPr lang="en-GB" dirty="0" smtClean="0">
              <a:latin typeface="Comic Sans MS" panose="030F0702030302020204" pitchFamily="66" charset="0"/>
            </a:endParaRPr>
          </a:p>
          <a:p>
            <a:r>
              <a:rPr lang="en-GB" dirty="0" smtClean="0">
                <a:latin typeface="Comic Sans MS" panose="030F0702030302020204" pitchFamily="66" charset="0"/>
              </a:rPr>
              <a:t>Colour?</a:t>
            </a:r>
          </a:p>
          <a:p>
            <a:r>
              <a:rPr lang="en-GB" dirty="0" smtClean="0">
                <a:latin typeface="Comic Sans MS" panose="030F0702030302020204" pitchFamily="66" charset="0"/>
              </a:rPr>
              <a:t>Size?</a:t>
            </a:r>
          </a:p>
          <a:p>
            <a:r>
              <a:rPr lang="en-GB" dirty="0" smtClean="0">
                <a:latin typeface="Comic Sans MS" panose="030F0702030302020204" pitchFamily="66" charset="0"/>
              </a:rPr>
              <a:t>Shape?</a:t>
            </a:r>
          </a:p>
          <a:p>
            <a:r>
              <a:rPr lang="en-GB" dirty="0" smtClean="0">
                <a:latin typeface="Comic Sans MS" panose="030F0702030302020204" pitchFamily="66" charset="0"/>
              </a:rPr>
              <a:t>Smell?</a:t>
            </a:r>
          </a:p>
          <a:p>
            <a:r>
              <a:rPr lang="en-GB" dirty="0" smtClean="0">
                <a:latin typeface="Comic Sans MS" panose="030F0702030302020204" pitchFamily="66" charset="0"/>
              </a:rPr>
              <a:t>Taste?</a:t>
            </a:r>
          </a:p>
          <a:p>
            <a:r>
              <a:rPr lang="en-GB" dirty="0" smtClean="0">
                <a:latin typeface="Comic Sans MS" panose="030F0702030302020204" pitchFamily="66" charset="0"/>
              </a:rPr>
              <a:t>Sound?</a:t>
            </a:r>
          </a:p>
          <a:p>
            <a:r>
              <a:rPr lang="en-GB" dirty="0" smtClean="0">
                <a:latin typeface="Comic Sans MS" panose="030F0702030302020204" pitchFamily="66" charset="0"/>
              </a:rPr>
              <a:t>Mood?</a:t>
            </a:r>
          </a:p>
          <a:p>
            <a:endParaRPr lang="en-GB" dirty="0" smtClean="0">
              <a:latin typeface="Comic Sans MS" panose="030F0702030302020204" pitchFamily="66" charset="0"/>
            </a:endParaRPr>
          </a:p>
          <a:p>
            <a:r>
              <a:rPr lang="en-GB" dirty="0" smtClean="0">
                <a:latin typeface="Comic Sans MS" panose="030F0702030302020204" pitchFamily="66" charset="0"/>
              </a:rPr>
              <a:t>The </a:t>
            </a:r>
            <a:r>
              <a:rPr lang="en-GB" b="1" dirty="0">
                <a:solidFill>
                  <a:srgbClr val="FF0000"/>
                </a:solidFill>
                <a:latin typeface="Comic Sans MS" panose="030F0702030302020204" pitchFamily="66" charset="0"/>
              </a:rPr>
              <a:t>r</a:t>
            </a:r>
            <a:r>
              <a:rPr lang="en-GB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eflective</a:t>
            </a:r>
            <a:r>
              <a:rPr lang="en-GB" dirty="0" smtClean="0">
                <a:latin typeface="Comic Sans MS" panose="030F0702030302020204" pitchFamily="66" charset="0"/>
              </a:rPr>
              <a:t> sea</a:t>
            </a:r>
          </a:p>
          <a:p>
            <a:r>
              <a:rPr lang="en-GB" dirty="0" smtClean="0">
                <a:latin typeface="Comic Sans MS" panose="030F0702030302020204" pitchFamily="66" charset="0"/>
              </a:rPr>
              <a:t>A</a:t>
            </a:r>
            <a:r>
              <a:rPr lang="en-GB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 huge</a:t>
            </a:r>
            <a:r>
              <a:rPr lang="en-GB" dirty="0" smtClean="0">
                <a:latin typeface="Comic Sans MS" panose="030F0702030302020204" pitchFamily="66" charset="0"/>
              </a:rPr>
              <a:t> expanse of </a:t>
            </a:r>
            <a:r>
              <a:rPr lang="en-GB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unending</a:t>
            </a:r>
            <a:r>
              <a:rPr lang="en-GB" dirty="0" smtClean="0">
                <a:latin typeface="Comic Sans MS" panose="030F0702030302020204" pitchFamily="66" charset="0"/>
              </a:rPr>
              <a:t> ocean</a:t>
            </a:r>
          </a:p>
          <a:p>
            <a:r>
              <a:rPr lang="en-GB" dirty="0" smtClean="0">
                <a:latin typeface="Comic Sans MS" panose="030F0702030302020204" pitchFamily="66" charset="0"/>
              </a:rPr>
              <a:t>The </a:t>
            </a:r>
            <a:r>
              <a:rPr lang="en-GB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pinnacle shaped</a:t>
            </a:r>
            <a:r>
              <a:rPr lang="en-GB" b="1" dirty="0" smtClean="0">
                <a:latin typeface="Comic Sans MS" panose="030F0702030302020204" pitchFamily="66" charset="0"/>
              </a:rPr>
              <a:t> </a:t>
            </a:r>
            <a:r>
              <a:rPr lang="en-GB" dirty="0" smtClean="0">
                <a:latin typeface="Comic Sans MS" panose="030F0702030302020204" pitchFamily="66" charset="0"/>
              </a:rPr>
              <a:t>iceberg</a:t>
            </a:r>
          </a:p>
          <a:p>
            <a:r>
              <a:rPr lang="en-GB" dirty="0" smtClean="0">
                <a:latin typeface="Comic Sans MS" panose="030F0702030302020204" pitchFamily="66" charset="0"/>
              </a:rPr>
              <a:t>The</a:t>
            </a:r>
            <a:r>
              <a:rPr lang="en-GB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 earthy smelling</a:t>
            </a:r>
            <a:r>
              <a:rPr lang="en-GB" b="1" dirty="0" smtClean="0">
                <a:latin typeface="Comic Sans MS" panose="030F0702030302020204" pitchFamily="66" charset="0"/>
              </a:rPr>
              <a:t> </a:t>
            </a:r>
            <a:r>
              <a:rPr lang="en-GB" dirty="0" smtClean="0">
                <a:latin typeface="Comic Sans MS" panose="030F0702030302020204" pitchFamily="66" charset="0"/>
              </a:rPr>
              <a:t>moss</a:t>
            </a:r>
          </a:p>
          <a:p>
            <a:r>
              <a:rPr lang="en-GB" dirty="0" smtClean="0">
                <a:latin typeface="Comic Sans MS" panose="030F0702030302020204" pitchFamily="66" charset="0"/>
              </a:rPr>
              <a:t>The</a:t>
            </a:r>
            <a:r>
              <a:rPr lang="en-GB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 squeaky</a:t>
            </a:r>
            <a:r>
              <a:rPr lang="en-GB" dirty="0" smtClean="0">
                <a:latin typeface="Comic Sans MS" panose="030F0702030302020204" pitchFamily="66" charset="0"/>
              </a:rPr>
              <a:t> snow </a:t>
            </a:r>
          </a:p>
          <a:p>
            <a:r>
              <a:rPr lang="en-GB" dirty="0" smtClean="0">
                <a:latin typeface="Comic Sans MS" panose="030F0702030302020204" pitchFamily="66" charset="0"/>
              </a:rPr>
              <a:t>The</a:t>
            </a:r>
            <a:r>
              <a:rPr lang="en-GB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 calm</a:t>
            </a:r>
            <a:r>
              <a:rPr lang="en-GB" dirty="0" smtClean="0">
                <a:latin typeface="Comic Sans MS" panose="030F0702030302020204" pitchFamily="66" charset="0"/>
              </a:rPr>
              <a:t> water</a:t>
            </a:r>
          </a:p>
          <a:p>
            <a:r>
              <a:rPr lang="en-GB" dirty="0" smtClean="0">
                <a:latin typeface="Comic Sans MS" panose="030F0702030302020204" pitchFamily="66" charset="0"/>
              </a:rPr>
              <a:t>The</a:t>
            </a:r>
            <a:r>
              <a:rPr lang="en-GB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 lonely</a:t>
            </a:r>
            <a:r>
              <a:rPr lang="en-GB" dirty="0" smtClean="0">
                <a:latin typeface="Comic Sans MS" panose="030F0702030302020204" pitchFamily="66" charset="0"/>
              </a:rPr>
              <a:t> clouds</a:t>
            </a:r>
          </a:p>
          <a:p>
            <a:r>
              <a:rPr lang="en-GB" dirty="0" smtClean="0">
                <a:latin typeface="Comic Sans MS" panose="030F0702030302020204" pitchFamily="66" charset="0"/>
              </a:rPr>
              <a:t>A</a:t>
            </a:r>
            <a:r>
              <a:rPr lang="en-GB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 terrifying</a:t>
            </a:r>
            <a:r>
              <a:rPr lang="en-GB" dirty="0" smtClean="0">
                <a:latin typeface="Comic Sans MS" panose="030F0702030302020204" pitchFamily="66" charset="0"/>
              </a:rPr>
              <a:t> crater</a:t>
            </a:r>
          </a:p>
          <a:p>
            <a:endParaRPr lang="en-GB" dirty="0" smtClean="0">
              <a:solidFill>
                <a:srgbClr val="FF0000"/>
              </a:solidFill>
              <a:latin typeface="Comic Sans MS" panose="030F0702030302020204" pitchFamily="66" charset="0"/>
            </a:endParaRPr>
          </a:p>
          <a:p>
            <a:endParaRPr lang="en-GB" dirty="0" smtClean="0">
              <a:solidFill>
                <a:srgbClr val="FF0000"/>
              </a:solidFill>
              <a:latin typeface="Comic Sans MS" panose="030F0702030302020204" pitchFamily="66" charset="0"/>
            </a:endParaRPr>
          </a:p>
          <a:p>
            <a:r>
              <a:rPr lang="en-GB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Calm</a:t>
            </a:r>
            <a:r>
              <a:rPr lang="en-GB" dirty="0" smtClean="0">
                <a:latin typeface="Comic Sans MS" panose="030F0702030302020204" pitchFamily="66" charset="0"/>
              </a:rPr>
              <a:t> sea – I’ve used this adjective twice, what can I do?</a:t>
            </a:r>
            <a:endParaRPr lang="en-GB" dirty="0">
              <a:latin typeface="Comic Sans MS" panose="030F0702030302020204" pitchFamily="66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08105" y="1141655"/>
            <a:ext cx="5832007" cy="45299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355723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32435" y="428263"/>
            <a:ext cx="10949651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latin typeface="Comic Sans MS" panose="030F0702030302020204" pitchFamily="66" charset="0"/>
              </a:rPr>
              <a:t>Now we need to think of adjectives to describe our nouns. </a:t>
            </a:r>
          </a:p>
          <a:p>
            <a:endParaRPr lang="en-GB" dirty="0" smtClean="0">
              <a:latin typeface="Comic Sans MS" panose="030F0702030302020204" pitchFamily="66" charset="0"/>
            </a:endParaRPr>
          </a:p>
          <a:p>
            <a:r>
              <a:rPr lang="en-GB" dirty="0" smtClean="0">
                <a:latin typeface="Comic Sans MS" panose="030F0702030302020204" pitchFamily="66" charset="0"/>
              </a:rPr>
              <a:t>Colour?</a:t>
            </a:r>
          </a:p>
          <a:p>
            <a:r>
              <a:rPr lang="en-GB" dirty="0" smtClean="0">
                <a:latin typeface="Comic Sans MS" panose="030F0702030302020204" pitchFamily="66" charset="0"/>
              </a:rPr>
              <a:t>Size?</a:t>
            </a:r>
          </a:p>
          <a:p>
            <a:r>
              <a:rPr lang="en-GB" dirty="0" smtClean="0">
                <a:latin typeface="Comic Sans MS" panose="030F0702030302020204" pitchFamily="66" charset="0"/>
              </a:rPr>
              <a:t>Shape?</a:t>
            </a:r>
          </a:p>
          <a:p>
            <a:r>
              <a:rPr lang="en-GB" dirty="0" smtClean="0">
                <a:latin typeface="Comic Sans MS" panose="030F0702030302020204" pitchFamily="66" charset="0"/>
              </a:rPr>
              <a:t>Smell?</a:t>
            </a:r>
          </a:p>
          <a:p>
            <a:r>
              <a:rPr lang="en-GB" dirty="0" smtClean="0">
                <a:latin typeface="Comic Sans MS" panose="030F0702030302020204" pitchFamily="66" charset="0"/>
              </a:rPr>
              <a:t>Taste?</a:t>
            </a:r>
          </a:p>
          <a:p>
            <a:r>
              <a:rPr lang="en-GB" dirty="0" smtClean="0">
                <a:latin typeface="Comic Sans MS" panose="030F0702030302020204" pitchFamily="66" charset="0"/>
              </a:rPr>
              <a:t>Sound?</a:t>
            </a:r>
          </a:p>
          <a:p>
            <a:r>
              <a:rPr lang="en-GB" dirty="0" smtClean="0">
                <a:latin typeface="Comic Sans MS" panose="030F0702030302020204" pitchFamily="66" charset="0"/>
              </a:rPr>
              <a:t>Mood?</a:t>
            </a:r>
          </a:p>
          <a:p>
            <a:endParaRPr lang="en-GB" dirty="0" smtClean="0">
              <a:latin typeface="Comic Sans MS" panose="030F0702030302020204" pitchFamily="66" charset="0"/>
            </a:endParaRPr>
          </a:p>
          <a:p>
            <a:r>
              <a:rPr lang="en-GB" dirty="0" smtClean="0">
                <a:latin typeface="Comic Sans MS" panose="030F0702030302020204" pitchFamily="66" charset="0"/>
              </a:rPr>
              <a:t>The </a:t>
            </a:r>
            <a:r>
              <a:rPr lang="en-GB" b="1" dirty="0">
                <a:solidFill>
                  <a:srgbClr val="FF0000"/>
                </a:solidFill>
                <a:latin typeface="Comic Sans MS" panose="030F0702030302020204" pitchFamily="66" charset="0"/>
              </a:rPr>
              <a:t>r</a:t>
            </a:r>
            <a:r>
              <a:rPr lang="en-GB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eflective</a:t>
            </a:r>
            <a:r>
              <a:rPr lang="en-GB" dirty="0" smtClean="0">
                <a:latin typeface="Comic Sans MS" panose="030F0702030302020204" pitchFamily="66" charset="0"/>
              </a:rPr>
              <a:t> sea</a:t>
            </a:r>
          </a:p>
          <a:p>
            <a:r>
              <a:rPr lang="en-GB" dirty="0" smtClean="0">
                <a:latin typeface="Comic Sans MS" panose="030F0702030302020204" pitchFamily="66" charset="0"/>
              </a:rPr>
              <a:t>A</a:t>
            </a:r>
            <a:r>
              <a:rPr lang="en-GB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 huge</a:t>
            </a:r>
            <a:r>
              <a:rPr lang="en-GB" dirty="0" smtClean="0">
                <a:latin typeface="Comic Sans MS" panose="030F0702030302020204" pitchFamily="66" charset="0"/>
              </a:rPr>
              <a:t> expanse of </a:t>
            </a:r>
            <a:r>
              <a:rPr lang="en-GB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unending</a:t>
            </a:r>
            <a:r>
              <a:rPr lang="en-GB" dirty="0" smtClean="0">
                <a:latin typeface="Comic Sans MS" panose="030F0702030302020204" pitchFamily="66" charset="0"/>
              </a:rPr>
              <a:t> ocean</a:t>
            </a:r>
          </a:p>
          <a:p>
            <a:r>
              <a:rPr lang="en-GB" dirty="0" smtClean="0">
                <a:latin typeface="Comic Sans MS" panose="030F0702030302020204" pitchFamily="66" charset="0"/>
              </a:rPr>
              <a:t>The </a:t>
            </a:r>
            <a:r>
              <a:rPr lang="en-GB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pinnacle shaped</a:t>
            </a:r>
            <a:r>
              <a:rPr lang="en-GB" b="1" dirty="0" smtClean="0">
                <a:latin typeface="Comic Sans MS" panose="030F0702030302020204" pitchFamily="66" charset="0"/>
              </a:rPr>
              <a:t> </a:t>
            </a:r>
            <a:r>
              <a:rPr lang="en-GB" dirty="0" smtClean="0">
                <a:latin typeface="Comic Sans MS" panose="030F0702030302020204" pitchFamily="66" charset="0"/>
              </a:rPr>
              <a:t>iceberg</a:t>
            </a:r>
          </a:p>
          <a:p>
            <a:r>
              <a:rPr lang="en-GB" dirty="0" smtClean="0">
                <a:latin typeface="Comic Sans MS" panose="030F0702030302020204" pitchFamily="66" charset="0"/>
              </a:rPr>
              <a:t>The</a:t>
            </a:r>
            <a:r>
              <a:rPr lang="en-GB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 earthy smelling</a:t>
            </a:r>
            <a:r>
              <a:rPr lang="en-GB" b="1" dirty="0" smtClean="0">
                <a:latin typeface="Comic Sans MS" panose="030F0702030302020204" pitchFamily="66" charset="0"/>
              </a:rPr>
              <a:t> </a:t>
            </a:r>
            <a:r>
              <a:rPr lang="en-GB" dirty="0" smtClean="0">
                <a:latin typeface="Comic Sans MS" panose="030F0702030302020204" pitchFamily="66" charset="0"/>
              </a:rPr>
              <a:t>moss</a:t>
            </a:r>
          </a:p>
          <a:p>
            <a:r>
              <a:rPr lang="en-GB" dirty="0" smtClean="0">
                <a:latin typeface="Comic Sans MS" panose="030F0702030302020204" pitchFamily="66" charset="0"/>
              </a:rPr>
              <a:t>The</a:t>
            </a:r>
            <a:r>
              <a:rPr lang="en-GB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 squeaky</a:t>
            </a:r>
            <a:r>
              <a:rPr lang="en-GB" dirty="0" smtClean="0">
                <a:latin typeface="Comic Sans MS" panose="030F0702030302020204" pitchFamily="66" charset="0"/>
              </a:rPr>
              <a:t> snow </a:t>
            </a:r>
          </a:p>
          <a:p>
            <a:r>
              <a:rPr lang="en-GB" dirty="0" smtClean="0">
                <a:latin typeface="Comic Sans MS" panose="030F0702030302020204" pitchFamily="66" charset="0"/>
              </a:rPr>
              <a:t>The</a:t>
            </a:r>
            <a:r>
              <a:rPr lang="en-GB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 calm</a:t>
            </a:r>
            <a:r>
              <a:rPr lang="en-GB" dirty="0" smtClean="0">
                <a:latin typeface="Comic Sans MS" panose="030F0702030302020204" pitchFamily="66" charset="0"/>
              </a:rPr>
              <a:t> water</a:t>
            </a:r>
          </a:p>
          <a:p>
            <a:r>
              <a:rPr lang="en-GB" dirty="0" smtClean="0">
                <a:latin typeface="Comic Sans MS" panose="030F0702030302020204" pitchFamily="66" charset="0"/>
              </a:rPr>
              <a:t>The</a:t>
            </a:r>
            <a:r>
              <a:rPr lang="en-GB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 lonely</a:t>
            </a:r>
            <a:r>
              <a:rPr lang="en-GB" dirty="0" smtClean="0">
                <a:latin typeface="Comic Sans MS" panose="030F0702030302020204" pitchFamily="66" charset="0"/>
              </a:rPr>
              <a:t> clouds</a:t>
            </a:r>
          </a:p>
          <a:p>
            <a:r>
              <a:rPr lang="en-GB" dirty="0" smtClean="0">
                <a:latin typeface="Comic Sans MS" panose="030F0702030302020204" pitchFamily="66" charset="0"/>
              </a:rPr>
              <a:t>A</a:t>
            </a:r>
            <a:r>
              <a:rPr lang="en-GB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 terrifying</a:t>
            </a:r>
            <a:r>
              <a:rPr lang="en-GB" dirty="0" smtClean="0">
                <a:latin typeface="Comic Sans MS" panose="030F0702030302020204" pitchFamily="66" charset="0"/>
              </a:rPr>
              <a:t> crater</a:t>
            </a:r>
          </a:p>
          <a:p>
            <a:endParaRPr lang="en-GB" dirty="0" smtClean="0">
              <a:solidFill>
                <a:srgbClr val="FF0000"/>
              </a:solidFill>
              <a:latin typeface="Comic Sans MS" panose="030F0702030302020204" pitchFamily="66" charset="0"/>
            </a:endParaRPr>
          </a:p>
          <a:p>
            <a:endParaRPr lang="en-GB" dirty="0" smtClean="0">
              <a:solidFill>
                <a:srgbClr val="FF0000"/>
              </a:solidFill>
              <a:latin typeface="Comic Sans MS" panose="030F0702030302020204" pitchFamily="66" charset="0"/>
            </a:endParaRPr>
          </a:p>
          <a:p>
            <a:r>
              <a:rPr lang="en-GB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Calm</a:t>
            </a:r>
            <a:r>
              <a:rPr lang="en-GB" dirty="0" smtClean="0">
                <a:latin typeface="Comic Sans MS" panose="030F0702030302020204" pitchFamily="66" charset="0"/>
              </a:rPr>
              <a:t> sea – I’ve used this adjective twice, what can I do?</a:t>
            </a:r>
            <a:endParaRPr lang="en-GB" dirty="0">
              <a:latin typeface="Comic Sans MS" panose="030F0702030302020204" pitchFamily="66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08105" y="1141655"/>
            <a:ext cx="5832007" cy="45299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555595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302</TotalTime>
  <Words>454</Words>
  <Application>Microsoft Office PowerPoint</Application>
  <PresentationFormat>Widescreen</PresentationFormat>
  <Paragraphs>93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Arial</vt:lpstr>
      <vt:lpstr>Calibri</vt:lpstr>
      <vt:lpstr>Calibri Light</vt:lpstr>
      <vt:lpstr>Comic Sans MS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Jacque Thomas</dc:creator>
  <cp:lastModifiedBy>Jacque Thomas</cp:lastModifiedBy>
  <cp:revision>52</cp:revision>
  <dcterms:created xsi:type="dcterms:W3CDTF">2021-01-08T16:41:42Z</dcterms:created>
  <dcterms:modified xsi:type="dcterms:W3CDTF">2021-01-27T10:25:07Z</dcterms:modified>
</cp:coreProperties>
</file>