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61" autoAdjust="0"/>
    <p:restoredTop sz="94660"/>
  </p:normalViewPr>
  <p:slideViewPr>
    <p:cSldViewPr snapToGrid="0">
      <p:cViewPr varScale="1">
        <p:scale>
          <a:sx n="99" d="100"/>
          <a:sy n="99" d="100"/>
        </p:scale>
        <p:origin x="10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1/30/2021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2027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1/30/2021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6265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1/30/2021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6605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1/30/2021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6982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1/30/2021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9471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1/30/2021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346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1/30/2021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992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1/30/2021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2165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1/30/2021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4382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1/30/2021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88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1/30/2021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41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1/30/2021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52929150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0A4CB61-97AB-4588-8B6E-C774A7F26CAF}"/>
              </a:ext>
            </a:extLst>
          </p:cNvPr>
          <p:cNvPicPr>
            <a:picLocks noChangeAspect="1"/>
          </p:cNvPicPr>
          <p:nvPr/>
        </p:nvPicPr>
        <p:blipFill rotWithShape="1">
          <a:blip r:embed="rId2">
            <a:alphaModFix amt="55000"/>
          </a:blip>
          <a:srcRect t="21442"/>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itle 1">
            <a:extLst>
              <a:ext uri="{FF2B5EF4-FFF2-40B4-BE49-F238E27FC236}">
                <a16:creationId xmlns:a16="http://schemas.microsoft.com/office/drawing/2014/main" id="{67712E78-01F1-4764-A39A-B6F9DAAC69F8}"/>
              </a:ext>
            </a:extLst>
          </p:cNvPr>
          <p:cNvSpPr>
            <a:spLocks noGrp="1"/>
          </p:cNvSpPr>
          <p:nvPr>
            <p:ph type="ctrTitle"/>
          </p:nvPr>
        </p:nvSpPr>
        <p:spPr>
          <a:xfrm>
            <a:off x="1524000" y="1026747"/>
            <a:ext cx="9144000" cy="2387600"/>
          </a:xfrm>
        </p:spPr>
        <p:txBody>
          <a:bodyPr>
            <a:normAutofit fontScale="90000"/>
          </a:bodyPr>
          <a:lstStyle/>
          <a:p>
            <a:pPr algn="ctr">
              <a:lnSpc>
                <a:spcPct val="90000"/>
              </a:lnSpc>
            </a:pPr>
            <a:r>
              <a:rPr lang="en-GB" sz="8000" dirty="0">
                <a:solidFill>
                  <a:schemeClr val="bg1"/>
                </a:solidFill>
                <a:latin typeface="Algerian" panose="04020705040A02060702" pitchFamily="82" charset="0"/>
              </a:rPr>
              <a:t>How to…</a:t>
            </a:r>
            <a:br>
              <a:rPr lang="en-GB" sz="8000" dirty="0">
                <a:solidFill>
                  <a:schemeClr val="bg1"/>
                </a:solidFill>
                <a:latin typeface="Algerian" panose="04020705040A02060702" pitchFamily="82" charset="0"/>
              </a:rPr>
            </a:br>
            <a:r>
              <a:rPr lang="en-GB" sz="8000" dirty="0">
                <a:solidFill>
                  <a:schemeClr val="bg1"/>
                </a:solidFill>
              </a:rPr>
              <a:t>…trap a baby molten goblin</a:t>
            </a:r>
            <a:br>
              <a:rPr lang="en-GB" sz="8000" dirty="0">
                <a:solidFill>
                  <a:schemeClr val="bg1"/>
                </a:solidFill>
              </a:rPr>
            </a:br>
            <a:r>
              <a:rPr lang="en-GB" sz="4900" dirty="0">
                <a:solidFill>
                  <a:schemeClr val="bg1"/>
                </a:solidFill>
              </a:rPr>
              <a:t>AKA Amare </a:t>
            </a:r>
            <a:r>
              <a:rPr lang="en-GB" sz="4900" dirty="0" err="1">
                <a:solidFill>
                  <a:schemeClr val="bg1"/>
                </a:solidFill>
              </a:rPr>
              <a:t>Cobalus</a:t>
            </a:r>
            <a:endParaRPr lang="en-GB" sz="4900" dirty="0">
              <a:solidFill>
                <a:schemeClr val="bg1"/>
              </a:solidFill>
            </a:endParaRPr>
          </a:p>
        </p:txBody>
      </p:sp>
      <p:sp>
        <p:nvSpPr>
          <p:cNvPr id="3" name="Subtitle 2">
            <a:extLst>
              <a:ext uri="{FF2B5EF4-FFF2-40B4-BE49-F238E27FC236}">
                <a16:creationId xmlns:a16="http://schemas.microsoft.com/office/drawing/2014/main" id="{530A980E-D295-4A24-84CC-9DD992F4C0E0}"/>
              </a:ext>
            </a:extLst>
          </p:cNvPr>
          <p:cNvSpPr>
            <a:spLocks noGrp="1"/>
          </p:cNvSpPr>
          <p:nvPr>
            <p:ph type="subTitle" idx="1"/>
          </p:nvPr>
        </p:nvSpPr>
        <p:spPr>
          <a:xfrm>
            <a:off x="1524000" y="3927080"/>
            <a:ext cx="9144000" cy="1197323"/>
          </a:xfrm>
        </p:spPr>
        <p:txBody>
          <a:bodyPr>
            <a:normAutofit/>
          </a:bodyPr>
          <a:lstStyle/>
          <a:p>
            <a:pPr algn="ctr"/>
            <a:r>
              <a:rPr lang="en-GB" sz="3200" dirty="0">
                <a:solidFill>
                  <a:schemeClr val="bg1"/>
                </a:solidFill>
              </a:rPr>
              <a:t>By </a:t>
            </a:r>
            <a:r>
              <a:rPr lang="en-GB" sz="3200" dirty="0" err="1">
                <a:solidFill>
                  <a:schemeClr val="bg1"/>
                </a:solidFill>
              </a:rPr>
              <a:t>Bodi</a:t>
            </a:r>
            <a:r>
              <a:rPr lang="en-GB" sz="3200" dirty="0">
                <a:solidFill>
                  <a:schemeClr val="bg1"/>
                </a:solidFill>
              </a:rPr>
              <a:t> Clark</a:t>
            </a:r>
          </a:p>
        </p:txBody>
      </p:sp>
      <p:sp>
        <p:nvSpPr>
          <p:cNvPr id="13"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65005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78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D39A-1CA9-461C-B847-AE68E5EB94CC}"/>
              </a:ext>
            </a:extLst>
          </p:cNvPr>
          <p:cNvSpPr>
            <a:spLocks noGrp="1"/>
          </p:cNvSpPr>
          <p:nvPr>
            <p:ph type="title"/>
          </p:nvPr>
        </p:nvSpPr>
        <p:spPr/>
        <p:txBody>
          <a:bodyPr/>
          <a:lstStyle/>
          <a:p>
            <a:r>
              <a:rPr lang="en-GB" dirty="0"/>
              <a:t>Are you…</a:t>
            </a:r>
          </a:p>
        </p:txBody>
      </p:sp>
      <p:sp>
        <p:nvSpPr>
          <p:cNvPr id="3" name="Content Placeholder 2">
            <a:extLst>
              <a:ext uri="{FF2B5EF4-FFF2-40B4-BE49-F238E27FC236}">
                <a16:creationId xmlns:a16="http://schemas.microsoft.com/office/drawing/2014/main" id="{A9D22347-2213-46A2-B314-34C5FAE594DD}"/>
              </a:ext>
            </a:extLst>
          </p:cNvPr>
          <p:cNvSpPr>
            <a:spLocks noGrp="1"/>
          </p:cNvSpPr>
          <p:nvPr>
            <p:ph idx="1"/>
          </p:nvPr>
        </p:nvSpPr>
        <p:spPr>
          <a:xfrm>
            <a:off x="838200" y="1929383"/>
            <a:ext cx="7183582" cy="2753453"/>
          </a:xfrm>
        </p:spPr>
        <p:txBody>
          <a:bodyPr>
            <a:normAutofit fontScale="92500"/>
          </a:bodyPr>
          <a:lstStyle/>
          <a:p>
            <a:r>
              <a:rPr lang="en-GB" sz="4400" dirty="0"/>
              <a:t>Fed up with your hot chocolate being stolen?</a:t>
            </a:r>
          </a:p>
          <a:p>
            <a:r>
              <a:rPr lang="en-GB" sz="4400" dirty="0"/>
              <a:t>Annoyed with all the logs for your fire being taken?</a:t>
            </a:r>
          </a:p>
          <a:p>
            <a:r>
              <a:rPr lang="en-GB" sz="4400" dirty="0"/>
              <a:t>Frustrated about another set of burnt car tyres?</a:t>
            </a:r>
          </a:p>
        </p:txBody>
      </p:sp>
      <p:sp>
        <p:nvSpPr>
          <p:cNvPr id="4" name="TextBox 3">
            <a:extLst>
              <a:ext uri="{FF2B5EF4-FFF2-40B4-BE49-F238E27FC236}">
                <a16:creationId xmlns:a16="http://schemas.microsoft.com/office/drawing/2014/main" id="{0C90F776-AF5D-419B-802C-9AE82CC02381}"/>
              </a:ext>
            </a:extLst>
          </p:cNvPr>
          <p:cNvSpPr txBox="1"/>
          <p:nvPr/>
        </p:nvSpPr>
        <p:spPr>
          <a:xfrm>
            <a:off x="8132620" y="1736448"/>
            <a:ext cx="3851564" cy="3139321"/>
          </a:xfrm>
          <a:prstGeom prst="rect">
            <a:avLst/>
          </a:prstGeom>
          <a:noFill/>
        </p:spPr>
        <p:txBody>
          <a:bodyPr wrap="square" rtlCol="0">
            <a:spAutoFit/>
          </a:bodyPr>
          <a:lstStyle/>
          <a:p>
            <a:r>
              <a:rPr lang="en-GB" sz="6600" dirty="0">
                <a:solidFill>
                  <a:srgbClr val="FF0000"/>
                </a:solidFill>
              </a:rPr>
              <a:t>Sounds like you’ve got a baby Amare </a:t>
            </a:r>
            <a:r>
              <a:rPr lang="en-GB" sz="6600" dirty="0" err="1">
                <a:solidFill>
                  <a:srgbClr val="FF0000"/>
                </a:solidFill>
              </a:rPr>
              <a:t>Cobalus</a:t>
            </a:r>
            <a:r>
              <a:rPr lang="en-GB" sz="6600" dirty="0">
                <a:solidFill>
                  <a:srgbClr val="FF0000"/>
                </a:solidFill>
              </a:rPr>
              <a:t>!!!</a:t>
            </a:r>
          </a:p>
        </p:txBody>
      </p:sp>
      <p:sp>
        <p:nvSpPr>
          <p:cNvPr id="5" name="TextBox 4">
            <a:extLst>
              <a:ext uri="{FF2B5EF4-FFF2-40B4-BE49-F238E27FC236}">
                <a16:creationId xmlns:a16="http://schemas.microsoft.com/office/drawing/2014/main" id="{A551B2FD-3418-4554-8778-8B61ECBA5A7A}"/>
              </a:ext>
            </a:extLst>
          </p:cNvPr>
          <p:cNvSpPr txBox="1"/>
          <p:nvPr/>
        </p:nvSpPr>
        <p:spPr>
          <a:xfrm>
            <a:off x="2831525" y="5215014"/>
            <a:ext cx="6615545" cy="1200329"/>
          </a:xfrm>
          <a:prstGeom prst="rect">
            <a:avLst/>
          </a:prstGeom>
          <a:noFill/>
        </p:spPr>
        <p:txBody>
          <a:bodyPr wrap="square" rtlCol="0">
            <a:spAutoFit/>
          </a:bodyPr>
          <a:lstStyle/>
          <a:p>
            <a:pPr algn="ctr"/>
            <a:r>
              <a:rPr lang="en-GB" sz="3600" dirty="0"/>
              <a:t>Read this extremely helpful guide to rid your life of these PESKY creatures</a:t>
            </a:r>
          </a:p>
        </p:txBody>
      </p:sp>
      <p:pic>
        <p:nvPicPr>
          <p:cNvPr id="6146" name="Picture 2" descr="Logs | WM Lorimer">
            <a:extLst>
              <a:ext uri="{FF2B5EF4-FFF2-40B4-BE49-F238E27FC236}">
                <a16:creationId xmlns:a16="http://schemas.microsoft.com/office/drawing/2014/main" id="{9DABA568-63C9-4C08-85F6-7D578E21C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7070" y="4637885"/>
            <a:ext cx="2163905" cy="22086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HANA FACTS &amp; HISTORY on Twitter: &quot;Did you know? Ghana had a Company called  Bonsa Tyre Company Limited established to manufacture automobile tyres in  1963. It's located at Bonsaso in Western Region.">
            <a:extLst>
              <a:ext uri="{FF2B5EF4-FFF2-40B4-BE49-F238E27FC236}">
                <a16:creationId xmlns:a16="http://schemas.microsoft.com/office/drawing/2014/main" id="{DB1CC170-BE28-4375-B520-A0BF63E72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161314"/>
            <a:ext cx="2321780" cy="169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8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2000"/>
                                        <p:tgtEl>
                                          <p:spTgt spid="5">
                                            <p:txEl>
                                              <p:pRg st="0" end="0"/>
                                            </p:txEl>
                                          </p:spTgt>
                                        </p:tgtEl>
                                      </p:cBhvr>
                                    </p:animEffect>
                                    <p:anim calcmode="lin" valueType="num">
                                      <p:cBhvr>
                                        <p:cTn id="3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3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0" dur="2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BE52-69E8-4D82-9E86-AB24B8892800}"/>
              </a:ext>
            </a:extLst>
          </p:cNvPr>
          <p:cNvSpPr>
            <a:spLocks noGrp="1"/>
          </p:cNvSpPr>
          <p:nvPr>
            <p:ph type="title"/>
          </p:nvPr>
        </p:nvSpPr>
        <p:spPr>
          <a:xfrm>
            <a:off x="597977" y="148149"/>
            <a:ext cx="10515600" cy="6430882"/>
          </a:xfrm>
        </p:spPr>
        <p:txBody>
          <a:bodyPr>
            <a:normAutofit fontScale="90000"/>
          </a:bodyPr>
          <a:lstStyle/>
          <a:p>
            <a:pPr algn="ctr"/>
            <a:br>
              <a:rPr lang="en-GB" sz="8000" dirty="0">
                <a:solidFill>
                  <a:srgbClr val="FF0000"/>
                </a:solidFill>
              </a:rPr>
            </a:br>
            <a:r>
              <a:rPr lang="en-GB" sz="8000" dirty="0">
                <a:solidFill>
                  <a:srgbClr val="FF0000"/>
                </a:solidFill>
              </a:rPr>
              <a:t>WORD OF WARNING</a:t>
            </a:r>
            <a:br>
              <a:rPr lang="en-GB" sz="8000" dirty="0">
                <a:solidFill>
                  <a:srgbClr val="FF0000"/>
                </a:solidFill>
              </a:rPr>
            </a:br>
            <a:r>
              <a:rPr lang="en-GB" sz="6000" dirty="0">
                <a:solidFill>
                  <a:srgbClr val="FF0000"/>
                </a:solidFill>
              </a:rPr>
              <a:t>PRIOR TO THESE INSTRUCTIONS, BE AWARE THAT CUPBOARD GOBLINS HAVE SIMILAR ANNOYING TRAITS TO AMARE COBALUS, SO IF THE STEPS BELOW DON’T WORK, YOU MAY NEED TO READ OUR CUPBOARD GOBLIN GUIDE</a:t>
            </a:r>
            <a:br>
              <a:rPr lang="en-GB" sz="6000" dirty="0">
                <a:solidFill>
                  <a:srgbClr val="FF0000"/>
                </a:solidFill>
              </a:rPr>
            </a:br>
            <a:br>
              <a:rPr lang="en-GB" sz="8000" dirty="0">
                <a:solidFill>
                  <a:srgbClr val="FF0000"/>
                </a:solidFill>
              </a:rPr>
            </a:br>
            <a:endParaRPr lang="en-GB" sz="7300" dirty="0"/>
          </a:p>
        </p:txBody>
      </p:sp>
    </p:spTree>
    <p:extLst>
      <p:ext uri="{BB962C8B-B14F-4D97-AF65-F5344CB8AC3E}">
        <p14:creationId xmlns:p14="http://schemas.microsoft.com/office/powerpoint/2010/main" val="28446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BB54DA-B987-4526-A43A-CAD7A723F7F8}"/>
              </a:ext>
            </a:extLst>
          </p:cNvPr>
          <p:cNvSpPr>
            <a:spLocks noGrp="1"/>
          </p:cNvSpPr>
          <p:nvPr>
            <p:ph type="title"/>
          </p:nvPr>
        </p:nvSpPr>
        <p:spPr>
          <a:xfrm>
            <a:off x="640080" y="325369"/>
            <a:ext cx="4368602" cy="1956841"/>
          </a:xfrm>
        </p:spPr>
        <p:txBody>
          <a:bodyPr anchor="b">
            <a:normAutofit/>
          </a:bodyPr>
          <a:lstStyle/>
          <a:p>
            <a:pPr>
              <a:lnSpc>
                <a:spcPct val="90000"/>
              </a:lnSpc>
            </a:pPr>
            <a:r>
              <a:rPr lang="en-GB" sz="6600" dirty="0"/>
              <a:t>What you will need </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493BD"/>
          </a:solidFill>
          <a:ln w="38100" cap="rnd">
            <a:solidFill>
              <a:srgbClr val="C493B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45C168-E83C-4E4C-B435-D49B6B257661}"/>
              </a:ext>
            </a:extLst>
          </p:cNvPr>
          <p:cNvSpPr>
            <a:spLocks noGrp="1"/>
          </p:cNvSpPr>
          <p:nvPr>
            <p:ph idx="1"/>
          </p:nvPr>
        </p:nvSpPr>
        <p:spPr>
          <a:xfrm>
            <a:off x="640080" y="2872899"/>
            <a:ext cx="4243589" cy="3320668"/>
          </a:xfrm>
        </p:spPr>
        <p:txBody>
          <a:bodyPr>
            <a:normAutofit/>
          </a:bodyPr>
          <a:lstStyle/>
          <a:p>
            <a:r>
              <a:rPr lang="en-GB" dirty="0"/>
              <a:t>An iron cage; it’s the only metal that can hold them</a:t>
            </a:r>
          </a:p>
          <a:p>
            <a:r>
              <a:rPr lang="en-GB" dirty="0"/>
              <a:t>Hot chocolate (Galaxy is their favourite)</a:t>
            </a:r>
          </a:p>
          <a:p>
            <a:r>
              <a:rPr lang="en-GB" dirty="0"/>
              <a:t>Strong rope</a:t>
            </a:r>
          </a:p>
          <a:p>
            <a:r>
              <a:rPr lang="en-GB" dirty="0"/>
              <a:t>A brick, extra hard as it needs to knock them out</a:t>
            </a:r>
          </a:p>
        </p:txBody>
      </p:sp>
      <p:pic>
        <p:nvPicPr>
          <p:cNvPr id="1026" name="Picture 2" descr="Easy Hot Chocolate - Baking Mischief">
            <a:extLst>
              <a:ext uri="{FF2B5EF4-FFF2-40B4-BE49-F238E27FC236}">
                <a16:creationId xmlns:a16="http://schemas.microsoft.com/office/drawing/2014/main" id="{679795D8-1EA3-4422-9E72-AECD1C2BCA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19" r="-1" b="2413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43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1AF58-FFE3-4EC3-ACD5-4BDF07B9ACCB}"/>
              </a:ext>
            </a:extLst>
          </p:cNvPr>
          <p:cNvSpPr>
            <a:spLocks noGrp="1"/>
          </p:cNvSpPr>
          <p:nvPr>
            <p:ph type="title"/>
          </p:nvPr>
        </p:nvSpPr>
        <p:spPr>
          <a:xfrm>
            <a:off x="5297762" y="329184"/>
            <a:ext cx="6251110" cy="1783080"/>
          </a:xfrm>
        </p:spPr>
        <p:txBody>
          <a:bodyPr anchor="b">
            <a:normAutofit/>
          </a:bodyPr>
          <a:lstStyle/>
          <a:p>
            <a:r>
              <a:rPr lang="en-GB" sz="7200" dirty="0"/>
              <a:t>What to do</a:t>
            </a:r>
          </a:p>
        </p:txBody>
      </p:sp>
      <p:sp>
        <p:nvSpPr>
          <p:cNvPr id="13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493BD"/>
          </a:solidFill>
          <a:ln w="38100" cap="rnd">
            <a:solidFill>
              <a:srgbClr val="C493B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79D514-48E9-4B46-BE8F-9611C55A84EC}"/>
              </a:ext>
            </a:extLst>
          </p:cNvPr>
          <p:cNvSpPr>
            <a:spLocks noGrp="1"/>
          </p:cNvSpPr>
          <p:nvPr>
            <p:ph idx="1"/>
          </p:nvPr>
        </p:nvSpPr>
        <p:spPr>
          <a:xfrm>
            <a:off x="5297762" y="2498598"/>
            <a:ext cx="6251110" cy="4303776"/>
          </a:xfrm>
        </p:spPr>
        <p:txBody>
          <a:bodyPr>
            <a:noAutofit/>
          </a:bodyPr>
          <a:lstStyle/>
          <a:p>
            <a:pPr>
              <a:lnSpc>
                <a:spcPct val="100000"/>
              </a:lnSpc>
            </a:pPr>
            <a:r>
              <a:rPr lang="en-GB" sz="2400" dirty="0"/>
              <a:t>Firstly, put the hot chocolate in the cage and arrange it in a way so that when the goblin grabs it the rope will pull off the brick and it will fall on the goblin. </a:t>
            </a:r>
          </a:p>
          <a:p>
            <a:pPr>
              <a:lnSpc>
                <a:spcPct val="100000"/>
              </a:lnSpc>
            </a:pPr>
            <a:r>
              <a:rPr lang="en-GB" sz="2400" dirty="0"/>
              <a:t>After that, hide behind an object big enough to conceal yourself fully.</a:t>
            </a:r>
          </a:p>
          <a:p>
            <a:pPr>
              <a:lnSpc>
                <a:spcPct val="100000"/>
              </a:lnSpc>
            </a:pPr>
            <a:r>
              <a:rPr lang="en-GB" sz="2400" dirty="0"/>
              <a:t>WAIT, be patient.</a:t>
            </a:r>
          </a:p>
          <a:p>
            <a:pPr>
              <a:lnSpc>
                <a:spcPct val="100000"/>
              </a:lnSpc>
            </a:pPr>
            <a:r>
              <a:rPr lang="en-GB" sz="2400" dirty="0"/>
              <a:t>Once the goblin smells the sweet chocolatey aroma it will be lured into the cage. Once it is inside, slam the door behind it.</a:t>
            </a:r>
          </a:p>
          <a:p>
            <a:pPr>
              <a:lnSpc>
                <a:spcPct val="100000"/>
              </a:lnSpc>
            </a:pPr>
            <a:r>
              <a:rPr lang="en-GB" sz="2400" dirty="0"/>
              <a:t>Penultimately, wait for the thud and check it has been knocked out. If there is no movement, you will be safe to approach.</a:t>
            </a:r>
          </a:p>
          <a:p>
            <a:pPr>
              <a:lnSpc>
                <a:spcPct val="100000"/>
              </a:lnSpc>
            </a:pPr>
            <a:r>
              <a:rPr lang="en-GB" sz="2400" dirty="0"/>
              <a:t>Finally, call the goblin removal company and they will come and collect your goblin.</a:t>
            </a:r>
          </a:p>
        </p:txBody>
      </p:sp>
      <p:pic>
        <p:nvPicPr>
          <p:cNvPr id="3074" name="Picture 2" descr="Rope, wrappinggift, Hobbies, Pets">
            <a:extLst>
              <a:ext uri="{FF2B5EF4-FFF2-40B4-BE49-F238E27FC236}">
                <a16:creationId xmlns:a16="http://schemas.microsoft.com/office/drawing/2014/main" id="{0A64E43D-42A9-4AE4-863E-2168FA76C7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22" r="1276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04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3B7DCE-79A1-45CE-9531-72EBEFA2227B}"/>
              </a:ext>
            </a:extLst>
          </p:cNvPr>
          <p:cNvSpPr>
            <a:spLocks noGrp="1"/>
          </p:cNvSpPr>
          <p:nvPr>
            <p:ph type="title"/>
          </p:nvPr>
        </p:nvSpPr>
        <p:spPr>
          <a:xfrm>
            <a:off x="7034585" y="703293"/>
            <a:ext cx="4584921" cy="1949815"/>
          </a:xfrm>
        </p:spPr>
        <p:txBody>
          <a:bodyPr anchor="b">
            <a:normAutofit/>
          </a:bodyPr>
          <a:lstStyle/>
          <a:p>
            <a:r>
              <a:rPr lang="en-GB" sz="6000" dirty="0"/>
              <a:t>Top tip</a:t>
            </a:r>
          </a:p>
        </p:txBody>
      </p:sp>
      <p:pic>
        <p:nvPicPr>
          <p:cNvPr id="2050" name="Picture 2" descr="112 Grated Ginger Spoon Photos - Free &amp; Royalty-Free Stock Photos from  Dreamstime">
            <a:extLst>
              <a:ext uri="{FF2B5EF4-FFF2-40B4-BE49-F238E27FC236}">
                <a16:creationId xmlns:a16="http://schemas.microsoft.com/office/drawing/2014/main" id="{5F46C983-8355-4CC1-85E8-4EDF4A1EC8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47" r="15136" b="3"/>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137"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C493BD"/>
          </a:solidFill>
          <a:ln w="38100" cap="rnd">
            <a:solidFill>
              <a:srgbClr val="C493B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65759A-E35F-47D9-8772-9B25ADF1B895}"/>
              </a:ext>
            </a:extLst>
          </p:cNvPr>
          <p:cNvSpPr>
            <a:spLocks noGrp="1"/>
          </p:cNvSpPr>
          <p:nvPr>
            <p:ph idx="1"/>
          </p:nvPr>
        </p:nvSpPr>
        <p:spPr>
          <a:xfrm>
            <a:off x="7034585" y="3164618"/>
            <a:ext cx="4584921" cy="3021497"/>
          </a:xfrm>
        </p:spPr>
        <p:txBody>
          <a:bodyPr anchor="t">
            <a:normAutofit/>
          </a:bodyPr>
          <a:lstStyle/>
          <a:p>
            <a:pPr marL="0" indent="0">
              <a:buNone/>
            </a:pPr>
            <a:r>
              <a:rPr lang="en-GB" dirty="0"/>
              <a:t>If the Goblin Removal Company take longer than expected to arrive, and you need to keep your goblin asleep for longer, Professor Goblin P.O.O from the University of </a:t>
            </a:r>
            <a:r>
              <a:rPr lang="en-GB" dirty="0" err="1"/>
              <a:t>Goblinton</a:t>
            </a:r>
            <a:r>
              <a:rPr lang="en-GB" dirty="0"/>
              <a:t> suggests </a:t>
            </a:r>
            <a:r>
              <a:rPr lang="en-GB" b="1" dirty="0"/>
              <a:t>grating some ginger </a:t>
            </a:r>
            <a:r>
              <a:rPr lang="en-GB" dirty="0"/>
              <a:t>close to the goblin cage, the aromas will ensure the Amare </a:t>
            </a:r>
            <a:r>
              <a:rPr lang="en-GB" dirty="0" err="1"/>
              <a:t>Cobalus</a:t>
            </a:r>
            <a:r>
              <a:rPr lang="en-GB" dirty="0"/>
              <a:t> doesn’t wake from its slumber.</a:t>
            </a:r>
          </a:p>
          <a:p>
            <a:pPr marL="0" indent="0">
              <a:buNone/>
            </a:pPr>
            <a:endParaRPr lang="en-GB" dirty="0"/>
          </a:p>
        </p:txBody>
      </p:sp>
    </p:spTree>
    <p:extLst>
      <p:ext uri="{BB962C8B-B14F-4D97-AF65-F5344CB8AC3E}">
        <p14:creationId xmlns:p14="http://schemas.microsoft.com/office/powerpoint/2010/main" val="353747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3">
                                            <p:txEl>
                                              <p:pRg st="0" end="0"/>
                                            </p:txEl>
                                          </p:spTgt>
                                        </p:tgtEl>
                                        <p:attrNameLst>
                                          <p:attrName>r</p:attrName>
                                        </p:attrNameLst>
                                      </p:cBhvr>
                                    </p:animRot>
                                    <p:animRot by="-240000">
                                      <p:cBhvr>
                                        <p:cTn id="25" dur="200" fill="hold">
                                          <p:stCondLst>
                                            <p:cond delay="200"/>
                                          </p:stCondLst>
                                        </p:cTn>
                                        <p:tgtEl>
                                          <p:spTgt spid="3">
                                            <p:txEl>
                                              <p:pRg st="0" end="0"/>
                                            </p:txEl>
                                          </p:spTgt>
                                        </p:tgtEl>
                                        <p:attrNameLst>
                                          <p:attrName>r</p:attrName>
                                        </p:attrNameLst>
                                      </p:cBhvr>
                                    </p:animRot>
                                    <p:animRot by="240000">
                                      <p:cBhvr>
                                        <p:cTn id="26" dur="200" fill="hold">
                                          <p:stCondLst>
                                            <p:cond delay="400"/>
                                          </p:stCondLst>
                                        </p:cTn>
                                        <p:tgtEl>
                                          <p:spTgt spid="3">
                                            <p:txEl>
                                              <p:pRg st="0" end="0"/>
                                            </p:txEl>
                                          </p:spTgt>
                                        </p:tgtEl>
                                        <p:attrNameLst>
                                          <p:attrName>r</p:attrName>
                                        </p:attrNameLst>
                                      </p:cBhvr>
                                    </p:animRot>
                                    <p:animRot by="-240000">
                                      <p:cBhvr>
                                        <p:cTn id="27" dur="200" fill="hold">
                                          <p:stCondLst>
                                            <p:cond delay="600"/>
                                          </p:stCondLst>
                                        </p:cTn>
                                        <p:tgtEl>
                                          <p:spTgt spid="3">
                                            <p:txEl>
                                              <p:pRg st="0" end="0"/>
                                            </p:txEl>
                                          </p:spTgt>
                                        </p:tgtEl>
                                        <p:attrNameLst>
                                          <p:attrName>r</p:attrName>
                                        </p:attrNameLst>
                                      </p:cBhvr>
                                    </p:animRot>
                                    <p:animRot by="120000">
                                      <p:cBhvr>
                                        <p:cTn id="28"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4E0479-855E-42D0-BC63-E6E6D898A6D8}"/>
              </a:ext>
            </a:extLst>
          </p:cNvPr>
          <p:cNvSpPr>
            <a:spLocks noGrp="1"/>
          </p:cNvSpPr>
          <p:nvPr>
            <p:ph type="ctrTitle"/>
          </p:nvPr>
        </p:nvSpPr>
        <p:spPr>
          <a:xfrm>
            <a:off x="954329" y="889176"/>
            <a:ext cx="3734014" cy="1513185"/>
          </a:xfrm>
        </p:spPr>
        <p:txBody>
          <a:bodyPr anchor="b">
            <a:normAutofit/>
          </a:bodyPr>
          <a:lstStyle/>
          <a:p>
            <a:r>
              <a:rPr lang="en-GB" sz="8800" dirty="0"/>
              <a:t>conclusion</a:t>
            </a:r>
          </a:p>
        </p:txBody>
      </p:sp>
      <p:sp>
        <p:nvSpPr>
          <p:cNvPr id="3" name="Subtitle 2">
            <a:extLst>
              <a:ext uri="{FF2B5EF4-FFF2-40B4-BE49-F238E27FC236}">
                <a16:creationId xmlns:a16="http://schemas.microsoft.com/office/drawing/2014/main" id="{3C353385-F323-423F-ADDB-48003830A7D4}"/>
              </a:ext>
            </a:extLst>
          </p:cNvPr>
          <p:cNvSpPr>
            <a:spLocks noGrp="1"/>
          </p:cNvSpPr>
          <p:nvPr>
            <p:ph type="subTitle" idx="1"/>
          </p:nvPr>
        </p:nvSpPr>
        <p:spPr>
          <a:xfrm>
            <a:off x="804293" y="2448733"/>
            <a:ext cx="4034087" cy="1572768"/>
          </a:xfrm>
        </p:spPr>
        <p:txBody>
          <a:bodyPr>
            <a:noAutofit/>
          </a:bodyPr>
          <a:lstStyle/>
          <a:p>
            <a:r>
              <a:rPr lang="en-GB" sz="3200" dirty="0"/>
              <a:t>If you have followed these instructions carefully you will be able to enjoy a baby Amare </a:t>
            </a:r>
            <a:r>
              <a:rPr lang="en-GB" sz="3200" dirty="0" err="1"/>
              <a:t>Cobalus</a:t>
            </a:r>
            <a:r>
              <a:rPr lang="en-GB" sz="3200" dirty="0"/>
              <a:t> free day</a:t>
            </a:r>
          </a:p>
        </p:txBody>
      </p:sp>
      <p:sp>
        <p:nvSpPr>
          <p:cNvPr id="73"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C493BD"/>
          </a:solidFill>
          <a:ln w="38100" cap="rnd">
            <a:solidFill>
              <a:srgbClr val="C493B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Ban Noisy Fireworks">
            <a:extLst>
              <a:ext uri="{FF2B5EF4-FFF2-40B4-BE49-F238E27FC236}">
                <a16:creationId xmlns:a16="http://schemas.microsoft.com/office/drawing/2014/main" id="{6DD05C32-7860-4423-AA68-4310ED85D8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50" r="3324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448E25-203D-4E01-ADA3-96DF1359770E}"/>
              </a:ext>
            </a:extLst>
          </p:cNvPr>
          <p:cNvSpPr txBox="1"/>
          <p:nvPr/>
        </p:nvSpPr>
        <p:spPr>
          <a:xfrm>
            <a:off x="655202" y="4824465"/>
            <a:ext cx="4419839" cy="1569660"/>
          </a:xfrm>
          <a:prstGeom prst="rect">
            <a:avLst/>
          </a:prstGeom>
          <a:noFill/>
        </p:spPr>
        <p:txBody>
          <a:bodyPr wrap="square" rtlCol="0">
            <a:spAutoFit/>
          </a:bodyPr>
          <a:lstStyle/>
          <a:p>
            <a:pPr>
              <a:spcAft>
                <a:spcPts val="600"/>
              </a:spcAft>
            </a:pPr>
            <a:r>
              <a:rPr lang="en-GB" sz="9600" dirty="0">
                <a:solidFill>
                  <a:srgbClr val="FF0000"/>
                </a:solidFill>
              </a:rPr>
              <a:t>WELL DONE!!</a:t>
            </a:r>
          </a:p>
        </p:txBody>
      </p:sp>
    </p:spTree>
    <p:extLst>
      <p:ext uri="{BB962C8B-B14F-4D97-AF65-F5344CB8AC3E}">
        <p14:creationId xmlns:p14="http://schemas.microsoft.com/office/powerpoint/2010/main" val="294832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ow to create a SQL Server failover cluster in the Google Cloud (redux) |  InfoWorld">
            <a:extLst>
              <a:ext uri="{FF2B5EF4-FFF2-40B4-BE49-F238E27FC236}">
                <a16:creationId xmlns:a16="http://schemas.microsoft.com/office/drawing/2014/main" id="{DA8F4053-BAF3-459D-995D-AB529FD5DEFD}"/>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5730"/>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C6BD37-471A-4287-80A7-2A91A2630F2D}"/>
              </a:ext>
            </a:extLst>
          </p:cNvPr>
          <p:cNvSpPr>
            <a:spLocks noGrp="1"/>
          </p:cNvSpPr>
          <p:nvPr>
            <p:ph type="title"/>
          </p:nvPr>
        </p:nvSpPr>
        <p:spPr>
          <a:xfrm>
            <a:off x="640080" y="853673"/>
            <a:ext cx="4023360" cy="5004794"/>
          </a:xfrm>
        </p:spPr>
        <p:txBody>
          <a:bodyPr>
            <a:normAutofit/>
          </a:bodyPr>
          <a:lstStyle/>
          <a:p>
            <a:pPr>
              <a:lnSpc>
                <a:spcPct val="90000"/>
              </a:lnSpc>
            </a:pPr>
            <a:r>
              <a:rPr lang="en-GB" sz="5600" dirty="0"/>
              <a:t>If molten goblins are not your problem, please refer to one of our other helpful instruction guides</a:t>
            </a:r>
          </a:p>
        </p:txBody>
      </p:sp>
      <p:sp>
        <p:nvSpPr>
          <p:cNvPr id="3" name="Content Placeholder 2">
            <a:extLst>
              <a:ext uri="{FF2B5EF4-FFF2-40B4-BE49-F238E27FC236}">
                <a16:creationId xmlns:a16="http://schemas.microsoft.com/office/drawing/2014/main" id="{3D1F9FFC-C675-4618-8992-9DCAC2AD2E0D}"/>
              </a:ext>
            </a:extLst>
          </p:cNvPr>
          <p:cNvSpPr>
            <a:spLocks noGrp="1"/>
          </p:cNvSpPr>
          <p:nvPr>
            <p:ph idx="1"/>
          </p:nvPr>
        </p:nvSpPr>
        <p:spPr>
          <a:xfrm>
            <a:off x="5599083" y="853673"/>
            <a:ext cx="5715000" cy="5004794"/>
          </a:xfrm>
        </p:spPr>
        <p:txBody>
          <a:bodyPr anchor="ctr">
            <a:normAutofit/>
          </a:bodyPr>
          <a:lstStyle/>
          <a:p>
            <a:r>
              <a:rPr lang="en-GB" dirty="0"/>
              <a:t>How to Trap a Cloud Goblin</a:t>
            </a:r>
          </a:p>
          <a:p>
            <a:r>
              <a:rPr lang="en-GB" dirty="0"/>
              <a:t>How to Trap a Lightening Goblin</a:t>
            </a:r>
          </a:p>
          <a:p>
            <a:r>
              <a:rPr lang="en-GB" dirty="0"/>
              <a:t>How to Trap a Carpet Goblin</a:t>
            </a:r>
          </a:p>
          <a:p>
            <a:r>
              <a:rPr lang="en-GB" dirty="0"/>
              <a:t>How to Trap a Cupboard Goblin</a:t>
            </a:r>
          </a:p>
          <a:p>
            <a:r>
              <a:rPr lang="en-GB" dirty="0"/>
              <a:t>How to Trap a Rainbow Goblin</a:t>
            </a:r>
          </a:p>
          <a:p>
            <a:r>
              <a:rPr lang="en-GB" dirty="0"/>
              <a:t>How to Trap a Tree Goblin</a:t>
            </a:r>
          </a:p>
        </p:txBody>
      </p:sp>
      <p:sp>
        <p:nvSpPr>
          <p:cNvPr id="137"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8404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down)">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down)">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ketchyVTI">
  <a:themeElements>
    <a:clrScheme name="AnalogousFromLightSeedRightStep">
      <a:dk1>
        <a:srgbClr val="000000"/>
      </a:dk1>
      <a:lt1>
        <a:srgbClr val="FFFFFF"/>
      </a:lt1>
      <a:dk2>
        <a:srgbClr val="3A3621"/>
      </a:dk2>
      <a:lt2>
        <a:srgbClr val="E2E8E3"/>
      </a:lt2>
      <a:accent1>
        <a:srgbClr val="C493BD"/>
      </a:accent1>
      <a:accent2>
        <a:srgbClr val="BA7F98"/>
      </a:accent2>
      <a:accent3>
        <a:srgbClr val="C69697"/>
      </a:accent3>
      <a:accent4>
        <a:srgbClr val="BA977F"/>
      </a:accent4>
      <a:accent5>
        <a:srgbClr val="ABA481"/>
      </a:accent5>
      <a:accent6>
        <a:srgbClr val="9DA974"/>
      </a:accent6>
      <a:hlink>
        <a:srgbClr val="568E5F"/>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249</TotalTime>
  <Words>417</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Algerian</vt:lpstr>
      <vt:lpstr>Arial</vt:lpstr>
      <vt:lpstr>The Hand Bold</vt:lpstr>
      <vt:lpstr>The Serif Hand Black</vt:lpstr>
      <vt:lpstr>SketchyVTI</vt:lpstr>
      <vt:lpstr>How to… …trap a baby molten goblin AKA Amare Cobalus</vt:lpstr>
      <vt:lpstr>Are you…</vt:lpstr>
      <vt:lpstr> WORD OF WARNING PRIOR TO THESE INSTRUCTIONS, BE AWARE THAT CUPBOARD GOBLINS HAVE SIMILAR ANNOYING TRAITS TO AMARE COBALUS, SO IF THE STEPS BELOW DON’T WORK, YOU MAY NEED TO READ OUR CUPBOARD GOBLIN GUIDE  </vt:lpstr>
      <vt:lpstr>What you will need </vt:lpstr>
      <vt:lpstr>What to do</vt:lpstr>
      <vt:lpstr>Top tip</vt:lpstr>
      <vt:lpstr>conclusion</vt:lpstr>
      <vt:lpstr>If molten goblins are not your problem, please refer to one of our other helpful instruction guides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…trap a baby molten goblin AKA Amare Cobalus</dc:title>
  <dc:creator>Jess Clark</dc:creator>
  <cp:lastModifiedBy>Jess Clark</cp:lastModifiedBy>
  <cp:revision>11</cp:revision>
  <dcterms:created xsi:type="dcterms:W3CDTF">2021-01-30T09:34:53Z</dcterms:created>
  <dcterms:modified xsi:type="dcterms:W3CDTF">2021-01-30T13:44:31Z</dcterms:modified>
</cp:coreProperties>
</file>