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e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2DFBF-E33E-4235-A295-847BB595239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73CF4-EDC4-4072-B389-59C52261E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57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fld id="{38B2033A-FB0F-7949-A9F0-CBC790DC5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panose="020B0604020202020204" pitchFamily="34" charset="0"/>
                <a:buChar char="●"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3412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413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fld id="{38B2033A-FB0F-7949-A9F0-CBC790DC5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panose="020B0604020202020204" pitchFamily="34" charset="0"/>
                <a:buChar char="●"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640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fld id="{38B2033A-FB0F-7949-A9F0-CBC790DC5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panose="020B0604020202020204" pitchFamily="34" charset="0"/>
                <a:buChar char="●"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2260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fld id="{38B2033A-FB0F-7949-A9F0-CBC790DC5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panose="020B0604020202020204" pitchFamily="34" charset="0"/>
                <a:buChar char="●"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53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92F9-4A0A-407F-8F0B-DB8301B3268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BEFA-3B0D-4583-A099-74D87F042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01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92F9-4A0A-407F-8F0B-DB8301B3268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BEFA-3B0D-4583-A099-74D87F042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97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92F9-4A0A-407F-8F0B-DB8301B3268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BEFA-3B0D-4583-A099-74D87F042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1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44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="" xmlns:a16="http://schemas.microsoft.com/office/drawing/2014/main" id="{68008630-C517-8746-8AF3-3FDBDF8D97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13F87-C574-4119-95D3-B0EF6C079C4A}" type="datetime1">
              <a:rPr lang="zh-CN" altLang="en-US"/>
              <a:pPr>
                <a:defRPr/>
              </a:pPr>
              <a:t>2021/2/23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="" xmlns:a16="http://schemas.microsoft.com/office/drawing/2014/main" id="{063C2219-9AAD-5B4E-BCD4-0295F40A8C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="" xmlns:a16="http://schemas.microsoft.com/office/drawing/2014/main" id="{555281FE-F1B5-2143-9858-42920A779B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52C08-AE6F-4087-A8ED-F366E7BE55B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647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8713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2132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243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C0177A9D-1362-4B64-BB76-7E5E3FF9A06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" y="360000"/>
            <a:ext cx="12192000" cy="594000"/>
          </a:xfrm>
          <a:prstGeom prst="rect">
            <a:avLst/>
          </a:prstGeom>
          <a:solidFill>
            <a:srgbClr val="347574"/>
          </a:solidFill>
          <a:ln>
            <a:noFill/>
          </a:ln>
        </p:spPr>
        <p:txBody>
          <a:bodyPr vert="horz" wrap="square" lIns="135000" tIns="34290" rIns="135000" bIns="3429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0" indent="0" algn="ctr" eaLnBrk="0" hangingPunct="0">
              <a:buClr>
                <a:schemeClr val="tx2"/>
              </a:buClr>
              <a:defRPr sz="2400">
                <a:solidFill>
                  <a:srgbClr val="585858"/>
                </a:solidFill>
                <a:latin typeface="+mj-lt"/>
                <a:ea typeface="Myriad Pro" charset="0"/>
                <a:cs typeface="Myriad Pro" charset="0"/>
              </a:defRPr>
            </a:lvl1pPr>
            <a:lvl2pPr marL="557199" indent="-214308" eaLnBrk="0" hangingPunct="0">
              <a:defRPr sz="2100">
                <a:solidFill>
                  <a:srgbClr val="585858"/>
                </a:solidFill>
                <a:latin typeface="+mn-lt"/>
              </a:defRPr>
            </a:lvl2pPr>
            <a:lvl3pPr marL="857228" indent="-171446" eaLnBrk="0" hangingPunct="0">
              <a:buChar char="–"/>
              <a:defRPr sz="1800">
                <a:solidFill>
                  <a:srgbClr val="585858"/>
                </a:solidFill>
                <a:latin typeface="+mn-lt"/>
              </a:defRPr>
            </a:lvl3pPr>
            <a:lvl4pPr marL="1200120" indent="-171446" eaLnBrk="0" hangingPunct="0">
              <a:buClr>
                <a:schemeClr val="accent2"/>
              </a:buClr>
              <a:defRPr sz="1425">
                <a:latin typeface="+mn-lt"/>
              </a:defRPr>
            </a:lvl4pPr>
            <a:lvl5pPr marL="1543012" indent="-171446" eaLnBrk="0" hangingPunct="0">
              <a:buClr>
                <a:schemeClr val="tx2"/>
              </a:buClr>
              <a:defRPr sz="1425">
                <a:latin typeface="+mn-lt"/>
              </a:defRPr>
            </a:lvl5pPr>
            <a:lvl6pPr marL="1885903" indent="-171446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latin typeface="+mn-lt"/>
              </a:defRPr>
            </a:lvl6pPr>
            <a:lvl7pPr marL="2228795" indent="-171446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latin typeface="+mn-lt"/>
              </a:defRPr>
            </a:lvl7pPr>
            <a:lvl8pPr marL="2571686" indent="-171446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latin typeface="+mn-lt"/>
              </a:defRPr>
            </a:lvl8pPr>
            <a:lvl9pPr marL="2914577" indent="-171446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latin typeface="+mn-lt"/>
              </a:defRPr>
            </a:lvl9pPr>
          </a:lstStyle>
          <a:p>
            <a:pPr>
              <a:buNone/>
            </a:pPr>
            <a:endParaRPr lang="en-GB" sz="1800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CB3B952-8705-4EAE-94B9-4C0C32F57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08" y="464400"/>
            <a:ext cx="11262632" cy="426170"/>
          </a:xfrm>
        </p:spPr>
        <p:txBody>
          <a:bodyPr/>
          <a:lstStyle>
            <a:lvl1pPr algn="l">
              <a:defRPr sz="15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3" name="Picture 2" descr="A picture containing object, lamp, light&#10;&#10;Description automatically generated">
            <a:extLst>
              <a:ext uri="{FF2B5EF4-FFF2-40B4-BE49-F238E27FC236}">
                <a16:creationId xmlns="" xmlns:a16="http://schemas.microsoft.com/office/drawing/2014/main" id="{226FBF21-7918-4116-9D2A-4FFEF62A7A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4401" y="5842800"/>
            <a:ext cx="649771" cy="594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3E643C2-77DC-49BD-8737-F5C5488BCCF7}"/>
              </a:ext>
            </a:extLst>
          </p:cNvPr>
          <p:cNvSpPr txBox="1"/>
          <p:nvPr userDrawn="1"/>
        </p:nvSpPr>
        <p:spPr>
          <a:xfrm>
            <a:off x="522000" y="6237314"/>
            <a:ext cx="11095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750" b="1" dirty="0">
                <a:solidFill>
                  <a:srgbClr val="585858"/>
                </a:solidFill>
              </a:rPr>
              <a:t>ncetm.org.uk</a:t>
            </a:r>
          </a:p>
        </p:txBody>
      </p:sp>
    </p:spTree>
    <p:extLst>
      <p:ext uri="{BB962C8B-B14F-4D97-AF65-F5344CB8AC3E}">
        <p14:creationId xmlns:p14="http://schemas.microsoft.com/office/powerpoint/2010/main" val="128306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92F9-4A0A-407F-8F0B-DB8301B3268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BEFA-3B0D-4583-A099-74D87F042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74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92F9-4A0A-407F-8F0B-DB8301B3268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BEFA-3B0D-4583-A099-74D87F042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61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92F9-4A0A-407F-8F0B-DB8301B3268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BEFA-3B0D-4583-A099-74D87F042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92F9-4A0A-407F-8F0B-DB8301B3268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BEFA-3B0D-4583-A099-74D87F042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53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92F9-4A0A-407F-8F0B-DB8301B3268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BEFA-3B0D-4583-A099-74D87F042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8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92F9-4A0A-407F-8F0B-DB8301B3268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BEFA-3B0D-4583-A099-74D87F042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47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92F9-4A0A-407F-8F0B-DB8301B3268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BEFA-3B0D-4583-A099-74D87F042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38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92F9-4A0A-407F-8F0B-DB8301B3268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BEFA-3B0D-4583-A099-74D87F042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37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B92F9-4A0A-407F-8F0B-DB8301B3268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ABEFA-3B0D-4583-A099-74D87F042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61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70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8.png"/><Relationship Id="rId7" Type="http://schemas.openxmlformats.org/officeDocument/2006/relationships/image" Target="../media/image4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0.emf"/><Relationship Id="rId7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6.wmf"/><Relationship Id="rId7" Type="http://schemas.openxmlformats.org/officeDocument/2006/relationships/image" Target="../media/image36.png"/><Relationship Id="rId12" Type="http://schemas.openxmlformats.org/officeDocument/2006/relationships/oleObject" Target="../embeddings/oleObject2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17.xml"/><Relationship Id="rId16" Type="http://schemas.openxmlformats.org/officeDocument/2006/relationships/oleObject" Target="../embeddings/oleObject4.bin"/><Relationship Id="rId20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5.png"/><Relationship Id="rId11" Type="http://schemas.openxmlformats.org/officeDocument/2006/relationships/image" Target="../media/image21.wmf"/><Relationship Id="rId5" Type="http://schemas.openxmlformats.org/officeDocument/2006/relationships/image" Target="../media/image34.png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.bin"/><Relationship Id="rId19" Type="http://schemas.openxmlformats.org/officeDocument/2006/relationships/image" Target="../media/image25.emf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4.xml"/><Relationship Id="rId6" Type="http://schemas.openxmlformats.org/officeDocument/2006/relationships/image" Target="../media/image180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3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7D10B0A3-614A-4A4C-8B47-7B1D53DE9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024" y="1496090"/>
            <a:ext cx="8441347" cy="456395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CDA9AA17-F54D-48A2-81AC-8375F6B34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860" y="1496090"/>
            <a:ext cx="1637622" cy="79348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1117C740-D88E-4F9E-B482-93805712BB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3131" y="2466231"/>
            <a:ext cx="2538031" cy="79348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0287CE2B-63FF-468D-8E0B-45B22C09EA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2164" y="3909919"/>
            <a:ext cx="1643249" cy="79348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E241F9AB-AD2C-48E1-8191-290B0AF434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76508" y="3296410"/>
            <a:ext cx="849762" cy="154195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ED54CE30-B7B1-4D02-B1B8-833E8597D7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12157" y="3870063"/>
            <a:ext cx="883528" cy="50085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467B7178-EFB2-4237-8B39-006A09808A5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73130" y="4838362"/>
            <a:ext cx="877900" cy="49522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25D9A6B9-C0F7-4F23-B147-3CC910F2B5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86895" y="5116690"/>
            <a:ext cx="1637622" cy="7934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03844" y="516413"/>
            <a:ext cx="554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WALT know how to </a:t>
            </a:r>
            <a:r>
              <a:rPr lang="en-GB" dirty="0" smtClean="0"/>
              <a:t>recognise equivalent fractions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925417" y="1638526"/>
            <a:ext cx="32997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600" dirty="0"/>
              <a:t>37 X 89 =</a:t>
            </a:r>
          </a:p>
        </p:txBody>
      </p:sp>
    </p:spTree>
    <p:extLst>
      <p:ext uri="{BB962C8B-B14F-4D97-AF65-F5344CB8AC3E}">
        <p14:creationId xmlns:p14="http://schemas.microsoft.com/office/powerpoint/2010/main" val="380010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C9F02D49-83DB-479C-AE59-2C0D33749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5F-2 Find equivalent fractions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E1DE92F-DDD3-4B17-89D6-6EE2A9518C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37025" y="2427854"/>
            <a:ext cx="4601316" cy="6853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49FF69A-D707-436D-A35E-19C070FAC75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37942" y="3331607"/>
            <a:ext cx="4601316" cy="9407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B63B4E66-5B1B-49BF-AF73-23BDF8282A6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37942" y="4331970"/>
            <a:ext cx="4601316" cy="60579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161A69D-E292-41D0-846C-6FC16013ADB0}"/>
              </a:ext>
            </a:extLst>
          </p:cNvPr>
          <p:cNvSpPr txBox="1">
            <a:spLocks/>
          </p:cNvSpPr>
          <p:nvPr/>
        </p:nvSpPr>
        <p:spPr>
          <a:xfrm>
            <a:off x="6338341" y="1864658"/>
            <a:ext cx="4042792" cy="2225622"/>
          </a:xfrm>
          <a:prstGeom prst="rect">
            <a:avLst/>
          </a:prstGeom>
        </p:spPr>
        <p:txBody>
          <a:bodyPr/>
          <a:lstStyle>
            <a:lvl1pPr marL="257168" indent="-25716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defRPr sz="2400">
                <a:solidFill>
                  <a:srgbClr val="585858"/>
                </a:solidFill>
                <a:latin typeface="+mn-lt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100">
                <a:solidFill>
                  <a:srgbClr val="585858"/>
                </a:solidFill>
                <a:latin typeface="+mn-lt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–"/>
              <a:defRPr sz="1800">
                <a:solidFill>
                  <a:srgbClr val="585858"/>
                </a:solidFill>
                <a:latin typeface="+mn-lt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5pPr>
            <a:lvl6pPr marL="1885903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6pPr>
            <a:lvl7pPr marL="2228795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7pPr>
            <a:lvl8pPr marL="2571686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8pPr>
            <a:lvl9pPr marL="2914577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9pPr>
          </a:lstStyle>
          <a:p>
            <a:pPr marL="192876" indent="-192876" defTabSz="68580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/>
            </a:pPr>
            <a:r>
              <a:rPr lang="en-GB" sz="1500" dirty="0">
                <a:latin typeface="Arial"/>
              </a:rPr>
              <a:t>What do you notice about where 0 and 1 are located on both number lines?</a:t>
            </a:r>
          </a:p>
          <a:p>
            <a:pPr marL="192876" indent="-192876" defTabSz="68580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/>
            </a:pPr>
            <a:r>
              <a:rPr lang="en-GB" sz="1500" dirty="0">
                <a:latin typeface="Arial"/>
              </a:rPr>
              <a:t>What is the same about both fractions shown in red on the number lines?</a:t>
            </a:r>
          </a:p>
          <a:p>
            <a:pPr marL="192876" indent="-192876" defTabSz="68580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/>
            </a:pPr>
            <a:r>
              <a:rPr lang="en-GB" sz="1500" dirty="0">
                <a:latin typeface="Arial"/>
              </a:rPr>
              <a:t>Why are the two fractions located at the same point on the number lines?</a:t>
            </a:r>
          </a:p>
          <a:p>
            <a:pPr marL="192876" indent="-192876" defTabSz="68580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/>
            </a:pPr>
            <a:endParaRPr lang="en-GB" sz="1500" dirty="0">
              <a:latin typeface="Arial"/>
            </a:endParaRPr>
          </a:p>
          <a:p>
            <a:pPr marL="192876" indent="-192876" defTabSz="68580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/>
            </a:pPr>
            <a:endParaRPr lang="en-GB" sz="1500" dirty="0">
              <a:latin typeface="Arial"/>
            </a:endParaRPr>
          </a:p>
          <a:p>
            <a:pPr marL="192876" indent="-192876" defTabSz="68580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/>
            </a:pPr>
            <a:r>
              <a:rPr lang="en-GB" sz="1500" dirty="0">
                <a:latin typeface="Arial"/>
              </a:rPr>
              <a:t>Identify other equivalent fractions on the number lines. Explain how you know that they are equivalent.</a:t>
            </a:r>
          </a:p>
          <a:p>
            <a:pPr marL="192876" indent="-192876" defTabSz="685800">
              <a:buClr>
                <a:srgbClr val="00628C"/>
              </a:buClr>
              <a:buFont typeface="Arial" panose="020B0604020202020204" pitchFamily="34" charset="0"/>
              <a:buChar char="●"/>
              <a:defRPr/>
            </a:pPr>
            <a:endParaRPr lang="en-GB" sz="1500" kern="0" dirty="0">
              <a:solidFill>
                <a:srgbClr val="000000"/>
              </a:solidFill>
              <a:latin typeface="Arial"/>
            </a:endParaRPr>
          </a:p>
          <a:p>
            <a:pPr marL="0" indent="0" defTabSz="685800">
              <a:buClr>
                <a:srgbClr val="00628C"/>
              </a:buClr>
              <a:defRPr/>
            </a:pPr>
            <a:endParaRPr lang="en-GB" sz="1500" kern="0" dirty="0">
              <a:solidFill>
                <a:srgbClr val="000000"/>
              </a:solidFill>
              <a:latin typeface="Arial"/>
            </a:endParaRPr>
          </a:p>
          <a:p>
            <a:pPr marL="192876" indent="-192876" defTabSz="685800">
              <a:buClr>
                <a:srgbClr val="00628C"/>
              </a:buClr>
              <a:buFont typeface="Arial" panose="020B0604020202020204" pitchFamily="34" charset="0"/>
              <a:buChar char="●"/>
              <a:defRPr/>
            </a:pPr>
            <a:endParaRPr lang="en-GB" sz="1800" kern="0" dirty="0">
              <a:solidFill>
                <a:srgbClr val="000000"/>
              </a:solidFill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19">
                <a:extLst>
                  <a:ext uri="{FF2B5EF4-FFF2-40B4-BE49-F238E27FC236}">
                    <a16:creationId xmlns="" xmlns:a16="http://schemas.microsoft.com/office/drawing/2014/main" id="{DB784ABA-5451-4034-B8B6-9BA6ABB87D41}"/>
                  </a:ext>
                </a:extLst>
              </p:cNvPr>
              <p:cNvSpPr txBox="1"/>
              <p:nvPr/>
            </p:nvSpPr>
            <p:spPr>
              <a:xfrm>
                <a:off x="6338341" y="3768355"/>
                <a:ext cx="4042792" cy="880434"/>
              </a:xfrm>
              <a:prstGeom prst="rect">
                <a:avLst/>
              </a:prstGeom>
              <a:solidFill>
                <a:schemeClr val="accent2"/>
              </a:solidFill>
              <a:ln w="12700">
                <a:noFill/>
              </a:ln>
            </p:spPr>
            <p:txBody>
              <a:bodyPr wrap="square" rtlCol="0" anchor="ctr" anchorCtr="0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pPr algn="ctr" defTabSz="685800">
                  <a:spcBef>
                    <a:spcPts val="900"/>
                  </a:spcBef>
                  <a:spcAft>
                    <a:spcPts val="900"/>
                  </a:spcAft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1500" i="1">
                        <a:solidFill>
                          <a:srgbClr val="585858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500" i="1" dirty="0">
                    <a:solidFill>
                      <a:srgbClr val="585858"/>
                    </a:solidFill>
                  </a:rPr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500" i="1" dirty="0">
                    <a:solidFill>
                      <a:srgbClr val="585858"/>
                    </a:solidFill>
                  </a:rPr>
                  <a:t> are equivalent because they are located at the same point on the number lines.</a:t>
                </a:r>
              </a:p>
            </p:txBody>
          </p:sp>
        </mc:Choice>
        <mc:Fallback xmlns="">
          <p:sp>
            <p:nvSpPr>
              <p:cNvPr id="7" name="TextBox 19">
                <a:extLst>
                  <a:ext uri="{FF2B5EF4-FFF2-40B4-BE49-F238E27FC236}">
                    <a16:creationId xmlns:a16="http://schemas.microsoft.com/office/drawing/2014/main" id="{DB784ABA-5451-4034-B8B6-9BA6ABB87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121" y="4050750"/>
                <a:ext cx="5390389" cy="835357"/>
              </a:xfrm>
              <a:prstGeom prst="rect">
                <a:avLst/>
              </a:prstGeom>
              <a:blipFill>
                <a:blip r:embed="rId6"/>
                <a:stretch>
                  <a:fillRect l="-1131" r="-1131" b="-12319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14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0.00039 -0.11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3C5C5FF6-1840-4603-AFA2-1F0DAF5DB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5F-2 Find equivalent fractions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E97200F-446B-4966-8631-D072DB964B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602" y="2054149"/>
            <a:ext cx="3538602" cy="11953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95F732A-0EAE-469F-910D-D1E9C6DBAD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806" y="3429001"/>
            <a:ext cx="4124195" cy="85501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8917325E-06AB-4FC9-AD44-834E3CAB20ED}"/>
              </a:ext>
            </a:extLst>
          </p:cNvPr>
          <p:cNvGrpSpPr/>
          <p:nvPr/>
        </p:nvGrpSpPr>
        <p:grpSpPr>
          <a:xfrm>
            <a:off x="2009383" y="4394879"/>
            <a:ext cx="4086618" cy="958131"/>
            <a:chOff x="278993" y="5016828"/>
            <a:chExt cx="6135088" cy="1438405"/>
          </a:xfrm>
        </p:grpSpPr>
        <p:pic>
          <p:nvPicPr>
            <p:cNvPr id="12" name="Picture 11">
              <a:extLst>
                <a:ext uri="{FF2B5EF4-FFF2-40B4-BE49-F238E27FC236}">
                  <a16:creationId xmlns="" xmlns:a16="http://schemas.microsoft.com/office/drawing/2014/main" id="{0BEED15A-C24F-4A70-A013-47507F860A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993" y="5016828"/>
              <a:ext cx="6135088" cy="944921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="" xmlns:a16="http://schemas.microsoft.com/office/drawing/2014/main" id="{CEB366B9-3830-4B74-AE1C-E282C6A73B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8993" y="5384804"/>
              <a:ext cx="6135088" cy="1070429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="" xmlns:a16="http://schemas.microsoft.com/office/drawing/2014/main" id="{6D8431AA-DDED-4C78-A97C-E0DFCB138D2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8661" y="1782326"/>
                <a:ext cx="4248471" cy="2225622"/>
              </a:xfrm>
              <a:prstGeom prst="rect">
                <a:avLst/>
              </a:prstGeom>
            </p:spPr>
            <p:txBody>
              <a:bodyPr/>
              <a:lstStyle>
                <a:lvl1pPr marL="257168" indent="-25716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defRPr sz="2400">
                    <a:solidFill>
                      <a:srgbClr val="585858"/>
                    </a:solidFill>
                    <a:latin typeface="+mn-lt"/>
                    <a:ea typeface="+mn-ea"/>
                    <a:cs typeface="+mn-cs"/>
                  </a:defRPr>
                </a:lvl1pPr>
                <a:lvl2pPr marL="557199" indent="-21430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100">
                    <a:solidFill>
                      <a:srgbClr val="585858"/>
                    </a:solidFill>
                    <a:latin typeface="+mn-lt"/>
                  </a:defRPr>
                </a:lvl2pPr>
                <a:lvl3pPr marL="857228" indent="-171446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–"/>
                  <a:defRPr sz="1800">
                    <a:solidFill>
                      <a:srgbClr val="585858"/>
                    </a:solidFill>
                    <a:latin typeface="+mn-lt"/>
                  </a:defRPr>
                </a:lvl3pPr>
                <a:lvl4pPr marL="1200120" indent="-171446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4pPr>
                <a:lvl5pPr marL="1543012" indent="-171446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5pPr>
                <a:lvl6pPr marL="1885903" indent="-171446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6pPr>
                <a:lvl7pPr marL="2228795" indent="-171446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7pPr>
                <a:lvl8pPr marL="2571686" indent="-171446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8pPr>
                <a:lvl9pPr marL="2914577" indent="-171446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192876" indent="-192876" defTabSz="685800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buClr>
                    <a:srgbClr val="585858"/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en-GB" sz="1500" dirty="0">
                    <a:latin typeface="Arial"/>
                  </a:rPr>
                  <a:t>What do you notice about the representations shown?</a:t>
                </a:r>
              </a:p>
              <a:p>
                <a:pPr marL="192876" indent="-192876" defTabSz="685800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buClr>
                    <a:srgbClr val="585858"/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en-GB" sz="1500" dirty="0">
                    <a:latin typeface="Arial"/>
                  </a:rPr>
                  <a:t>What is the same and what is different in each representation?</a:t>
                </a:r>
              </a:p>
              <a:p>
                <a:pPr marL="192876" indent="-192876" defTabSz="685800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buClr>
                    <a:srgbClr val="585858"/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en-GB" sz="1500" dirty="0">
                    <a:latin typeface="Arial"/>
                  </a:rPr>
                  <a:t>Identify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500" dirty="0">
                    <a:latin typeface="Arial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1500" dirty="0">
                    <a:latin typeface="Arial"/>
                  </a:rPr>
                  <a:t> in each representation.</a:t>
                </a:r>
              </a:p>
              <a:p>
                <a:pPr marL="192876" indent="-192876" defTabSz="685800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buClr>
                    <a:srgbClr val="585858"/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en-GB" sz="1500" dirty="0">
                    <a:latin typeface="Arial"/>
                  </a:rPr>
                  <a:t>What can be said about the fractions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500" dirty="0">
                    <a:latin typeface="Arial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1500" dirty="0">
                    <a:latin typeface="Arial"/>
                  </a:rPr>
                  <a:t>? Why is this the case?</a:t>
                </a:r>
              </a:p>
              <a:p>
                <a:pPr marL="192876" indent="-192876" defTabSz="685800">
                  <a:buClr>
                    <a:srgbClr val="00628C"/>
                  </a:buClr>
                  <a:buFont typeface="Arial" panose="020B0604020202020204" pitchFamily="34" charset="0"/>
                  <a:buChar char="●"/>
                  <a:defRPr/>
                </a:pPr>
                <a:endParaRPr lang="en-GB" sz="1500" kern="0" dirty="0">
                  <a:solidFill>
                    <a:srgbClr val="000000"/>
                  </a:solidFill>
                  <a:latin typeface="Arial"/>
                </a:endParaRPr>
              </a:p>
              <a:p>
                <a:pPr marL="0" indent="0" defTabSz="685800">
                  <a:buClr>
                    <a:srgbClr val="00628C"/>
                  </a:buClr>
                  <a:defRPr/>
                </a:pPr>
                <a:endParaRPr lang="en-GB" sz="1500" kern="0" dirty="0">
                  <a:solidFill>
                    <a:srgbClr val="000000"/>
                  </a:solidFill>
                  <a:latin typeface="Arial"/>
                </a:endParaRPr>
              </a:p>
              <a:p>
                <a:pPr marL="192876" indent="-192876" defTabSz="685800">
                  <a:buClr>
                    <a:srgbClr val="00628C"/>
                  </a:buClr>
                  <a:buFont typeface="Arial" panose="020B0604020202020204" pitchFamily="34" charset="0"/>
                  <a:buChar char="●"/>
                  <a:defRPr/>
                </a:pPr>
                <a:endParaRPr lang="en-GB" sz="180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6D8431AA-DDED-4C78-A97C-E0DFCB138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546" y="1233434"/>
                <a:ext cx="5664628" cy="2967496"/>
              </a:xfrm>
              <a:prstGeom prst="rect">
                <a:avLst/>
              </a:prstGeom>
              <a:blipFill>
                <a:blip r:embed="rId7"/>
                <a:stretch>
                  <a:fillRect l="-969" r="-2153" b="-18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19">
                <a:extLst>
                  <a:ext uri="{FF2B5EF4-FFF2-40B4-BE49-F238E27FC236}">
                    <a16:creationId xmlns="" xmlns:a16="http://schemas.microsoft.com/office/drawing/2014/main" id="{2AD62CD9-954D-4815-A26B-70E92ED8B3E4}"/>
                  </a:ext>
                </a:extLst>
              </p:cNvPr>
              <p:cNvSpPr txBox="1"/>
              <p:nvPr/>
            </p:nvSpPr>
            <p:spPr>
              <a:xfrm>
                <a:off x="6379131" y="5144094"/>
                <a:ext cx="3968000" cy="654282"/>
              </a:xfrm>
              <a:prstGeom prst="rect">
                <a:avLst/>
              </a:prstGeom>
              <a:solidFill>
                <a:schemeClr val="accent2"/>
              </a:solidFill>
              <a:ln w="12700">
                <a:noFill/>
              </a:ln>
            </p:spPr>
            <p:txBody>
              <a:bodyPr wrap="square" rtlCol="0" anchor="ctr" anchorCtr="0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pPr algn="ctr" defTabSz="685800">
                  <a:spcBef>
                    <a:spcPts val="900"/>
                  </a:spcBef>
                  <a:spcAft>
                    <a:spcPts val="900"/>
                  </a:spcAft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500" dirty="0">
                    <a:solidFill>
                      <a:srgbClr val="585858"/>
                    </a:solidFill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1500" dirty="0">
                    <a:solidFill>
                      <a:srgbClr val="585858"/>
                    </a:solidFill>
                  </a:rPr>
                  <a:t> are </a:t>
                </a:r>
                <a:r>
                  <a:rPr lang="en-GB" sz="1500" i="1" dirty="0">
                    <a:solidFill>
                      <a:srgbClr val="585858"/>
                    </a:solidFill>
                  </a:rPr>
                  <a:t>equivalent because 1 is the same portion of 2 as 5 is of 10.</a:t>
                </a:r>
                <a:endParaRPr lang="en-GB" sz="15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8" name="TextBox 1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AD62CD9-954D-4815-A26B-70E92ED8B3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131" y="5144094"/>
                <a:ext cx="3968000" cy="654282"/>
              </a:xfrm>
              <a:prstGeom prst="rect">
                <a:avLst/>
              </a:prstGeom>
              <a:blipFill rotWithShape="0">
                <a:blip r:embed="rId8"/>
                <a:stretch>
                  <a:fillRect b="-10280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751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336" y="1851603"/>
            <a:ext cx="4495800" cy="4686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41714" y="957302"/>
            <a:ext cx="4316186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1) Either draw out the shapes, if you haven’t got them printed. Colour in the fractions and then write the equivalent fraction.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8236" y="6353237"/>
            <a:ext cx="4572000" cy="3693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GB" dirty="0"/>
              <a:t> 2) Draw two rectangles to show that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7062" y="6223676"/>
            <a:ext cx="765074" cy="6284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57136" y="310972"/>
            <a:ext cx="4300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WALT understand equivalent fractions Independent practice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7514" y="145144"/>
            <a:ext cx="4476750" cy="35337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342743" y="3678919"/>
            <a:ext cx="419462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3) Use the fractions wall above to write as many equivalent fractions as you can.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42744" y="4601030"/>
            <a:ext cx="400594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4) 5/9 and 5/7 have the same numerator. This means that they must be equivalent fractions right? Explain why  this statement  is wrong?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93543" y="5900511"/>
            <a:ext cx="409302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5. Which fraction is larger, 8/8 or 4/4? Explain how you know.</a:t>
            </a:r>
          </a:p>
        </p:txBody>
      </p:sp>
    </p:spTree>
    <p:extLst>
      <p:ext uri="{BB962C8B-B14F-4D97-AF65-F5344CB8AC3E}">
        <p14:creationId xmlns:p14="http://schemas.microsoft.com/office/powerpoint/2010/main" val="91009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83" y="186609"/>
            <a:ext cx="4629150" cy="4552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70" y="4835253"/>
            <a:ext cx="4371975" cy="182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86400" y="1184856"/>
            <a:ext cx="5190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Question 3 various answers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273797" y="1877237"/>
            <a:ext cx="4005943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4) 5/9 and 5/7 have the same numerator. This means that they must be equivalent fractions right? Explain why  this statement  is wrong? </a:t>
            </a:r>
            <a:endParaRPr lang="en-GB" dirty="0" smtClean="0"/>
          </a:p>
          <a:p>
            <a:r>
              <a:rPr lang="en-GB" b="1" i="1" dirty="0" smtClean="0"/>
              <a:t>No because they have been broken in to a different amount of parts. With 9 equal part, each equal part will be smaller than the 7 equal parts. Therefore 5/7 is a larger part of the whole.</a:t>
            </a:r>
            <a:endParaRPr lang="en-GB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5256567"/>
            <a:ext cx="409302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5. Which fraction is larger, 8/8 or 4/4? Explain how you know</a:t>
            </a:r>
            <a:r>
              <a:rPr lang="en-GB" dirty="0" smtClean="0"/>
              <a:t>. </a:t>
            </a:r>
            <a:r>
              <a:rPr lang="en-GB" b="1" i="1" dirty="0" smtClean="0"/>
              <a:t>They are both wholes so are the same amount if the wholes were the same size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62051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2"/>
          <p:cNvSpPr>
            <a:spLocks noChangeArrowheads="1"/>
          </p:cNvSpPr>
          <p:nvPr/>
        </p:nvSpPr>
        <p:spPr bwMode="auto">
          <a:xfrm>
            <a:off x="2309814" y="214314"/>
            <a:ext cx="39973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5400" b="1">
                <a:solidFill>
                  <a:srgbClr val="000000"/>
                </a:solidFill>
              </a:rPr>
              <a:t>Paper folding</a:t>
            </a:r>
            <a:endParaRPr lang="zh-CN" altLang="en-US" sz="5400" b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8434" name="TextBox 1"/>
          <p:cNvSpPr>
            <a:spLocks noChangeArrowheads="1"/>
          </p:cNvSpPr>
          <p:nvPr/>
        </p:nvSpPr>
        <p:spPr bwMode="auto">
          <a:xfrm>
            <a:off x="2062164" y="1844675"/>
            <a:ext cx="7786687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7030A0"/>
                </a:solidFill>
              </a:rPr>
              <a:t>Fold         ,       ,            respectively with three circular sheets of the same size , then colo</a:t>
            </a:r>
            <a:r>
              <a:rPr lang="en-GB" altLang="zh-CN" sz="3600" b="1">
                <a:solidFill>
                  <a:srgbClr val="7030A0"/>
                </a:solidFill>
              </a:rPr>
              <a:t>u</a:t>
            </a:r>
            <a:r>
              <a:rPr lang="zh-CN" altLang="en-US" sz="3600" b="1">
                <a:solidFill>
                  <a:srgbClr val="7030A0"/>
                </a:solidFill>
              </a:rPr>
              <a:t>r </a:t>
            </a:r>
            <a:r>
              <a:rPr lang="en-GB" altLang="zh-CN" sz="3600" b="1">
                <a:solidFill>
                  <a:srgbClr val="7030A0"/>
                </a:solidFill>
              </a:rPr>
              <a:t>in </a:t>
            </a:r>
            <a:r>
              <a:rPr lang="zh-CN" altLang="en-US" sz="3600" b="1">
                <a:solidFill>
                  <a:srgbClr val="7030A0"/>
                </a:solidFill>
              </a:rPr>
              <a:t>the figures.</a:t>
            </a:r>
            <a:endParaRPr lang="zh-CN" altLang="en-US" sz="3600" b="1">
              <a:solidFill>
                <a:srgbClr val="7030A0"/>
              </a:solidFill>
              <a:sym typeface="宋体" panose="02010600030101010101" pitchFamily="2" charset="-122"/>
            </a:endParaRPr>
          </a:p>
        </p:txBody>
      </p:sp>
      <p:pic>
        <p:nvPicPr>
          <p:cNvPr id="184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8" y="1643064"/>
            <a:ext cx="785812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4" y="1643063"/>
            <a:ext cx="788987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1" y="1612901"/>
            <a:ext cx="785813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椭圆 22"/>
          <p:cNvSpPr>
            <a:spLocks noChangeArrowheads="1"/>
          </p:cNvSpPr>
          <p:nvPr/>
        </p:nvSpPr>
        <p:spPr bwMode="auto">
          <a:xfrm>
            <a:off x="4098925" y="4429125"/>
            <a:ext cx="1214438" cy="1214438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bevel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39" name="椭圆 25"/>
          <p:cNvSpPr>
            <a:spLocks noChangeArrowheads="1"/>
          </p:cNvSpPr>
          <p:nvPr/>
        </p:nvSpPr>
        <p:spPr bwMode="auto">
          <a:xfrm>
            <a:off x="5384800" y="4429125"/>
            <a:ext cx="1214438" cy="1214438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bevel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40" name="椭圆 26"/>
          <p:cNvSpPr>
            <a:spLocks noChangeArrowheads="1"/>
          </p:cNvSpPr>
          <p:nvPr/>
        </p:nvSpPr>
        <p:spPr bwMode="auto">
          <a:xfrm>
            <a:off x="6670675" y="4429125"/>
            <a:ext cx="1214438" cy="1214438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bevel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93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2"/>
          <p:cNvSpPr>
            <a:spLocks noChangeArrowheads="1"/>
          </p:cNvSpPr>
          <p:nvPr/>
        </p:nvSpPr>
        <p:spPr bwMode="auto">
          <a:xfrm>
            <a:off x="2309814" y="214314"/>
            <a:ext cx="264318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5400" b="1">
                <a:solidFill>
                  <a:srgbClr val="000000"/>
                </a:solidFill>
              </a:rPr>
              <a:t>Thinking</a:t>
            </a:r>
            <a:endParaRPr lang="zh-CN" altLang="en-US" sz="5400" b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9458" name="TextBox 1"/>
          <p:cNvSpPr>
            <a:spLocks noChangeArrowheads="1"/>
          </p:cNvSpPr>
          <p:nvPr/>
        </p:nvSpPr>
        <p:spPr bwMode="auto">
          <a:xfrm>
            <a:off x="1738313" y="1143000"/>
            <a:ext cx="85010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3399"/>
                </a:solidFill>
              </a:rPr>
              <a:t>What is the relationship of these fractions?</a:t>
            </a:r>
            <a:endParaRPr lang="zh-CN" altLang="en-US" sz="3600" b="1">
              <a:solidFill>
                <a:srgbClr val="FF3399"/>
              </a:solidFill>
              <a:sym typeface="宋体" panose="02010600030101010101" pitchFamily="2" charset="-122"/>
            </a:endParaRPr>
          </a:p>
        </p:txBody>
      </p:sp>
      <p:pic>
        <p:nvPicPr>
          <p:cNvPr id="1945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2000251"/>
            <a:ext cx="1928813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6" y="3786188"/>
            <a:ext cx="536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3783014"/>
            <a:ext cx="538163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13" y="3857626"/>
            <a:ext cx="500062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6" y="2000251"/>
            <a:ext cx="1928813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1" y="2011363"/>
            <a:ext cx="192881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圆角矩形 23"/>
          <p:cNvSpPr>
            <a:spLocks noChangeArrowheads="1"/>
          </p:cNvSpPr>
          <p:nvPr/>
        </p:nvSpPr>
        <p:spPr bwMode="auto">
          <a:xfrm>
            <a:off x="1952626" y="4857750"/>
            <a:ext cx="7858125" cy="1111250"/>
          </a:xfrm>
          <a:prstGeom prst="roundRect">
            <a:avLst>
              <a:gd name="adj" fmla="val 39583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8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Their numerator and denominator are different, but they are </a:t>
            </a:r>
            <a:r>
              <a:rPr lang="zh-CN" altLang="en-US" sz="2800" b="1">
                <a:solidFill>
                  <a:srgbClr val="FFFF00"/>
                </a:solidFill>
                <a:latin typeface="Arial" panose="020B0604020202020204" pitchFamily="34" charset="0"/>
              </a:rPr>
              <a:t>equivalent fractions</a:t>
            </a:r>
            <a:r>
              <a:rPr lang="zh-CN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800" b="1">
              <a:solidFill>
                <a:schemeClr val="bg1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pic>
        <p:nvPicPr>
          <p:cNvPr id="6156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63" y="214314"/>
            <a:ext cx="2857500" cy="172402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39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bldLvl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839951" y="3992840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237">
                  <a:extLst>
                    <a:ext uri="{9D8B030D-6E8A-4147-A177-3AD203B41FA5}">
                      <a16:colId xmlns="" xmlns:a16="http://schemas.microsoft.com/office/drawing/2014/main" val="816325942"/>
                    </a:ext>
                  </a:extLst>
                </a:gridCol>
                <a:gridCol w="479237">
                  <a:extLst>
                    <a:ext uri="{9D8B030D-6E8A-4147-A177-3AD203B41FA5}">
                      <a16:colId xmlns="" xmlns:a16="http://schemas.microsoft.com/office/drawing/2014/main" val="1095580153"/>
                    </a:ext>
                  </a:extLst>
                </a:gridCol>
                <a:gridCol w="479237">
                  <a:extLst>
                    <a:ext uri="{9D8B030D-6E8A-4147-A177-3AD203B41FA5}">
                      <a16:colId xmlns="" xmlns:a16="http://schemas.microsoft.com/office/drawing/2014/main" val="3328363143"/>
                    </a:ext>
                  </a:extLst>
                </a:gridCol>
                <a:gridCol w="479237">
                  <a:extLst>
                    <a:ext uri="{9D8B030D-6E8A-4147-A177-3AD203B41FA5}">
                      <a16:colId xmlns="" xmlns:a16="http://schemas.microsoft.com/office/drawing/2014/main" val="1361399938"/>
                    </a:ext>
                  </a:extLst>
                </a:gridCol>
                <a:gridCol w="479237">
                  <a:extLst>
                    <a:ext uri="{9D8B030D-6E8A-4147-A177-3AD203B41FA5}">
                      <a16:colId xmlns="" xmlns:a16="http://schemas.microsoft.com/office/drawing/2014/main" val="765983991"/>
                    </a:ext>
                  </a:extLst>
                </a:gridCol>
                <a:gridCol w="479237">
                  <a:extLst>
                    <a:ext uri="{9D8B030D-6E8A-4147-A177-3AD203B41FA5}">
                      <a16:colId xmlns="" xmlns:a16="http://schemas.microsoft.com/office/drawing/2014/main" val="3949047352"/>
                    </a:ext>
                  </a:extLst>
                </a:gridCol>
                <a:gridCol w="479237">
                  <a:extLst>
                    <a:ext uri="{9D8B030D-6E8A-4147-A177-3AD203B41FA5}">
                      <a16:colId xmlns="" xmlns:a16="http://schemas.microsoft.com/office/drawing/2014/main" val="449041681"/>
                    </a:ext>
                  </a:extLst>
                </a:gridCol>
                <a:gridCol w="479237">
                  <a:extLst>
                    <a:ext uri="{9D8B030D-6E8A-4147-A177-3AD203B41FA5}">
                      <a16:colId xmlns="" xmlns:a16="http://schemas.microsoft.com/office/drawing/2014/main" val="3457897076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3839951" y="3992840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237">
                  <a:extLst>
                    <a:ext uri="{9D8B030D-6E8A-4147-A177-3AD203B41FA5}">
                      <a16:colId xmlns="" xmlns:a16="http://schemas.microsoft.com/office/drawing/2014/main" val="816325942"/>
                    </a:ext>
                  </a:extLst>
                </a:gridCol>
                <a:gridCol w="479237">
                  <a:extLst>
                    <a:ext uri="{9D8B030D-6E8A-4147-A177-3AD203B41FA5}">
                      <a16:colId xmlns="" xmlns:a16="http://schemas.microsoft.com/office/drawing/2014/main" val="1095580153"/>
                    </a:ext>
                  </a:extLst>
                </a:gridCol>
                <a:gridCol w="479237">
                  <a:extLst>
                    <a:ext uri="{9D8B030D-6E8A-4147-A177-3AD203B41FA5}">
                      <a16:colId xmlns="" xmlns:a16="http://schemas.microsoft.com/office/drawing/2014/main" val="3328363143"/>
                    </a:ext>
                  </a:extLst>
                </a:gridCol>
                <a:gridCol w="479237">
                  <a:extLst>
                    <a:ext uri="{9D8B030D-6E8A-4147-A177-3AD203B41FA5}">
                      <a16:colId xmlns="" xmlns:a16="http://schemas.microsoft.com/office/drawing/2014/main" val="1361399938"/>
                    </a:ext>
                  </a:extLst>
                </a:gridCol>
                <a:gridCol w="479237">
                  <a:extLst>
                    <a:ext uri="{9D8B030D-6E8A-4147-A177-3AD203B41FA5}">
                      <a16:colId xmlns="" xmlns:a16="http://schemas.microsoft.com/office/drawing/2014/main" val="765983991"/>
                    </a:ext>
                  </a:extLst>
                </a:gridCol>
                <a:gridCol w="479237">
                  <a:extLst>
                    <a:ext uri="{9D8B030D-6E8A-4147-A177-3AD203B41FA5}">
                      <a16:colId xmlns="" xmlns:a16="http://schemas.microsoft.com/office/drawing/2014/main" val="3949047352"/>
                    </a:ext>
                  </a:extLst>
                </a:gridCol>
                <a:gridCol w="479237">
                  <a:extLst>
                    <a:ext uri="{9D8B030D-6E8A-4147-A177-3AD203B41FA5}">
                      <a16:colId xmlns="" xmlns:a16="http://schemas.microsoft.com/office/drawing/2014/main" val="449041681"/>
                    </a:ext>
                  </a:extLst>
                </a:gridCol>
                <a:gridCol w="479237">
                  <a:extLst>
                    <a:ext uri="{9D8B030D-6E8A-4147-A177-3AD203B41FA5}">
                      <a16:colId xmlns="" xmlns:a16="http://schemas.microsoft.com/office/drawing/2014/main" val="3457897076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31766" y="1579715"/>
                <a:ext cx="449161" cy="886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765" y="1579714"/>
                <a:ext cx="449161" cy="8863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31765" y="3599014"/>
                <a:ext cx="449162" cy="890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765" y="3599014"/>
                <a:ext cx="449162" cy="8903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2770909" y="2407489"/>
            <a:ext cx="822046" cy="3224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92955" y="2407491"/>
            <a:ext cx="487672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Denominator –</a:t>
            </a:r>
          </a:p>
          <a:p>
            <a:r>
              <a:rPr lang="en-GB" sz="2800" dirty="0"/>
              <a:t>How many equal parts there are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964305" y="1813994"/>
            <a:ext cx="6286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592955" y="1491514"/>
            <a:ext cx="551311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Numerator –</a:t>
            </a:r>
          </a:p>
          <a:p>
            <a:r>
              <a:rPr lang="en-GB" sz="2800" dirty="0"/>
              <a:t>How many of the parts we are using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839953" y="1950801"/>
          <a:ext cx="3833894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685">
                  <a:extLst>
                    <a:ext uri="{9D8B030D-6E8A-4147-A177-3AD203B41FA5}">
                      <a16:colId xmlns="" xmlns:a16="http://schemas.microsoft.com/office/drawing/2014/main" val="816325942"/>
                    </a:ext>
                  </a:extLst>
                </a:gridCol>
                <a:gridCol w="1291262">
                  <a:extLst>
                    <a:ext uri="{9D8B030D-6E8A-4147-A177-3AD203B41FA5}">
                      <a16:colId xmlns="" xmlns:a16="http://schemas.microsoft.com/office/drawing/2014/main" val="4232841897"/>
                    </a:ext>
                  </a:extLst>
                </a:gridCol>
                <a:gridCol w="1157649">
                  <a:extLst>
                    <a:ext uri="{9D8B030D-6E8A-4147-A177-3AD203B41FA5}">
                      <a16:colId xmlns="" xmlns:a16="http://schemas.microsoft.com/office/drawing/2014/main" val="1407565889"/>
                    </a:ext>
                  </a:extLst>
                </a:gridCol>
                <a:gridCol w="759298">
                  <a:extLst>
                    <a:ext uri="{9D8B030D-6E8A-4147-A177-3AD203B41FA5}">
                      <a16:colId xmlns="" xmlns:a16="http://schemas.microsoft.com/office/drawing/2014/main" val="3988602040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3839953" y="1950801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=""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839953" y="1950801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=""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39953" y="1950801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=""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3839953" y="1950801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=""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3839953" y="1950801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=""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3839951" y="1950801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=""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=""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3947124" y="5198104"/>
            <a:ext cx="32179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What do you notice?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191513" y="4504264"/>
                <a:ext cx="301948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504264"/>
                <a:ext cx="3019481" cy="769378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545376" y="4504264"/>
                <a:ext cx="301948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375" y="4504264"/>
                <a:ext cx="3019481" cy="769378"/>
              </a:xfrm>
              <a:prstGeom prst="rect">
                <a:avLst/>
              </a:prstGeom>
              <a:blipFill>
                <a:blip r:embed="rId8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2536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-0.00035 -0.16435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8218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7" grpId="0" build="allAtOnce"/>
      <p:bldP spid="9" grpId="0" build="allAtOnce"/>
      <p:bldP spid="2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522376" y="541254"/>
                <a:ext cx="3194208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?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376" y="541254"/>
                <a:ext cx="3194208" cy="769378"/>
              </a:xfrm>
              <a:prstGeom prst="rect">
                <a:avLst/>
              </a:prstGeom>
              <a:blipFill>
                <a:blip r:embed="rId5"/>
                <a:stretch>
                  <a:fillRect l="-4008" r="-286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756128" y="1608984"/>
          <a:ext cx="4683019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335">
                  <a:extLst>
                    <a:ext uri="{9D8B030D-6E8A-4147-A177-3AD203B41FA5}">
                      <a16:colId xmlns="" xmlns:a16="http://schemas.microsoft.com/office/drawing/2014/main" val="816325942"/>
                    </a:ext>
                  </a:extLst>
                </a:gridCol>
                <a:gridCol w="520336">
                  <a:extLst>
                    <a:ext uri="{9D8B030D-6E8A-4147-A177-3AD203B41FA5}">
                      <a16:colId xmlns="" xmlns:a16="http://schemas.microsoft.com/office/drawing/2014/main" val="2107107190"/>
                    </a:ext>
                  </a:extLst>
                </a:gridCol>
                <a:gridCol w="520335">
                  <a:extLst>
                    <a:ext uri="{9D8B030D-6E8A-4147-A177-3AD203B41FA5}">
                      <a16:colId xmlns="" xmlns:a16="http://schemas.microsoft.com/office/drawing/2014/main" val="1078360093"/>
                    </a:ext>
                  </a:extLst>
                </a:gridCol>
                <a:gridCol w="520336">
                  <a:extLst>
                    <a:ext uri="{9D8B030D-6E8A-4147-A177-3AD203B41FA5}">
                      <a16:colId xmlns="" xmlns:a16="http://schemas.microsoft.com/office/drawing/2014/main" val="1369127342"/>
                    </a:ext>
                  </a:extLst>
                </a:gridCol>
                <a:gridCol w="520335">
                  <a:extLst>
                    <a:ext uri="{9D8B030D-6E8A-4147-A177-3AD203B41FA5}">
                      <a16:colId xmlns="" xmlns:a16="http://schemas.microsoft.com/office/drawing/2014/main" val="1411068337"/>
                    </a:ext>
                  </a:extLst>
                </a:gridCol>
                <a:gridCol w="520336">
                  <a:extLst>
                    <a:ext uri="{9D8B030D-6E8A-4147-A177-3AD203B41FA5}">
                      <a16:colId xmlns="" xmlns:a16="http://schemas.microsoft.com/office/drawing/2014/main" val="2506134622"/>
                    </a:ext>
                  </a:extLst>
                </a:gridCol>
                <a:gridCol w="520335">
                  <a:extLst>
                    <a:ext uri="{9D8B030D-6E8A-4147-A177-3AD203B41FA5}">
                      <a16:colId xmlns="" xmlns:a16="http://schemas.microsoft.com/office/drawing/2014/main" val="2042831952"/>
                    </a:ext>
                  </a:extLst>
                </a:gridCol>
                <a:gridCol w="520336">
                  <a:extLst>
                    <a:ext uri="{9D8B030D-6E8A-4147-A177-3AD203B41FA5}">
                      <a16:colId xmlns="" xmlns:a16="http://schemas.microsoft.com/office/drawing/2014/main" val="1514990349"/>
                    </a:ext>
                  </a:extLst>
                </a:gridCol>
                <a:gridCol w="520335">
                  <a:extLst>
                    <a:ext uri="{9D8B030D-6E8A-4147-A177-3AD203B41FA5}">
                      <a16:colId xmlns="" xmlns:a16="http://schemas.microsoft.com/office/drawing/2014/main" val="3945219546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91513" y="4494700"/>
                <a:ext cx="301948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494700"/>
                <a:ext cx="3019481" cy="769378"/>
              </a:xfrm>
              <a:prstGeom prst="rect">
                <a:avLst/>
              </a:prstGeom>
              <a:blipFill>
                <a:blip r:embed="rId6"/>
                <a:stretch>
                  <a:fillRect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545376" y="4494700"/>
                <a:ext cx="301948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is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375" y="4494700"/>
                <a:ext cx="3019481" cy="769378"/>
              </a:xfrm>
              <a:prstGeom prst="rect">
                <a:avLst/>
              </a:prstGeom>
              <a:blipFill>
                <a:blip r:embed="rId7"/>
                <a:stretch>
                  <a:fillRect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756128" y="3321360"/>
          <a:ext cx="4683019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1006">
                  <a:extLst>
                    <a:ext uri="{9D8B030D-6E8A-4147-A177-3AD203B41FA5}">
                      <a16:colId xmlns="" xmlns:a16="http://schemas.microsoft.com/office/drawing/2014/main" val="816325942"/>
                    </a:ext>
                  </a:extLst>
                </a:gridCol>
                <a:gridCol w="1561007">
                  <a:extLst>
                    <a:ext uri="{9D8B030D-6E8A-4147-A177-3AD203B41FA5}">
                      <a16:colId xmlns="" xmlns:a16="http://schemas.microsoft.com/office/drawing/2014/main" val="2057585094"/>
                    </a:ext>
                  </a:extLst>
                </a:gridCol>
                <a:gridCol w="1561006">
                  <a:extLst>
                    <a:ext uri="{9D8B030D-6E8A-4147-A177-3AD203B41FA5}">
                      <a16:colId xmlns=""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053513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7350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00018 -0.0844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10061" y="1065370"/>
            <a:ext cx="40240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Odd One Out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600611" y="1697075"/>
                <a:ext cx="449162" cy="8902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/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611" y="1697075"/>
                <a:ext cx="449162" cy="8902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688661" y="1697075"/>
                <a:ext cx="449162" cy="888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/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8661" y="1697075"/>
                <a:ext cx="449162" cy="8880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525385" y="1697075"/>
                <a:ext cx="449161" cy="8881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/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385" y="1697075"/>
                <a:ext cx="449161" cy="8881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93710"/>
              </p:ext>
            </p:extLst>
          </p:nvPr>
        </p:nvGraphicFramePr>
        <p:xfrm>
          <a:off x="2244517" y="3485657"/>
          <a:ext cx="3127914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546">
                  <a:extLst>
                    <a:ext uri="{9D8B030D-6E8A-4147-A177-3AD203B41FA5}">
                      <a16:colId xmlns="" xmlns:a16="http://schemas.microsoft.com/office/drawing/2014/main" val="816325942"/>
                    </a:ext>
                  </a:extLst>
                </a:gridCol>
                <a:gridCol w="347546">
                  <a:extLst>
                    <a:ext uri="{9D8B030D-6E8A-4147-A177-3AD203B41FA5}">
                      <a16:colId xmlns="" xmlns:a16="http://schemas.microsoft.com/office/drawing/2014/main" val="2182920894"/>
                    </a:ext>
                  </a:extLst>
                </a:gridCol>
                <a:gridCol w="347546">
                  <a:extLst>
                    <a:ext uri="{9D8B030D-6E8A-4147-A177-3AD203B41FA5}">
                      <a16:colId xmlns="" xmlns:a16="http://schemas.microsoft.com/office/drawing/2014/main" val="2596126881"/>
                    </a:ext>
                  </a:extLst>
                </a:gridCol>
                <a:gridCol w="347546">
                  <a:extLst>
                    <a:ext uri="{9D8B030D-6E8A-4147-A177-3AD203B41FA5}">
                      <a16:colId xmlns="" xmlns:a16="http://schemas.microsoft.com/office/drawing/2014/main" val="2407318482"/>
                    </a:ext>
                  </a:extLst>
                </a:gridCol>
                <a:gridCol w="347546">
                  <a:extLst>
                    <a:ext uri="{9D8B030D-6E8A-4147-A177-3AD203B41FA5}">
                      <a16:colId xmlns="" xmlns:a16="http://schemas.microsoft.com/office/drawing/2014/main" val="3659068875"/>
                    </a:ext>
                  </a:extLst>
                </a:gridCol>
                <a:gridCol w="347546">
                  <a:extLst>
                    <a:ext uri="{9D8B030D-6E8A-4147-A177-3AD203B41FA5}">
                      <a16:colId xmlns="" xmlns:a16="http://schemas.microsoft.com/office/drawing/2014/main" val="87184467"/>
                    </a:ext>
                  </a:extLst>
                </a:gridCol>
                <a:gridCol w="347546">
                  <a:extLst>
                    <a:ext uri="{9D8B030D-6E8A-4147-A177-3AD203B41FA5}">
                      <a16:colId xmlns="" xmlns:a16="http://schemas.microsoft.com/office/drawing/2014/main" val="3706327841"/>
                    </a:ext>
                  </a:extLst>
                </a:gridCol>
                <a:gridCol w="347546">
                  <a:extLst>
                    <a:ext uri="{9D8B030D-6E8A-4147-A177-3AD203B41FA5}">
                      <a16:colId xmlns="" xmlns:a16="http://schemas.microsoft.com/office/drawing/2014/main" val="2853660103"/>
                    </a:ext>
                  </a:extLst>
                </a:gridCol>
                <a:gridCol w="347546">
                  <a:extLst>
                    <a:ext uri="{9D8B030D-6E8A-4147-A177-3AD203B41FA5}">
                      <a16:colId xmlns="" xmlns:a16="http://schemas.microsoft.com/office/drawing/2014/main" val="368039266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224938"/>
              </p:ext>
            </p:extLst>
          </p:nvPr>
        </p:nvGraphicFramePr>
        <p:xfrm>
          <a:off x="4332568" y="4857257"/>
          <a:ext cx="3127914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546">
                  <a:extLst>
                    <a:ext uri="{9D8B030D-6E8A-4147-A177-3AD203B41FA5}">
                      <a16:colId xmlns="" xmlns:a16="http://schemas.microsoft.com/office/drawing/2014/main" val="816325942"/>
                    </a:ext>
                  </a:extLst>
                </a:gridCol>
                <a:gridCol w="347546">
                  <a:extLst>
                    <a:ext uri="{9D8B030D-6E8A-4147-A177-3AD203B41FA5}">
                      <a16:colId xmlns="" xmlns:a16="http://schemas.microsoft.com/office/drawing/2014/main" val="2182920894"/>
                    </a:ext>
                  </a:extLst>
                </a:gridCol>
                <a:gridCol w="347546">
                  <a:extLst>
                    <a:ext uri="{9D8B030D-6E8A-4147-A177-3AD203B41FA5}">
                      <a16:colId xmlns="" xmlns:a16="http://schemas.microsoft.com/office/drawing/2014/main" val="2596126881"/>
                    </a:ext>
                  </a:extLst>
                </a:gridCol>
                <a:gridCol w="347546">
                  <a:extLst>
                    <a:ext uri="{9D8B030D-6E8A-4147-A177-3AD203B41FA5}">
                      <a16:colId xmlns="" xmlns:a16="http://schemas.microsoft.com/office/drawing/2014/main" val="2407318482"/>
                    </a:ext>
                  </a:extLst>
                </a:gridCol>
                <a:gridCol w="347546">
                  <a:extLst>
                    <a:ext uri="{9D8B030D-6E8A-4147-A177-3AD203B41FA5}">
                      <a16:colId xmlns="" xmlns:a16="http://schemas.microsoft.com/office/drawing/2014/main" val="3659068875"/>
                    </a:ext>
                  </a:extLst>
                </a:gridCol>
                <a:gridCol w="347546">
                  <a:extLst>
                    <a:ext uri="{9D8B030D-6E8A-4147-A177-3AD203B41FA5}">
                      <a16:colId xmlns="" xmlns:a16="http://schemas.microsoft.com/office/drawing/2014/main" val="87184467"/>
                    </a:ext>
                  </a:extLst>
                </a:gridCol>
                <a:gridCol w="347546">
                  <a:extLst>
                    <a:ext uri="{9D8B030D-6E8A-4147-A177-3AD203B41FA5}">
                      <a16:colId xmlns="" xmlns:a16="http://schemas.microsoft.com/office/drawing/2014/main" val="3706327841"/>
                    </a:ext>
                  </a:extLst>
                </a:gridCol>
                <a:gridCol w="347546">
                  <a:extLst>
                    <a:ext uri="{9D8B030D-6E8A-4147-A177-3AD203B41FA5}">
                      <a16:colId xmlns="" xmlns:a16="http://schemas.microsoft.com/office/drawing/2014/main" val="2853660103"/>
                    </a:ext>
                  </a:extLst>
                </a:gridCol>
                <a:gridCol w="347546">
                  <a:extLst>
                    <a:ext uri="{9D8B030D-6E8A-4147-A177-3AD203B41FA5}">
                      <a16:colId xmlns="" xmlns:a16="http://schemas.microsoft.com/office/drawing/2014/main" val="3680392668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388689"/>
              </p:ext>
            </p:extLst>
          </p:nvPr>
        </p:nvGraphicFramePr>
        <p:xfrm>
          <a:off x="6420618" y="3485657"/>
          <a:ext cx="3127914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319">
                  <a:extLst>
                    <a:ext uri="{9D8B030D-6E8A-4147-A177-3AD203B41FA5}">
                      <a16:colId xmlns="" xmlns:a16="http://schemas.microsoft.com/office/drawing/2014/main" val="816325942"/>
                    </a:ext>
                  </a:extLst>
                </a:gridCol>
                <a:gridCol w="521319">
                  <a:extLst>
                    <a:ext uri="{9D8B030D-6E8A-4147-A177-3AD203B41FA5}">
                      <a16:colId xmlns="" xmlns:a16="http://schemas.microsoft.com/office/drawing/2014/main" val="3648075947"/>
                    </a:ext>
                  </a:extLst>
                </a:gridCol>
                <a:gridCol w="521319">
                  <a:extLst>
                    <a:ext uri="{9D8B030D-6E8A-4147-A177-3AD203B41FA5}">
                      <a16:colId xmlns="" xmlns:a16="http://schemas.microsoft.com/office/drawing/2014/main" val="3806722852"/>
                    </a:ext>
                  </a:extLst>
                </a:gridCol>
                <a:gridCol w="521319">
                  <a:extLst>
                    <a:ext uri="{9D8B030D-6E8A-4147-A177-3AD203B41FA5}">
                      <a16:colId xmlns="" xmlns:a16="http://schemas.microsoft.com/office/drawing/2014/main" val="4198259726"/>
                    </a:ext>
                  </a:extLst>
                </a:gridCol>
                <a:gridCol w="521319">
                  <a:extLst>
                    <a:ext uri="{9D8B030D-6E8A-4147-A177-3AD203B41FA5}">
                      <a16:colId xmlns="" xmlns:a16="http://schemas.microsoft.com/office/drawing/2014/main" val="1204501887"/>
                    </a:ext>
                  </a:extLst>
                </a:gridCol>
                <a:gridCol w="521319">
                  <a:extLst>
                    <a:ext uri="{9D8B030D-6E8A-4147-A177-3AD203B41FA5}">
                      <a16:colId xmlns="" xmlns:a16="http://schemas.microsoft.com/office/drawing/2014/main" val="130855303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50535130"/>
                  </a:ext>
                </a:extLst>
              </a:tr>
            </a:tbl>
          </a:graphicData>
        </a:graphic>
      </p:graphicFrame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01488" y="530589"/>
            <a:ext cx="747045" cy="74704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104331" y="67327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320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85185E-6 L 0.26081 -0.131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34" y="-657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96296E-6 L 0.06393 0.1247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0" y="622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85185E-6 L 0.03242 -0.2247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-1125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48148E-6 L -0.16302 0.2240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51" y="1120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85185E-6 L -0.17123 0.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68" y="100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-0.39154 0.3247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83" y="1622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/>
      <p:bldP spid="15" grpId="1"/>
      <p:bldP spid="16" grpId="0"/>
      <p:bldP spid="16" grpId="1"/>
      <p:bldP spid="16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ECB02C1-A93B-49E2-B65A-40181DC368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8355" y="1866481"/>
            <a:ext cx="1351520" cy="9365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5D373BA-B3E2-4F55-8ACF-2DF494C9C8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9926" y="1883212"/>
            <a:ext cx="804280" cy="8347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3E352AF-20B1-45D1-B56C-0077E37B8E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0830" y="3137478"/>
            <a:ext cx="793780" cy="78254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67537A8E-76F9-46D2-B71C-0E6FEC7B60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6142" y="4724006"/>
            <a:ext cx="2132366" cy="26751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9843CE2E-EE24-4AA8-83B0-8AB6CF9374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76729" y="3546957"/>
            <a:ext cx="877471" cy="74327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40BF8242-3AA0-4457-BF6E-9D18FADD793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25482" y="4269108"/>
            <a:ext cx="1435007" cy="59170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="" xmlns:a16="http://schemas.microsoft.com/office/drawing/2014/main" id="{A218BE58-A04B-4FB4-B9E4-C5C410367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5F-2 Find equivalent fractions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="" xmlns:a16="http://schemas.microsoft.com/office/drawing/2014/main" id="{0942D7B0-C503-43B9-9EE9-3430236CB8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7026" y="2770604"/>
          <a:ext cx="876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0" imgW="1168200" imgH="558720" progId="Equation.DSMT4">
                  <p:embed/>
                </p:oleObj>
              </mc:Choice>
              <mc:Fallback>
                <p:oleObj name="Equation" r:id="rId10" imgW="11682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437026" y="2770604"/>
                        <a:ext cx="8763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="" xmlns:a16="http://schemas.microsoft.com/office/drawing/2014/main" id="{B9FECDE5-4250-45ED-B917-03CDF2EA8D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21629" y="2125203"/>
          <a:ext cx="8858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2" imgW="1180800" imgH="558720" progId="Equation.DSMT4">
                  <p:embed/>
                </p:oleObj>
              </mc:Choice>
              <mc:Fallback>
                <p:oleObj name="Equation" r:id="rId12" imgW="11808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21629" y="2125203"/>
                        <a:ext cx="885825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="" xmlns:a16="http://schemas.microsoft.com/office/drawing/2014/main" id="{0AD2C13B-62F4-4DB3-A987-23F5CB2493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61985" y="5034632"/>
          <a:ext cx="7905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14" imgW="1054080" imgH="558720" progId="Equation.DSMT4">
                  <p:embed/>
                </p:oleObj>
              </mc:Choice>
              <mc:Fallback>
                <p:oleObj name="Equation" r:id="rId14" imgW="10540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61985" y="5034632"/>
                        <a:ext cx="790575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="" xmlns:a16="http://schemas.microsoft.com/office/drawing/2014/main" id="{42CF9900-407B-4625-BA0C-45F8C76E75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23491" y="3337407"/>
          <a:ext cx="876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16" imgW="1168200" imgH="558720" progId="Equation.DSMT4">
                  <p:embed/>
                </p:oleObj>
              </mc:Choice>
              <mc:Fallback>
                <p:oleObj name="Equation" r:id="rId16" imgW="11682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623491" y="3337407"/>
                        <a:ext cx="8763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="" xmlns:a16="http://schemas.microsoft.com/office/drawing/2014/main" id="{1E9E12A1-9F9E-4123-888A-59832FC5E1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6026" y="3770520"/>
          <a:ext cx="785813" cy="407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8" imgW="1047700" imgH="542984" progId="Equation.DSMT4">
                  <p:embed/>
                </p:oleObj>
              </mc:Choice>
              <mc:Fallback>
                <p:oleObj name="Equation" r:id="rId18" imgW="1047700" imgH="54298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066026" y="3770520"/>
                        <a:ext cx="785813" cy="4071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="" xmlns:a16="http://schemas.microsoft.com/office/drawing/2014/main" id="{C6982B01-FE8E-4509-AC34-AB3723750D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7930" y="4877656"/>
          <a:ext cx="800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20" imgW="1066680" imgH="558720" progId="Equation.DSMT4">
                  <p:embed/>
                </p:oleObj>
              </mc:Choice>
              <mc:Fallback>
                <p:oleObj name="Equation" r:id="rId20" imgW="10666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397930" y="4877656"/>
                        <a:ext cx="8001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483DCC3-475B-46D9-B4D1-779C81A0B4A9}"/>
              </a:ext>
            </a:extLst>
          </p:cNvPr>
          <p:cNvSpPr/>
          <p:nvPr/>
        </p:nvSpPr>
        <p:spPr>
          <a:xfrm>
            <a:off x="1930793" y="3447285"/>
            <a:ext cx="171450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/>
            </a:pPr>
            <a:endParaRPr lang="en-GB" sz="21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9CBEFE85-A47F-4AE7-B9BB-DB8D0F1737BC}"/>
              </a:ext>
            </a:extLst>
          </p:cNvPr>
          <p:cNvSpPr txBox="1">
            <a:spLocks/>
          </p:cNvSpPr>
          <p:nvPr/>
        </p:nvSpPr>
        <p:spPr>
          <a:xfrm>
            <a:off x="7181643" y="1932378"/>
            <a:ext cx="3029159" cy="2225622"/>
          </a:xfrm>
          <a:prstGeom prst="rect">
            <a:avLst/>
          </a:prstGeom>
        </p:spPr>
        <p:txBody>
          <a:bodyPr/>
          <a:lstStyle>
            <a:lvl1pPr marL="257168" indent="-25716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defRPr sz="2400">
                <a:solidFill>
                  <a:srgbClr val="585858"/>
                </a:solidFill>
                <a:latin typeface="+mn-lt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100">
                <a:solidFill>
                  <a:srgbClr val="585858"/>
                </a:solidFill>
                <a:latin typeface="+mn-lt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–"/>
              <a:defRPr sz="1800">
                <a:solidFill>
                  <a:srgbClr val="585858"/>
                </a:solidFill>
                <a:latin typeface="+mn-lt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5pPr>
            <a:lvl6pPr marL="1885903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6pPr>
            <a:lvl7pPr marL="2228795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7pPr>
            <a:lvl8pPr marL="2571686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8pPr>
            <a:lvl9pPr marL="2914577" indent="-171446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25">
                <a:solidFill>
                  <a:schemeClr val="tx1"/>
                </a:solidFill>
                <a:latin typeface="+mn-lt"/>
              </a:defRPr>
            </a:lvl9pPr>
          </a:lstStyle>
          <a:p>
            <a:pPr marL="192876" indent="-192876" defTabSz="68580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/>
            </a:pPr>
            <a:r>
              <a:rPr lang="en-GB" sz="1500" dirty="0">
                <a:latin typeface="Arial"/>
              </a:rPr>
              <a:t>Equivalent fractions can be written for each of the representations.</a:t>
            </a:r>
          </a:p>
          <a:p>
            <a:pPr marL="192876" indent="-192876" defTabSz="68580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/>
            </a:pPr>
            <a:r>
              <a:rPr lang="en-GB" sz="1500" dirty="0">
                <a:latin typeface="Arial"/>
              </a:rPr>
              <a:t>Can you see each of the pairs of equivalent fractions by looking at the whole in different ways? </a:t>
            </a:r>
          </a:p>
          <a:p>
            <a:pPr marL="192876" indent="-192876" defTabSz="68580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/>
            </a:pPr>
            <a:r>
              <a:rPr lang="en-GB" sz="1500" dirty="0">
                <a:latin typeface="Arial"/>
              </a:rPr>
              <a:t>Explain why they are equivalent fractions – why they represent the same value?</a:t>
            </a:r>
          </a:p>
          <a:p>
            <a:pPr marL="0" indent="0" defTabSz="685800">
              <a:buClr>
                <a:srgbClr val="00628C"/>
              </a:buClr>
              <a:defRPr/>
            </a:pPr>
            <a:endParaRPr lang="en-GB" sz="1500" kern="0" dirty="0">
              <a:solidFill>
                <a:srgbClr val="000000"/>
              </a:solidFill>
              <a:latin typeface="Arial"/>
            </a:endParaRPr>
          </a:p>
          <a:p>
            <a:pPr marL="0" indent="0" defTabSz="685800">
              <a:buClr>
                <a:srgbClr val="00628C"/>
              </a:buClr>
              <a:defRPr/>
            </a:pPr>
            <a:endParaRPr lang="en-GB" sz="1500" kern="0" dirty="0">
              <a:solidFill>
                <a:srgbClr val="000000"/>
              </a:solidFill>
              <a:latin typeface="Arial"/>
            </a:endParaRPr>
          </a:p>
          <a:p>
            <a:pPr marL="192876" indent="-192876" defTabSz="685800">
              <a:buClr>
                <a:srgbClr val="00628C"/>
              </a:buClr>
              <a:buFont typeface="Arial" panose="020B0604020202020204" pitchFamily="34" charset="0"/>
              <a:buChar char="●"/>
              <a:defRPr/>
            </a:pPr>
            <a:endParaRPr lang="en-GB" sz="18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A1AD96D7-D68B-4B84-9C81-A6E7DDD0A1D1}"/>
              </a:ext>
            </a:extLst>
          </p:cNvPr>
          <p:cNvSpPr/>
          <p:nvPr/>
        </p:nvSpPr>
        <p:spPr>
          <a:xfrm>
            <a:off x="4690831" y="1900054"/>
            <a:ext cx="844393" cy="834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defRPr/>
            </a:pPr>
            <a:endParaRPr lang="en-GB" sz="21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D470D1DA-92C7-42B7-8FE7-6CE07CD20CA1}"/>
              </a:ext>
            </a:extLst>
          </p:cNvPr>
          <p:cNvSpPr/>
          <p:nvPr/>
        </p:nvSpPr>
        <p:spPr>
          <a:xfrm>
            <a:off x="2124311" y="4526161"/>
            <a:ext cx="2174631" cy="4653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defRPr/>
            </a:pPr>
            <a:endParaRPr lang="en-GB" sz="21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1DC7952F-8628-4704-B4AE-A7B7DB8816AF}"/>
              </a:ext>
            </a:extLst>
          </p:cNvPr>
          <p:cNvSpPr/>
          <p:nvPr/>
        </p:nvSpPr>
        <p:spPr>
          <a:xfrm>
            <a:off x="4690830" y="3150527"/>
            <a:ext cx="844393" cy="84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defRPr/>
            </a:pPr>
            <a:endParaRPr lang="en-GB" sz="21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03A50753-AE65-4C5B-B264-7FB2E7FB4741}"/>
              </a:ext>
            </a:extLst>
          </p:cNvPr>
          <p:cNvSpPr/>
          <p:nvPr/>
        </p:nvSpPr>
        <p:spPr>
          <a:xfrm>
            <a:off x="5087719" y="4297181"/>
            <a:ext cx="1547990" cy="5004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defRPr/>
            </a:pPr>
            <a:endParaRPr lang="en-GB" sz="21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1FEDEE63-70D3-4845-B08D-B8B414F1D2E7}"/>
              </a:ext>
            </a:extLst>
          </p:cNvPr>
          <p:cNvSpPr/>
          <p:nvPr/>
        </p:nvSpPr>
        <p:spPr>
          <a:xfrm>
            <a:off x="2140005" y="3560694"/>
            <a:ext cx="843440" cy="791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defRPr/>
            </a:pPr>
            <a:endParaRPr lang="en-GB" sz="210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690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0BA911-1A35-48AE-8C56-ADD539760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5F-2 Find equivalent fractions</a:t>
            </a:r>
          </a:p>
        </p:txBody>
      </p:sp>
      <p:pic>
        <p:nvPicPr>
          <p:cNvPr id="7" name="Picture 6" descr="A picture containing room, game, shirt, table&#10;&#10;Description automatically generated">
            <a:extLst>
              <a:ext uri="{FF2B5EF4-FFF2-40B4-BE49-F238E27FC236}">
                <a16:creationId xmlns="" xmlns:a16="http://schemas.microsoft.com/office/drawing/2014/main" id="{4F6EA0E2-796C-4A0E-82D9-9F1C5379D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829" y="2529475"/>
            <a:ext cx="2108324" cy="1240550"/>
          </a:xfrm>
          <a:prstGeom prst="rect">
            <a:avLst/>
          </a:prstGeom>
        </p:spPr>
      </p:pic>
      <p:pic>
        <p:nvPicPr>
          <p:cNvPr id="15" name="Picture 14" descr="A picture containing room, shirt&#10;&#10;Description automatically generated">
            <a:extLst>
              <a:ext uri="{FF2B5EF4-FFF2-40B4-BE49-F238E27FC236}">
                <a16:creationId xmlns="" xmlns:a16="http://schemas.microsoft.com/office/drawing/2014/main" id="{6846B568-A567-483A-B0A2-0889B525DC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836" y="2529475"/>
            <a:ext cx="2108324" cy="12405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41F9165-6279-4183-907C-62EFB44FD112}"/>
              </a:ext>
            </a:extLst>
          </p:cNvPr>
          <p:cNvSpPr txBox="1"/>
          <p:nvPr/>
        </p:nvSpPr>
        <p:spPr>
          <a:xfrm>
            <a:off x="2748395" y="4281625"/>
            <a:ext cx="30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defRPr/>
            </a:pPr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379DB00-1F4D-4662-9818-DC8E4FF390C2}"/>
              </a:ext>
            </a:extLst>
          </p:cNvPr>
          <p:cNvSpPr txBox="1"/>
          <p:nvPr/>
        </p:nvSpPr>
        <p:spPr>
          <a:xfrm>
            <a:off x="2748395" y="4757418"/>
            <a:ext cx="30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defRPr/>
            </a:pPr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08B25026-E294-49E5-935B-075C0D3A10AE}"/>
              </a:ext>
            </a:extLst>
          </p:cNvPr>
          <p:cNvCxnSpPr>
            <a:cxnSpLocks/>
          </p:cNvCxnSpPr>
          <p:nvPr/>
        </p:nvCxnSpPr>
        <p:spPr>
          <a:xfrm>
            <a:off x="2753707" y="4736152"/>
            <a:ext cx="29859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2674297-7E44-4BA2-939B-95C772FA0989}"/>
              </a:ext>
            </a:extLst>
          </p:cNvPr>
          <p:cNvSpPr txBox="1"/>
          <p:nvPr/>
        </p:nvSpPr>
        <p:spPr>
          <a:xfrm>
            <a:off x="4948847" y="4281625"/>
            <a:ext cx="30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defRPr/>
            </a:pPr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6D13AAB-ADAE-4B16-9FD8-570733598696}"/>
              </a:ext>
            </a:extLst>
          </p:cNvPr>
          <p:cNvSpPr txBox="1"/>
          <p:nvPr/>
        </p:nvSpPr>
        <p:spPr>
          <a:xfrm>
            <a:off x="4788547" y="4757418"/>
            <a:ext cx="629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defRPr/>
            </a:pPr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</a:rPr>
              <a:t>12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ABA9F873-0FAC-491B-840F-800C03518A9D}"/>
              </a:ext>
            </a:extLst>
          </p:cNvPr>
          <p:cNvCxnSpPr>
            <a:cxnSpLocks/>
          </p:cNvCxnSpPr>
          <p:nvPr/>
        </p:nvCxnSpPr>
        <p:spPr>
          <a:xfrm>
            <a:off x="4954159" y="4736152"/>
            <a:ext cx="29859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2DB04BCF-364E-4699-8DA9-484DEFFBB41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68009" y="2024844"/>
                <a:ext cx="4042792" cy="2225622"/>
              </a:xfrm>
              <a:prstGeom prst="rect">
                <a:avLst/>
              </a:prstGeom>
            </p:spPr>
            <p:txBody>
              <a:bodyPr/>
              <a:lstStyle>
                <a:lvl1pPr marL="257168" indent="-25716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defRPr sz="2400">
                    <a:solidFill>
                      <a:srgbClr val="585858"/>
                    </a:solidFill>
                    <a:latin typeface="+mn-lt"/>
                    <a:ea typeface="+mn-ea"/>
                    <a:cs typeface="+mn-cs"/>
                  </a:defRPr>
                </a:lvl1pPr>
                <a:lvl2pPr marL="557199" indent="-21430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100">
                    <a:solidFill>
                      <a:srgbClr val="585858"/>
                    </a:solidFill>
                    <a:latin typeface="+mn-lt"/>
                  </a:defRPr>
                </a:lvl2pPr>
                <a:lvl3pPr marL="857228" indent="-171446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–"/>
                  <a:defRPr sz="1800">
                    <a:solidFill>
                      <a:srgbClr val="585858"/>
                    </a:solidFill>
                    <a:latin typeface="+mn-lt"/>
                  </a:defRPr>
                </a:lvl3pPr>
                <a:lvl4pPr marL="1200120" indent="-171446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4pPr>
                <a:lvl5pPr marL="1543012" indent="-171446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5pPr>
                <a:lvl6pPr marL="1885903" indent="-171446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6pPr>
                <a:lvl7pPr marL="2228795" indent="-171446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7pPr>
                <a:lvl8pPr marL="2571686" indent="-171446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8pPr>
                <a:lvl9pPr marL="2914577" indent="-171446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192876" indent="-192876" defTabSz="685800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buClr>
                    <a:srgbClr val="585858"/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en-GB" sz="1500" dirty="0">
                    <a:latin typeface="Arial"/>
                  </a:rPr>
                  <a:t>What do you notice about the two representations?</a:t>
                </a:r>
              </a:p>
              <a:p>
                <a:pPr marL="192876" indent="-192876" defTabSz="685800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buClr>
                    <a:srgbClr val="585858"/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en-GB" sz="1500" dirty="0">
                    <a:latin typeface="Arial"/>
                  </a:rPr>
                  <a:t>Explain why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15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500" dirty="0">
                    <a:latin typeface="Arial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500" dirty="0">
                    <a:latin typeface="Arial"/>
                  </a:rPr>
                  <a:t> are equivalent fractions.</a:t>
                </a:r>
              </a:p>
              <a:p>
                <a:pPr marL="192876" indent="-192876" defTabSz="685800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buClr>
                    <a:srgbClr val="585858"/>
                  </a:buClr>
                  <a:buFont typeface="Arial" panose="020B0604020202020204" pitchFamily="34" charset="0"/>
                  <a:buChar char="•"/>
                  <a:defRPr/>
                </a:pPr>
                <a:endParaRPr lang="en-GB" sz="1500" dirty="0">
                  <a:latin typeface="Arial"/>
                </a:endParaRPr>
              </a:p>
              <a:p>
                <a:pPr marL="192876" indent="-192876" defTabSz="685800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buClr>
                    <a:srgbClr val="585858"/>
                  </a:buClr>
                  <a:buFont typeface="Arial" panose="020B0604020202020204" pitchFamily="34" charset="0"/>
                  <a:buChar char="•"/>
                  <a:defRPr/>
                </a:pPr>
                <a:endParaRPr lang="en-GB" sz="1500" dirty="0">
                  <a:latin typeface="Arial"/>
                </a:endParaRPr>
              </a:p>
              <a:p>
                <a:pPr marL="192876" indent="-192876" defTabSz="685800">
                  <a:buClr>
                    <a:srgbClr val="00628C"/>
                  </a:buClr>
                  <a:buFont typeface="Arial" panose="020B0604020202020204" pitchFamily="34" charset="0"/>
                  <a:buChar char="●"/>
                  <a:defRPr/>
                </a:pPr>
                <a:endParaRPr lang="en-GB" sz="1500" kern="0" dirty="0">
                  <a:solidFill>
                    <a:srgbClr val="000000"/>
                  </a:solidFill>
                  <a:latin typeface="Arial"/>
                </a:endParaRPr>
              </a:p>
              <a:p>
                <a:pPr marL="0" indent="0" defTabSz="685800">
                  <a:buClr>
                    <a:srgbClr val="00628C"/>
                  </a:buClr>
                  <a:defRPr/>
                </a:pPr>
                <a:endParaRPr lang="en-GB" sz="1500" kern="0" dirty="0">
                  <a:solidFill>
                    <a:srgbClr val="000000"/>
                  </a:solidFill>
                  <a:latin typeface="Arial"/>
                </a:endParaRPr>
              </a:p>
              <a:p>
                <a:pPr marL="192876" indent="-192876" defTabSz="685800">
                  <a:buClr>
                    <a:srgbClr val="00628C"/>
                  </a:buClr>
                  <a:buFont typeface="Arial" panose="020B0604020202020204" pitchFamily="34" charset="0"/>
                  <a:buChar char="●"/>
                  <a:defRPr/>
                </a:pPr>
                <a:endParaRPr lang="en-GB" sz="180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B04BCF-364E-4699-8DA9-484DEFFBB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012" y="1556792"/>
                <a:ext cx="5390389" cy="2967496"/>
              </a:xfrm>
              <a:prstGeom prst="rect">
                <a:avLst/>
              </a:prstGeom>
              <a:blipFill>
                <a:blip r:embed="rId6"/>
                <a:stretch>
                  <a:fillRect l="-10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0C5690B2-8C01-4ECC-911C-0E474A520B04}"/>
              </a:ext>
            </a:extLst>
          </p:cNvPr>
          <p:cNvSpPr txBox="1"/>
          <p:nvPr/>
        </p:nvSpPr>
        <p:spPr>
          <a:xfrm>
            <a:off x="6332316" y="3758484"/>
            <a:ext cx="3714178" cy="1246495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txBody>
          <a:bodyPr wrap="square" rtlCol="0" anchor="ctr" anchorCtr="0">
            <a:spAutoFit/>
          </a:bodyPr>
          <a:lstStyle>
            <a:defPPr>
              <a:defRPr lang="en-GB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defTabSz="685800">
              <a:spcBef>
                <a:spcPts val="900"/>
              </a:spcBef>
              <a:spcAft>
                <a:spcPts val="900"/>
              </a:spcAft>
              <a:buNone/>
              <a:defRPr/>
            </a:pPr>
            <a:r>
              <a:rPr lang="en-GB" sz="1500" i="1" dirty="0">
                <a:solidFill>
                  <a:srgbClr val="585858"/>
                </a:solidFill>
              </a:rPr>
              <a:t>The whole is divided into 4 equal parts and 1 of those parts is circled.</a:t>
            </a:r>
          </a:p>
          <a:p>
            <a:pPr algn="ctr" defTabSz="685800">
              <a:spcBef>
                <a:spcPts val="900"/>
              </a:spcBef>
              <a:spcAft>
                <a:spcPts val="900"/>
              </a:spcAft>
              <a:buNone/>
              <a:defRPr/>
            </a:pPr>
            <a:r>
              <a:rPr lang="en-GB" sz="1500" i="1" dirty="0">
                <a:solidFill>
                  <a:srgbClr val="585858"/>
                </a:solidFill>
              </a:rPr>
              <a:t>The whole is divided into 12 equal parts and 3 of those parts are circled.</a:t>
            </a:r>
            <a:endParaRPr lang="en-GB" sz="2400" i="1" dirty="0">
              <a:solidFill>
                <a:srgbClr val="58585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7837" y="1161144"/>
            <a:ext cx="3945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Two friends were arguing who would eat more cake. Mimi will eat ¼ but Kitty will eat 3/12. Who eats more? What do you notice?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339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7" grpId="0"/>
      <p:bldP spid="18" grpId="0"/>
      <p:bldP spid="3" grpId="0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61C7A312-1D6B-41E2-8657-72E0FDECB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5F-2 Find equivalent fractions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C0848F9-5379-49E3-8E2C-E7DD56B1AA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78236" y="2391794"/>
            <a:ext cx="4601316" cy="13343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0B9D201-B009-4621-8A20-BD077C0A7F1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78236" y="2307841"/>
            <a:ext cx="4601316" cy="14254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E72BCEC-76BB-4432-B3E9-E7CEB3BCF3D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78236" y="3888454"/>
            <a:ext cx="4601316" cy="71783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A3D9D34-85D3-41B7-A3F2-BC1AAC89D7ED}"/>
              </a:ext>
            </a:extLst>
          </p:cNvPr>
          <p:cNvSpPr/>
          <p:nvPr/>
        </p:nvSpPr>
        <p:spPr>
          <a:xfrm>
            <a:off x="3730304" y="4126230"/>
            <a:ext cx="297180" cy="37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/>
            </a:pPr>
            <a:endParaRPr lang="en-GB" sz="2100" dirty="0">
              <a:solidFill>
                <a:srgbClr val="FFFFFF"/>
              </a:solidFill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="" xmlns:a16="http://schemas.microsoft.com/office/drawing/2014/main" id="{1C8FABC1-F55C-4874-8EAF-D5B392CC712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0" y="1842855"/>
                <a:ext cx="4042792" cy="2225622"/>
              </a:xfrm>
              <a:prstGeom prst="rect">
                <a:avLst/>
              </a:prstGeom>
            </p:spPr>
            <p:txBody>
              <a:bodyPr/>
              <a:lstStyle>
                <a:lvl1pPr marL="257168" indent="-25716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defRPr sz="2400">
                    <a:solidFill>
                      <a:srgbClr val="585858"/>
                    </a:solidFill>
                    <a:latin typeface="+mn-lt"/>
                    <a:ea typeface="+mn-ea"/>
                    <a:cs typeface="+mn-cs"/>
                  </a:defRPr>
                </a:lvl1pPr>
                <a:lvl2pPr marL="557199" indent="-21430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100">
                    <a:solidFill>
                      <a:srgbClr val="585858"/>
                    </a:solidFill>
                    <a:latin typeface="+mn-lt"/>
                  </a:defRPr>
                </a:lvl2pPr>
                <a:lvl3pPr marL="857228" indent="-171446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–"/>
                  <a:defRPr sz="1800">
                    <a:solidFill>
                      <a:srgbClr val="585858"/>
                    </a:solidFill>
                    <a:latin typeface="+mn-lt"/>
                  </a:defRPr>
                </a:lvl3pPr>
                <a:lvl4pPr marL="1200120" indent="-171446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panose="020B0604020202020204" pitchFamily="34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4pPr>
                <a:lvl5pPr marL="1543012" indent="-171446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panose="020B0604020202020204" pitchFamily="34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5pPr>
                <a:lvl6pPr marL="1885903" indent="-171446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6pPr>
                <a:lvl7pPr marL="2228795" indent="-171446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7pPr>
                <a:lvl8pPr marL="2571686" indent="-171446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8pPr>
                <a:lvl9pPr marL="2914577" indent="-171446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●"/>
                  <a:defRPr sz="1425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192876" indent="-192876" defTabSz="685800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buClr>
                    <a:srgbClr val="585858"/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en-GB" sz="1500" dirty="0">
                    <a:latin typeface="Arial"/>
                  </a:rPr>
                  <a:t>What do you notice about the two representations? </a:t>
                </a:r>
              </a:p>
              <a:p>
                <a:pPr marL="192876" indent="-192876" defTabSz="685800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buClr>
                    <a:srgbClr val="585858"/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en-GB" sz="1500" dirty="0">
                    <a:latin typeface="Arial"/>
                  </a:rPr>
                  <a:t>Explain why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15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500" dirty="0">
                    <a:latin typeface="Arial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5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500" dirty="0">
                    <a:latin typeface="Arial"/>
                  </a:rPr>
                  <a:t> are equivalent fractions.</a:t>
                </a:r>
              </a:p>
              <a:p>
                <a:pPr marL="192876" indent="-192876" defTabSz="685800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buClr>
                    <a:srgbClr val="585858"/>
                  </a:buClr>
                  <a:buFont typeface="Arial" panose="020B0604020202020204" pitchFamily="34" charset="0"/>
                  <a:buChar char="•"/>
                  <a:defRPr/>
                </a:pPr>
                <a:r>
                  <a:rPr lang="en-GB" sz="1500" dirty="0">
                    <a:latin typeface="Arial"/>
                  </a:rPr>
                  <a:t>If the two circles were pizza, would they represent the same portion of pizza?</a:t>
                </a:r>
              </a:p>
              <a:p>
                <a:pPr marL="0" indent="0" defTabSz="685800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buClr>
                    <a:srgbClr val="585858"/>
                  </a:buClr>
                  <a:defRPr/>
                </a:pPr>
                <a:endParaRPr lang="en-GB" sz="1500" dirty="0">
                  <a:latin typeface="Arial"/>
                </a:endParaRPr>
              </a:p>
              <a:p>
                <a:pPr marL="192876" indent="-192876" defTabSz="685800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buClr>
                    <a:srgbClr val="585858"/>
                  </a:buClr>
                  <a:buFont typeface="Arial" panose="020B0604020202020204" pitchFamily="34" charset="0"/>
                  <a:buChar char="•"/>
                  <a:defRPr/>
                </a:pPr>
                <a:endParaRPr lang="en-GB" sz="1500" dirty="0">
                  <a:latin typeface="Arial"/>
                </a:endParaRPr>
              </a:p>
              <a:p>
                <a:pPr marL="192876" indent="-192876" defTabSz="685800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buClr>
                    <a:srgbClr val="585858"/>
                  </a:buClr>
                  <a:buFont typeface="Arial" panose="020B0604020202020204" pitchFamily="34" charset="0"/>
                  <a:buChar char="•"/>
                  <a:defRPr/>
                </a:pPr>
                <a:endParaRPr lang="en-GB" sz="1500" dirty="0">
                  <a:latin typeface="Arial"/>
                </a:endParaRPr>
              </a:p>
              <a:p>
                <a:pPr marL="192876" indent="-192876" defTabSz="685800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buClr>
                    <a:srgbClr val="585858"/>
                  </a:buClr>
                  <a:buFont typeface="Arial" panose="020B0604020202020204" pitchFamily="34" charset="0"/>
                  <a:buChar char="•"/>
                  <a:defRPr/>
                </a:pPr>
                <a:endParaRPr lang="en-GB" sz="1500" dirty="0">
                  <a:latin typeface="Arial"/>
                </a:endParaRPr>
              </a:p>
              <a:p>
                <a:pPr marL="192876" indent="-192876" defTabSz="685800">
                  <a:buClr>
                    <a:srgbClr val="00628C"/>
                  </a:buClr>
                  <a:buFont typeface="Arial" panose="020B0604020202020204" pitchFamily="34" charset="0"/>
                  <a:buChar char="●"/>
                  <a:defRPr/>
                </a:pPr>
                <a:endParaRPr lang="en-GB" sz="1500" kern="0" dirty="0">
                  <a:solidFill>
                    <a:srgbClr val="000000"/>
                  </a:solidFill>
                  <a:latin typeface="Arial"/>
                </a:endParaRPr>
              </a:p>
              <a:p>
                <a:pPr marL="0" indent="0" defTabSz="685800">
                  <a:buClr>
                    <a:srgbClr val="00628C"/>
                  </a:buClr>
                  <a:defRPr/>
                </a:pPr>
                <a:endParaRPr lang="en-GB" sz="1500" kern="0" dirty="0">
                  <a:solidFill>
                    <a:srgbClr val="000000"/>
                  </a:solidFill>
                  <a:latin typeface="Arial"/>
                </a:endParaRPr>
              </a:p>
              <a:p>
                <a:pPr marL="192876" indent="-192876" defTabSz="685800">
                  <a:buClr>
                    <a:srgbClr val="00628C"/>
                  </a:buClr>
                  <a:buFont typeface="Arial" panose="020B0604020202020204" pitchFamily="34" charset="0"/>
                  <a:buChar char="●"/>
                  <a:defRPr/>
                </a:pPr>
                <a:endParaRPr lang="en-GB" sz="1800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C8FABC1-F55C-4874-8EAF-D5B392CC7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842855"/>
                <a:ext cx="4042792" cy="2225622"/>
              </a:xfrm>
              <a:prstGeom prst="rect">
                <a:avLst/>
              </a:prstGeom>
              <a:blipFill rotWithShape="0">
                <a:blip r:embed="rId6"/>
                <a:stretch>
                  <a:fillRect l="-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9">
            <a:extLst>
              <a:ext uri="{FF2B5EF4-FFF2-40B4-BE49-F238E27FC236}">
                <a16:creationId xmlns="" xmlns:a16="http://schemas.microsoft.com/office/drawing/2014/main" id="{1554AB59-7DB9-4E4A-8D67-41F02C343B2E}"/>
              </a:ext>
            </a:extLst>
          </p:cNvPr>
          <p:cNvSpPr txBox="1"/>
          <p:nvPr/>
        </p:nvSpPr>
        <p:spPr>
          <a:xfrm>
            <a:off x="6192995" y="3983044"/>
            <a:ext cx="3849929" cy="1246495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txBody>
          <a:bodyPr wrap="square" rtlCol="0" anchor="ctr" anchorCtr="0">
            <a:spAutoFit/>
          </a:bodyPr>
          <a:lstStyle>
            <a:defPPr>
              <a:defRPr lang="en-GB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Char char="●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defTabSz="685800">
              <a:spcBef>
                <a:spcPts val="900"/>
              </a:spcBef>
              <a:spcAft>
                <a:spcPts val="900"/>
              </a:spcAft>
              <a:buNone/>
              <a:defRPr/>
            </a:pPr>
            <a:r>
              <a:rPr lang="en-GB" sz="1500" i="1" dirty="0">
                <a:solidFill>
                  <a:srgbClr val="585858"/>
                </a:solidFill>
              </a:rPr>
              <a:t>The whole is divided into 4 equal parts and 1 of those parts is shaded.</a:t>
            </a:r>
          </a:p>
          <a:p>
            <a:pPr algn="ctr" defTabSz="685800">
              <a:spcBef>
                <a:spcPts val="900"/>
              </a:spcBef>
              <a:spcAft>
                <a:spcPts val="900"/>
              </a:spcAft>
              <a:buNone/>
              <a:defRPr/>
            </a:pPr>
            <a:r>
              <a:rPr lang="en-GB" sz="1500" i="1" dirty="0">
                <a:solidFill>
                  <a:srgbClr val="585858"/>
                </a:solidFill>
              </a:rPr>
              <a:t>The whole is divided into 12 equal parts and 3 of those parts are shaded.</a:t>
            </a:r>
            <a:endParaRPr lang="en-GB" sz="2400" i="1" dirty="0">
              <a:solidFill>
                <a:srgbClr val="58585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9">
                <a:extLst>
                  <a:ext uri="{FF2B5EF4-FFF2-40B4-BE49-F238E27FC236}">
                    <a16:creationId xmlns="" xmlns:a16="http://schemas.microsoft.com/office/drawing/2014/main" id="{5F6D1900-93B6-445E-A82B-1ACD0383DCD5}"/>
                  </a:ext>
                </a:extLst>
              </p:cNvPr>
              <p:cNvSpPr txBox="1"/>
              <p:nvPr/>
            </p:nvSpPr>
            <p:spPr>
              <a:xfrm>
                <a:off x="1910190" y="4594750"/>
                <a:ext cx="3985787" cy="649601"/>
              </a:xfrm>
              <a:prstGeom prst="rect">
                <a:avLst/>
              </a:prstGeom>
              <a:solidFill>
                <a:schemeClr val="accent2"/>
              </a:solidFill>
              <a:ln w="12700">
                <a:noFill/>
              </a:ln>
            </p:spPr>
            <p:txBody>
              <a:bodyPr wrap="square" rtlCol="0" anchor="ctr" anchorCtr="0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628C"/>
                  </a:buClr>
                  <a:buFont typeface="Arial" panose="020B0604020202020204" pitchFamily="34" charset="0"/>
                  <a:buChar char="●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pPr algn="ctr" defTabSz="685800">
                  <a:spcBef>
                    <a:spcPts val="900"/>
                  </a:spcBef>
                  <a:spcAft>
                    <a:spcPts val="900"/>
                  </a:spcAft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1500" i="1">
                        <a:solidFill>
                          <a:srgbClr val="585858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500" i="1" dirty="0">
                    <a:solidFill>
                      <a:srgbClr val="585858"/>
                    </a:solidFill>
                  </a:rPr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500" i="1">
                            <a:solidFill>
                              <a:srgbClr val="585858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500" i="1" dirty="0">
                    <a:solidFill>
                      <a:srgbClr val="585858"/>
                    </a:solidFill>
                  </a:rPr>
                  <a:t> are equivalent because 1 is the same portion of 4 as 3 is of 12.</a:t>
                </a:r>
                <a:endParaRPr lang="en-GB" sz="1500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1" name="TextBox 19">
                <a:extLst>
                  <a:ext uri="{FF2B5EF4-FFF2-40B4-BE49-F238E27FC236}">
                    <a16:creationId xmlns:a16="http://schemas.microsoft.com/office/drawing/2014/main" id="{5F6D1900-93B6-445E-A82B-1ACD0383D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19" y="4998720"/>
                <a:ext cx="5314382" cy="835357"/>
              </a:xfrm>
              <a:prstGeom prst="rect">
                <a:avLst/>
              </a:prstGeom>
              <a:blipFill>
                <a:blip r:embed="rId7"/>
                <a:stretch>
                  <a:fillRect b="-13139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520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0.7|1.2|2.4|2.1|1.2|2.7|0.7|2.9|1.6|3.2|0.6|0.7|2.8|2.5|3.5|5.6|2.7|3.4|3.4|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5.7|5.9|3|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2.1|1.6|2.3|1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2.4|1.5|2.6|1.6|1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564</Words>
  <Application>Microsoft Office PowerPoint</Application>
  <PresentationFormat>Widescreen</PresentationFormat>
  <Paragraphs>85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宋体</vt:lpstr>
      <vt:lpstr>Arial</vt:lpstr>
      <vt:lpstr>Calibri</vt:lpstr>
      <vt:lpstr>Calibri Light</vt:lpstr>
      <vt:lpstr>Cambria Math</vt:lpstr>
      <vt:lpstr>Comic Sans MS</vt:lpstr>
      <vt:lpstr>KG Primary Penmanship</vt:lpstr>
      <vt:lpstr>Myriad Pro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5F-2 Find equivalent fractions</vt:lpstr>
      <vt:lpstr>5F-2 Find equivalent fractions</vt:lpstr>
      <vt:lpstr>5F-2 Find equivalent fractions</vt:lpstr>
      <vt:lpstr>5F-2 Find equivalent fractions</vt:lpstr>
      <vt:lpstr>5F-2 Find equivalent fractions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Martin</dc:creator>
  <cp:lastModifiedBy>Andrew Martin</cp:lastModifiedBy>
  <cp:revision>4</cp:revision>
  <dcterms:created xsi:type="dcterms:W3CDTF">2021-02-23T12:21:20Z</dcterms:created>
  <dcterms:modified xsi:type="dcterms:W3CDTF">2021-02-23T13:02:16Z</dcterms:modified>
</cp:coreProperties>
</file>