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1888" r:id="rId2"/>
    <p:sldId id="1234" r:id="rId3"/>
    <p:sldId id="1891" r:id="rId4"/>
    <p:sldId id="1892" r:id="rId5"/>
    <p:sldId id="256" r:id="rId6"/>
    <p:sldId id="1880" r:id="rId7"/>
    <p:sldId id="1881" r:id="rId8"/>
    <p:sldId id="1884" r:id="rId9"/>
    <p:sldId id="1882" r:id="rId10"/>
    <p:sldId id="1893" r:id="rId11"/>
    <p:sldId id="1883" r:id="rId12"/>
    <p:sldId id="282" r:id="rId13"/>
    <p:sldId id="262" r:id="rId14"/>
    <p:sldId id="260" r:id="rId15"/>
    <p:sldId id="1887" r:id="rId16"/>
    <p:sldId id="1890" r:id="rId17"/>
    <p:sldId id="1899" r:id="rId18"/>
    <p:sldId id="1900" r:id="rId19"/>
    <p:sldId id="1902" r:id="rId20"/>
    <p:sldId id="1895" r:id="rId21"/>
    <p:sldId id="18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54"/>
    <p:restoredTop sz="92819"/>
  </p:normalViewPr>
  <p:slideViewPr>
    <p:cSldViewPr snapToGrid="0" snapToObjects="1">
      <p:cViewPr varScale="1">
        <p:scale>
          <a:sx n="74" d="100"/>
          <a:sy n="74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C8741-9841-8848-B793-A92702521FB6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ABD11-52A3-7043-848F-1DC1122EF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7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Overview of the lesson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AFE1E-738D-4480-9F26-2C413B0A37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95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FAC292-B5C1-064F-936B-3AEA8DDB5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E6E329-322E-B94F-93C5-559D4C2EC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0289AA-3A56-9B4A-91E7-62583DAC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99998-33F0-8C41-BDD1-15FB3F35D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E560D9-6DB3-6A48-8FEC-07E050F9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9C4BF-9F4B-524D-804B-3D9844CD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F5DCA5-F301-3E46-A218-300B1FCB4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3595B9-7915-C64D-B25B-BD64E016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48AAC2-CE33-3749-A208-5B6AC47E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42AC4-A46F-3F4F-ABC0-6E952357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6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20D4A5-7F46-4D47-9823-78F8FF98A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78EB1C-7C13-9D45-A42B-84C105E04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67015C-9D15-B842-92B0-BADD96F4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BE22C-9C01-5D45-8B7A-F691A81B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FC3C6B-4A99-154B-8B07-FB0A5045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3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64044-2A32-574D-B2C5-2582FE3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149023-FCB2-B04F-B8E2-876416CE2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3B97E2-A788-0F47-86F3-EE29D422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2DCDDE-D113-704F-8484-8C2DE707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D92030-8A61-5043-9CAC-665DB7B4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61E14-2C99-EF48-81AB-43C99591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DF5B87-8C6C-4542-B27C-732FF895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F122C7-6C71-3F40-99B5-EEB004B0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14DEF2-66D9-F145-8D25-141E17C0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568DDB-60F0-F247-9DCE-E165DF5E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6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5FA34-8A71-3948-87D6-8489A911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3CDF4C-19BC-F841-9BDC-2554EE3CF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B93726-7592-F747-9BA5-C84DE621C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287AE5-4F52-4645-B3D7-58A62376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C05864-16EA-684F-8628-41FE3B04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87D02D-208F-7A4D-A992-7C3F927B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9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B59D5-A1D9-C345-9048-9382AFD7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26245A-775D-5147-9243-644C5640A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293AD9-1EE2-F448-8FF5-4DFA457C2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1AA6C3-1D35-AE45-B714-5810C01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F8D918-BACB-C245-BB5A-AC7AB210C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38954A-05B8-D542-887F-4596F8F9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65DC90-DEEC-314C-8896-AD6ADC9A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D67382-4B9C-1F4F-A399-33376DAD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7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699C0-6B39-E545-A919-B7B3ADC6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C84F14-9EA5-B046-B0A4-760626866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FBD9A-89B0-3044-A55A-8FBE3E36C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8FCCC3-9EAB-1641-9681-68B98D6B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DB302A-D636-B547-AE81-294B8840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FE4DBCC-8B01-AD41-A6A3-FDA64D42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F987EF8-B18A-B444-89D6-9E68FC82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1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BEF27-241E-C54D-AB1D-6C63C904E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2A3073-BCAE-6B41-AAA7-7D4F23F44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DE8146-CD34-824D-BFA4-FF1AA7B46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967CB6-20BD-5242-8800-850AF5DD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F7E5C5-3B7C-F643-A18F-FF936BAB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18688A-3368-9E42-8D22-5C4F13079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3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83EE0-F1A2-7943-8C13-CE149D08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2FC291-A943-704A-9A4A-14E56ACA4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1E7CFD-1813-6A4D-9C00-ADD648439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576D9A-FC96-C64B-81D0-B3D67D13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6446C6-1F3E-794B-901C-AFB209AB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6A03B4-70FA-F64F-A396-1DC9DBB4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27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BC8AA9-FF4D-224C-AF3C-9281595C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38D79C-5D73-6D43-B4CB-6E3361E81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9CAD7C-497B-4A4B-AACB-62905755E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1CA28-C810-2E44-B3E1-3417D0A9272B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9E7F59-1CF2-DA42-BB86-9195E6054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75DE80-85C4-8149-916C-1D5A643C9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8584D-50A0-0249-BDDE-AA6966DC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6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tif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2.tif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52A0D3-E2E3-5B4E-A6CA-98D7901A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62" y="1749297"/>
            <a:ext cx="5910469" cy="693053"/>
          </a:xfrm>
        </p:spPr>
        <p:txBody>
          <a:bodyPr/>
          <a:lstStyle/>
          <a:p>
            <a:pPr algn="l"/>
            <a:r>
              <a:rPr lang="en-US" dirty="0"/>
              <a:t>I am a 2D shape.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0AF9B9-7A51-8F42-B9BF-238E27F6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26" y="495570"/>
            <a:ext cx="4818856" cy="60287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027A7F36-89D3-6048-A761-9A21641545FB}"/>
              </a:ext>
            </a:extLst>
          </p:cNvPr>
          <p:cNvSpPr txBox="1">
            <a:spLocks/>
          </p:cNvSpPr>
          <p:nvPr/>
        </p:nvSpPr>
        <p:spPr>
          <a:xfrm>
            <a:off x="371060" y="2347907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 am an irregular shape.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F7AC517F-562D-B342-AB47-38F8CAE1A968}"/>
              </a:ext>
            </a:extLst>
          </p:cNvPr>
          <p:cNvSpPr txBox="1">
            <a:spLocks/>
          </p:cNvSpPr>
          <p:nvPr/>
        </p:nvSpPr>
        <p:spPr>
          <a:xfrm>
            <a:off x="371060" y="2946516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8EC068A4-1050-1A45-9098-D8253E5080BD}"/>
              </a:ext>
            </a:extLst>
          </p:cNvPr>
          <p:cNvSpPr txBox="1">
            <a:spLocks/>
          </p:cNvSpPr>
          <p:nvPr/>
        </p:nvSpPr>
        <p:spPr>
          <a:xfrm>
            <a:off x="371059" y="3545125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 am have less than 5 sides.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120E63F6-79AF-0A4A-BA18-7BF26C143EC1}"/>
              </a:ext>
            </a:extLst>
          </p:cNvPr>
          <p:cNvSpPr txBox="1">
            <a:spLocks/>
          </p:cNvSpPr>
          <p:nvPr/>
        </p:nvSpPr>
        <p:spPr>
          <a:xfrm>
            <a:off x="371058" y="4143734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 </a:t>
            </a:r>
            <a:r>
              <a:rPr lang="en-US" dirty="0"/>
              <a:t>have 4 corners.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8FA56EEB-BFF5-8349-B558-510908EF9667}"/>
              </a:ext>
            </a:extLst>
          </p:cNvPr>
          <p:cNvSpPr txBox="1">
            <a:spLocks/>
          </p:cNvSpPr>
          <p:nvPr/>
        </p:nvSpPr>
        <p:spPr>
          <a:xfrm>
            <a:off x="371057" y="4763689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 have parallel sides.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C70E2DF8-48EB-EB4E-AA2E-4A61360F4E52}"/>
              </a:ext>
            </a:extLst>
          </p:cNvPr>
          <p:cNvSpPr txBox="1">
            <a:spLocks/>
          </p:cNvSpPr>
          <p:nvPr/>
        </p:nvSpPr>
        <p:spPr>
          <a:xfrm>
            <a:off x="371054" y="5829915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 have 4 right angles.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7725D-C7AF-4245-AEF7-0C277E0F8E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46867" y="4985672"/>
            <a:ext cx="2422387" cy="153868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4D21677-A708-8841-BDB0-C9A22E4DE61F}"/>
              </a:ext>
            </a:extLst>
          </p:cNvPr>
          <p:cNvSpPr txBox="1">
            <a:spLocks/>
          </p:cNvSpPr>
          <p:nvPr/>
        </p:nvSpPr>
        <p:spPr>
          <a:xfrm>
            <a:off x="371054" y="5304404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 am enclosed on 4 sides.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99D2F9F6-1F1D-4B43-A077-C910F214ACD8}"/>
              </a:ext>
            </a:extLst>
          </p:cNvPr>
          <p:cNvSpPr txBox="1">
            <a:spLocks/>
          </p:cNvSpPr>
          <p:nvPr/>
        </p:nvSpPr>
        <p:spPr>
          <a:xfrm>
            <a:off x="371053" y="513383"/>
            <a:ext cx="5910469" cy="6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/>
              <a:t>Talk It Solve It</a:t>
            </a:r>
          </a:p>
        </p:txBody>
      </p:sp>
    </p:spTree>
    <p:extLst>
      <p:ext uri="{BB962C8B-B14F-4D97-AF65-F5344CB8AC3E}">
        <p14:creationId xmlns:p14="http://schemas.microsoft.com/office/powerpoint/2010/main" val="24409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EFF5D-32DD-104C-ABAF-DE64F549A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527" y="692421"/>
            <a:ext cx="10515600" cy="1325563"/>
          </a:xfrm>
        </p:spPr>
        <p:txBody>
          <a:bodyPr/>
          <a:lstStyle/>
          <a:p>
            <a:r>
              <a:rPr lang="en-US" dirty="0"/>
              <a:t>How can we rebuild the original line?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161FED-EA87-7C43-8688-BCF00C50B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91651" y="711428"/>
            <a:ext cx="2308229" cy="4590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A7E556-9B8B-954C-9305-3AA73995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5949358" y="-119030"/>
            <a:ext cx="192813" cy="4274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9E6AB3-6455-C148-B0BC-E87EEFAD4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39247" y="1917156"/>
            <a:ext cx="229421" cy="4257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7B5968-6438-2F49-8C74-8AEE714CC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855209" y="2991744"/>
            <a:ext cx="1653729" cy="148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97CB66-5DF2-8F43-A0D4-CB2FA91BF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354860" y="2925896"/>
            <a:ext cx="1655836" cy="179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0C57A0-CD3B-6A47-96C0-079F258726ED}"/>
              </a:ext>
            </a:extLst>
          </p:cNvPr>
          <p:cNvSpPr txBox="1"/>
          <p:nvPr/>
        </p:nvSpPr>
        <p:spPr>
          <a:xfrm>
            <a:off x="7789722" y="492222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5A1AB3-8909-AF4A-BCBC-BFEF95B1E2FB}"/>
              </a:ext>
            </a:extLst>
          </p:cNvPr>
          <p:cNvSpPr txBox="1"/>
          <p:nvPr/>
        </p:nvSpPr>
        <p:spPr>
          <a:xfrm>
            <a:off x="3908751" y="495137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B9AB3A-376D-5D43-87FB-2013078EA31D}"/>
              </a:ext>
            </a:extLst>
          </p:cNvPr>
          <p:cNvSpPr txBox="1"/>
          <p:nvPr/>
        </p:nvSpPr>
        <p:spPr>
          <a:xfrm>
            <a:off x="766158" y="499355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CBA366-11EF-D849-9604-26FB761FF7A5}"/>
              </a:ext>
            </a:extLst>
          </p:cNvPr>
          <p:cNvSpPr txBox="1"/>
          <p:nvPr/>
        </p:nvSpPr>
        <p:spPr>
          <a:xfrm>
            <a:off x="11207141" y="495137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2869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16354 0.526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263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17123 0.228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6 0.00324 L -0.21666 0.375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24649 0.3810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0C087-5014-F143-A725-F1980293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perimeter?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6926F1-B50F-3442-A230-1B5BDBAA5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The shape is enclosed by a continuous line.</a:t>
            </a:r>
          </a:p>
          <a:p>
            <a:r>
              <a:rPr lang="en-US" dirty="0"/>
              <a:t>The measurement all the way around the outside of a 2D shape, space or area.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0B6B885-45FF-1944-AD37-6F3460CB90C8}"/>
              </a:ext>
            </a:extLst>
          </p:cNvPr>
          <p:cNvCxnSpPr>
            <a:cxnSpLocks/>
          </p:cNvCxnSpPr>
          <p:nvPr/>
        </p:nvCxnSpPr>
        <p:spPr>
          <a:xfrm flipV="1">
            <a:off x="4731025" y="3419062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D3F36C1-7EC7-7841-A5BF-D40DCF34AD87}"/>
              </a:ext>
            </a:extLst>
          </p:cNvPr>
          <p:cNvCxnSpPr>
            <a:cxnSpLocks/>
          </p:cNvCxnSpPr>
          <p:nvPr/>
        </p:nvCxnSpPr>
        <p:spPr>
          <a:xfrm flipV="1">
            <a:off x="6897756" y="3415748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7E4D470-1701-B146-9E4C-6C3F04CFB485}"/>
              </a:ext>
            </a:extLst>
          </p:cNvPr>
          <p:cNvCxnSpPr>
            <a:cxnSpLocks/>
          </p:cNvCxnSpPr>
          <p:nvPr/>
        </p:nvCxnSpPr>
        <p:spPr>
          <a:xfrm>
            <a:off x="4731025" y="5572538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60B9AC-85CA-1C4E-97A3-ACD77D3E8F6B}"/>
              </a:ext>
            </a:extLst>
          </p:cNvPr>
          <p:cNvCxnSpPr>
            <a:cxnSpLocks/>
          </p:cNvCxnSpPr>
          <p:nvPr/>
        </p:nvCxnSpPr>
        <p:spPr>
          <a:xfrm>
            <a:off x="4731025" y="3415747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3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>
            <a:extLst>
              <a:ext uri="{FF2B5EF4-FFF2-40B4-BE49-F238E27FC236}">
                <a16:creationId xmlns:a16="http://schemas.microsoft.com/office/drawing/2014/main" xmlns="" id="{BC57B498-21AC-AE40-BD10-FFA95D83C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3" y="1830388"/>
            <a:ext cx="2159000" cy="1439862"/>
          </a:xfrm>
          <a:prstGeom prst="rect">
            <a:avLst/>
          </a:prstGeom>
          <a:solidFill>
            <a:srgbClr val="FFFF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xmlns="" id="{E9ECF0FE-4641-E147-90DB-E492FEA0A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026" y="1643063"/>
            <a:ext cx="439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altLang="en-US">
                <a:solidFill>
                  <a:srgbClr val="000000"/>
                </a:solidFill>
                <a:latin typeface="Calibri" panose="020F0502020204030204" pitchFamily="34" charset="0"/>
              </a:rPr>
              <a:t>Perimeter of a rectangle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xmlns="" id="{BB7B3D81-A107-4043-9F01-9435D548A29E}"/>
              </a:ext>
            </a:extLst>
          </p:cNvPr>
          <p:cNvGrpSpPr>
            <a:grpSpLocks/>
          </p:cNvGrpSpPr>
          <p:nvPr/>
        </p:nvGrpSpPr>
        <p:grpSpPr bwMode="auto">
          <a:xfrm>
            <a:off x="6672263" y="1365250"/>
            <a:ext cx="2159000" cy="465138"/>
            <a:chOff x="3379" y="1736"/>
            <a:chExt cx="1360" cy="293"/>
          </a:xfrm>
        </p:grpSpPr>
        <p:sp>
          <p:nvSpPr>
            <p:cNvPr id="6174" name="Line 7">
              <a:extLst>
                <a:ext uri="{FF2B5EF4-FFF2-40B4-BE49-F238E27FC236}">
                  <a16:creationId xmlns:a16="http://schemas.microsoft.com/office/drawing/2014/main" xmlns="" id="{0AD0F5C4-708A-EC48-B7CF-96CDD66BCB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9" y="2029"/>
              <a:ext cx="1360" cy="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Text Box 8">
              <a:extLst>
                <a:ext uri="{FF2B5EF4-FFF2-40B4-BE49-F238E27FC236}">
                  <a16:creationId xmlns:a16="http://schemas.microsoft.com/office/drawing/2014/main" xmlns="" id="{1B4EC668-C55A-DF48-8240-78C8C1A64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0" y="1736"/>
              <a:ext cx="8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en-US" sz="2000">
                  <a:latin typeface="Calibri" panose="020F0502020204030204" pitchFamily="34" charset="0"/>
                </a:rPr>
                <a:t>length</a:t>
              </a:r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xmlns="" id="{3072CC15-F100-3444-AD90-851B521C2004}"/>
              </a:ext>
            </a:extLst>
          </p:cNvPr>
          <p:cNvGrpSpPr>
            <a:grpSpLocks/>
          </p:cNvGrpSpPr>
          <p:nvPr/>
        </p:nvGrpSpPr>
        <p:grpSpPr bwMode="auto">
          <a:xfrm>
            <a:off x="5734051" y="1851026"/>
            <a:ext cx="1370013" cy="1439863"/>
            <a:chOff x="2788" y="2029"/>
            <a:chExt cx="863" cy="907"/>
          </a:xfrm>
        </p:grpSpPr>
        <p:sp>
          <p:nvSpPr>
            <p:cNvPr id="6172" name="Line 9">
              <a:extLst>
                <a:ext uri="{FF2B5EF4-FFF2-40B4-BE49-F238E27FC236}">
                  <a16:creationId xmlns:a16="http://schemas.microsoft.com/office/drawing/2014/main" xmlns="" id="{E32BED8F-E7A2-C74A-84EE-CDAB59F137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9" y="2029"/>
              <a:ext cx="0" cy="907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Text Box 10">
              <a:extLst>
                <a:ext uri="{FF2B5EF4-FFF2-40B4-BE49-F238E27FC236}">
                  <a16:creationId xmlns:a16="http://schemas.microsoft.com/office/drawing/2014/main" xmlns="" id="{4A515E0C-8F90-694F-A609-95AFF7E42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8" y="2187"/>
              <a:ext cx="8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width</a:t>
              </a:r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xmlns="" id="{251D9957-BE11-FC4A-9FD2-79954D632CFA}"/>
              </a:ext>
            </a:extLst>
          </p:cNvPr>
          <p:cNvGrpSpPr>
            <a:grpSpLocks/>
          </p:cNvGrpSpPr>
          <p:nvPr/>
        </p:nvGrpSpPr>
        <p:grpSpPr bwMode="auto">
          <a:xfrm>
            <a:off x="6672263" y="3262313"/>
            <a:ext cx="2159000" cy="400050"/>
            <a:chOff x="3379" y="2931"/>
            <a:chExt cx="1360" cy="252"/>
          </a:xfrm>
        </p:grpSpPr>
        <p:sp>
          <p:nvSpPr>
            <p:cNvPr id="6170" name="Line 11">
              <a:extLst>
                <a:ext uri="{FF2B5EF4-FFF2-40B4-BE49-F238E27FC236}">
                  <a16:creationId xmlns:a16="http://schemas.microsoft.com/office/drawing/2014/main" xmlns="" id="{EB48D30D-405D-C24B-B5B3-162A710183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9" y="2941"/>
              <a:ext cx="1360" cy="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Text Box 12">
              <a:extLst>
                <a:ext uri="{FF2B5EF4-FFF2-40B4-BE49-F238E27FC236}">
                  <a16:creationId xmlns:a16="http://schemas.microsoft.com/office/drawing/2014/main" xmlns="" id="{17E4B5FD-C6F5-4D4F-840D-FF512235B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5" y="2931"/>
              <a:ext cx="8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length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xmlns="" id="{744F8544-2194-FF4F-98B1-A00025A9A9CB}"/>
              </a:ext>
            </a:extLst>
          </p:cNvPr>
          <p:cNvGrpSpPr>
            <a:grpSpLocks/>
          </p:cNvGrpSpPr>
          <p:nvPr/>
        </p:nvGrpSpPr>
        <p:grpSpPr bwMode="auto">
          <a:xfrm>
            <a:off x="8832851" y="1835151"/>
            <a:ext cx="1370013" cy="1439863"/>
            <a:chOff x="4740" y="2029"/>
            <a:chExt cx="863" cy="907"/>
          </a:xfrm>
        </p:grpSpPr>
        <p:sp>
          <p:nvSpPr>
            <p:cNvPr id="6168" name="Line 13">
              <a:extLst>
                <a:ext uri="{FF2B5EF4-FFF2-40B4-BE49-F238E27FC236}">
                  <a16:creationId xmlns:a16="http://schemas.microsoft.com/office/drawing/2014/main" xmlns="" id="{A95CDBFE-7002-7D40-AD86-BF8873C201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2" y="2029"/>
              <a:ext cx="0" cy="907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Text Box 14">
              <a:extLst>
                <a:ext uri="{FF2B5EF4-FFF2-40B4-BE49-F238E27FC236}">
                  <a16:creationId xmlns:a16="http://schemas.microsoft.com/office/drawing/2014/main" xmlns="" id="{9FB432C1-150E-AD48-886A-D9054E847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2341"/>
              <a:ext cx="8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width</a:t>
              </a:r>
            </a:p>
          </p:txBody>
        </p:sp>
      </p:grpSp>
      <p:sp>
        <p:nvSpPr>
          <p:cNvPr id="43027" name="Rectangle 19">
            <a:extLst>
              <a:ext uri="{FF2B5EF4-FFF2-40B4-BE49-F238E27FC236}">
                <a16:creationId xmlns:a16="http://schemas.microsoft.com/office/drawing/2014/main" xmlns="" id="{BFE4B72A-3538-1247-805C-F18253B31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026" y="2047875"/>
            <a:ext cx="37449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altLang="en-US">
                <a:solidFill>
                  <a:srgbClr val="000000"/>
                </a:solidFill>
                <a:latin typeface="Calibri" panose="020F0502020204030204" pitchFamily="34" charset="0"/>
              </a:rPr>
              <a:t>=   length + width </a:t>
            </a:r>
            <a:br>
              <a:rPr lang="en-GB" altLang="en-US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>
                <a:solidFill>
                  <a:srgbClr val="000000"/>
                </a:solidFill>
                <a:latin typeface="Calibri" panose="020F0502020204030204" pitchFamily="34" charset="0"/>
              </a:rPr>
              <a:t>+ length + width</a:t>
            </a:r>
          </a:p>
        </p:txBody>
      </p:sp>
      <p:sp>
        <p:nvSpPr>
          <p:cNvPr id="43028" name="Rectangle 20">
            <a:extLst>
              <a:ext uri="{FF2B5EF4-FFF2-40B4-BE49-F238E27FC236}">
                <a16:creationId xmlns:a16="http://schemas.microsoft.com/office/drawing/2014/main" xmlns="" id="{5A547E1A-68A4-3843-ABD3-8A4D61A2F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5260975"/>
            <a:ext cx="5695950" cy="947738"/>
          </a:xfrm>
          <a:prstGeom prst="wedgeRoundRectCallout">
            <a:avLst>
              <a:gd name="adj1" fmla="val 4884"/>
              <a:gd name="adj2" fmla="val -85727"/>
              <a:gd name="adj3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en-GB" sz="2300" b="1">
                <a:solidFill>
                  <a:schemeClr val="bg1"/>
                </a:solidFill>
                <a:latin typeface="Calibri" charset="0"/>
                <a:ea typeface="ＭＳ Ｐゴシック" charset="-128"/>
                <a:cs typeface="Calibri" charset="0"/>
              </a:rPr>
              <a:t>Think about</a:t>
            </a:r>
          </a:p>
          <a:p>
            <a:pPr algn="l">
              <a:spcBef>
                <a:spcPct val="20000"/>
              </a:spcBef>
              <a:defRPr/>
            </a:pPr>
            <a:r>
              <a:rPr lang="en-GB" sz="2300">
                <a:solidFill>
                  <a:schemeClr val="bg1"/>
                </a:solidFill>
                <a:latin typeface="Calibri" charset="0"/>
                <a:ea typeface="ＭＳ Ｐゴシック" charset="-128"/>
                <a:cs typeface="Calibri" charset="0"/>
              </a:rPr>
              <a:t>Is there another way to find the perimeter?</a:t>
            </a:r>
            <a:endParaRPr lang="en-GB" sz="2300" b="1">
              <a:solidFill>
                <a:schemeClr val="bg1"/>
              </a:solidFill>
              <a:latin typeface="Calibri" charset="0"/>
              <a:ea typeface="ＭＳ Ｐゴシック" charset="-128"/>
              <a:cs typeface="Calibri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b="1" i="1">
              <a:solidFill>
                <a:schemeClr val="tx2"/>
              </a:solidFill>
              <a:latin typeface="Calibri" charset="0"/>
              <a:ea typeface="ＭＳ Ｐゴシック" charset="-128"/>
              <a:cs typeface="Calibri" charset="0"/>
            </a:endParaRPr>
          </a:p>
        </p:txBody>
      </p:sp>
      <p:grpSp>
        <p:nvGrpSpPr>
          <p:cNvPr id="6" name="Group 57">
            <a:extLst>
              <a:ext uri="{FF2B5EF4-FFF2-40B4-BE49-F238E27FC236}">
                <a16:creationId xmlns:a16="http://schemas.microsoft.com/office/drawing/2014/main" xmlns="" id="{FB5CF3D9-545F-8944-AE96-F527F25E195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3835400"/>
            <a:ext cx="2303462" cy="1150938"/>
            <a:chOff x="839" y="1117"/>
            <a:chExt cx="1451" cy="725"/>
          </a:xfrm>
        </p:grpSpPr>
        <p:sp>
          <p:nvSpPr>
            <p:cNvPr id="6166" name="Rectangle 58">
              <a:extLst>
                <a:ext uri="{FF2B5EF4-FFF2-40B4-BE49-F238E27FC236}">
                  <a16:creationId xmlns:a16="http://schemas.microsoft.com/office/drawing/2014/main" xmlns="" id="{75CFA079-8F1C-0749-8D56-D0AD7CCC1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1117"/>
              <a:ext cx="1451" cy="725"/>
            </a:xfrm>
            <a:prstGeom prst="rect">
              <a:avLst/>
            </a:prstGeom>
            <a:solidFill>
              <a:srgbClr val="0A71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67" name="Text Box 59">
              <a:extLst>
                <a:ext uri="{FF2B5EF4-FFF2-40B4-BE49-F238E27FC236}">
                  <a16:creationId xmlns:a16="http://schemas.microsoft.com/office/drawing/2014/main" xmlns="" id="{334115FE-A1A4-D84B-8E84-094DA2DD5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" y="1298"/>
              <a:ext cx="9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lawn</a:t>
              </a:r>
            </a:p>
          </p:txBody>
        </p:sp>
      </p:grpSp>
      <p:grpSp>
        <p:nvGrpSpPr>
          <p:cNvPr id="7" name="Group 60">
            <a:extLst>
              <a:ext uri="{FF2B5EF4-FFF2-40B4-BE49-F238E27FC236}">
                <a16:creationId xmlns:a16="http://schemas.microsoft.com/office/drawing/2014/main" xmlns="" id="{BF9DD3D1-DA5A-3748-A87C-8C93EC939BDC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3341689"/>
            <a:ext cx="2303462" cy="396875"/>
            <a:chOff x="839" y="957"/>
            <a:chExt cx="1451" cy="250"/>
          </a:xfrm>
        </p:grpSpPr>
        <p:sp>
          <p:nvSpPr>
            <p:cNvPr id="6164" name="Text Box 61">
              <a:extLst>
                <a:ext uri="{FF2B5EF4-FFF2-40B4-BE49-F238E27FC236}">
                  <a16:creationId xmlns:a16="http://schemas.microsoft.com/office/drawing/2014/main" xmlns="" id="{A1D8AAF4-1946-794B-A8AB-7035240C3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3" y="957"/>
              <a:ext cx="77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5 m</a:t>
              </a:r>
            </a:p>
          </p:txBody>
        </p:sp>
        <p:sp>
          <p:nvSpPr>
            <p:cNvPr id="6165" name="Line 62">
              <a:extLst>
                <a:ext uri="{FF2B5EF4-FFF2-40B4-BE49-F238E27FC236}">
                  <a16:creationId xmlns:a16="http://schemas.microsoft.com/office/drawing/2014/main" xmlns="" id="{53410948-0B9A-3E43-8BE6-8E1C62814E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1207"/>
              <a:ext cx="14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:a16="http://schemas.microsoft.com/office/drawing/2014/main" xmlns="" id="{E238EB3E-A8AF-A44F-AC20-FF90E188E450}"/>
              </a:ext>
            </a:extLst>
          </p:cNvPr>
          <p:cNvGrpSpPr>
            <a:grpSpLocks/>
          </p:cNvGrpSpPr>
          <p:nvPr/>
        </p:nvGrpSpPr>
        <p:grpSpPr bwMode="auto">
          <a:xfrm>
            <a:off x="5013326" y="3846514"/>
            <a:ext cx="1223963" cy="1150937"/>
            <a:chOff x="2336" y="1305"/>
            <a:chExt cx="771" cy="725"/>
          </a:xfrm>
        </p:grpSpPr>
        <p:sp>
          <p:nvSpPr>
            <p:cNvPr id="6162" name="Line 64">
              <a:extLst>
                <a:ext uri="{FF2B5EF4-FFF2-40B4-BE49-F238E27FC236}">
                  <a16:creationId xmlns:a16="http://schemas.microsoft.com/office/drawing/2014/main" xmlns="" id="{97558E82-C7DB-0145-8817-E23EA7204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1305"/>
              <a:ext cx="0" cy="7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Text Box 65">
              <a:extLst>
                <a:ext uri="{FF2B5EF4-FFF2-40B4-BE49-F238E27FC236}">
                  <a16:creationId xmlns:a16="http://schemas.microsoft.com/office/drawing/2014/main" xmlns="" id="{7E3F0220-9506-D744-AF7F-3E3601F81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" y="1502"/>
              <a:ext cx="77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3 m</a:t>
              </a:r>
            </a:p>
          </p:txBody>
        </p:sp>
      </p:grpSp>
      <p:sp>
        <p:nvSpPr>
          <p:cNvPr id="32" name="Rectangle 66">
            <a:extLst>
              <a:ext uri="{FF2B5EF4-FFF2-40B4-BE49-F238E27FC236}">
                <a16:creationId xmlns:a16="http://schemas.microsoft.com/office/drawing/2014/main" xmlns="" id="{7B41E0B5-B381-F844-AB2D-FF989F1D4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4424363"/>
            <a:ext cx="2919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= 5 + 3 + 5 + 3 </a:t>
            </a:r>
          </a:p>
        </p:txBody>
      </p:sp>
      <p:sp>
        <p:nvSpPr>
          <p:cNvPr id="33" name="Rectangle 67">
            <a:extLst>
              <a:ext uri="{FF2B5EF4-FFF2-40B4-BE49-F238E27FC236}">
                <a16:creationId xmlns:a16="http://schemas.microsoft.com/office/drawing/2014/main" xmlns="" id="{57FA642F-6212-FD45-872C-789514B01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6" y="4044950"/>
            <a:ext cx="3756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Perimeter of this lawn </a:t>
            </a:r>
            <a:endParaRPr lang="en-GB" altLang="en-US" sz="2200" b="1">
              <a:latin typeface="Calibri" panose="020F0502020204030204" pitchFamily="34" charset="0"/>
            </a:endParaRPr>
          </a:p>
        </p:txBody>
      </p:sp>
      <p:sp>
        <p:nvSpPr>
          <p:cNvPr id="34" name="Rectangle 68">
            <a:extLst>
              <a:ext uri="{FF2B5EF4-FFF2-40B4-BE49-F238E27FC236}">
                <a16:creationId xmlns:a16="http://schemas.microsoft.com/office/drawing/2014/main" xmlns="" id="{7C9366C9-5288-C34F-B869-402091200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439" y="4422775"/>
            <a:ext cx="1381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= 16</a:t>
            </a:r>
          </a:p>
        </p:txBody>
      </p:sp>
      <p:sp>
        <p:nvSpPr>
          <p:cNvPr id="35" name="Rectangle 68">
            <a:extLst>
              <a:ext uri="{FF2B5EF4-FFF2-40B4-BE49-F238E27FC236}">
                <a16:creationId xmlns:a16="http://schemas.microsoft.com/office/drawing/2014/main" xmlns="" id="{59D17D71-4D65-7A4B-B0C5-B1057B56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538" y="4400550"/>
            <a:ext cx="684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altLang="en-US" b="1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6641" name="Rectangle 2">
            <a:extLst>
              <a:ext uri="{FF2B5EF4-FFF2-40B4-BE49-F238E27FC236}">
                <a16:creationId xmlns:a16="http://schemas.microsoft.com/office/drawing/2014/main" xmlns="" id="{A170C3E6-21A6-714D-93CC-8357E201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4135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>
              <a:defRPr/>
            </a:pPr>
            <a:r>
              <a:rPr lang="en-GB" sz="3000" dirty="0">
                <a:solidFill>
                  <a:srgbClr val="477CA8"/>
                </a:solidFill>
                <a:latin typeface="+mj-lt"/>
                <a:ea typeface="Calibri" charset="0"/>
                <a:cs typeface="Calibri" charset="0"/>
              </a:rPr>
              <a:t>The </a:t>
            </a:r>
            <a:r>
              <a:rPr lang="en-GB" sz="3000" b="1" dirty="0">
                <a:solidFill>
                  <a:srgbClr val="477CA8"/>
                </a:solidFill>
                <a:latin typeface="+mj-lt"/>
                <a:ea typeface="Calibri" charset="0"/>
                <a:cs typeface="Calibri" charset="0"/>
              </a:rPr>
              <a:t>perimeter </a:t>
            </a:r>
            <a:r>
              <a:rPr lang="en-GB" sz="3000" dirty="0">
                <a:solidFill>
                  <a:srgbClr val="477CA8"/>
                </a:solidFill>
                <a:latin typeface="+mj-lt"/>
                <a:ea typeface="Calibri" charset="0"/>
                <a:cs typeface="Calibri" charset="0"/>
              </a:rPr>
              <a:t>of a shape is the </a:t>
            </a:r>
            <a:r>
              <a:rPr lang="en-GB" sz="3000" b="1" dirty="0">
                <a:solidFill>
                  <a:srgbClr val="477CA8"/>
                </a:solidFill>
                <a:latin typeface="+mj-lt"/>
                <a:ea typeface="Calibri" charset="0"/>
                <a:cs typeface="Calibri" charset="0"/>
              </a:rPr>
              <a:t>total length of its sides</a:t>
            </a:r>
          </a:p>
        </p:txBody>
      </p:sp>
    </p:spTree>
    <p:extLst>
      <p:ext uri="{BB962C8B-B14F-4D97-AF65-F5344CB8AC3E}">
        <p14:creationId xmlns:p14="http://schemas.microsoft.com/office/powerpoint/2010/main" val="11824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  <p:bldP spid="43014" grpId="0" build="p"/>
      <p:bldP spid="43027" grpId="0" build="p"/>
      <p:bldP spid="43028" grpId="0" build="p" animBg="1"/>
      <p:bldP spid="32" grpId="0" build="p" autoUpdateAnimBg="0"/>
      <p:bldP spid="33" grpId="0" build="p" autoUpdateAnimBg="0"/>
      <p:bldP spid="34" grpId="0" build="p" autoUpdateAnimBg="0"/>
      <p:bldP spid="3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39BD8-5293-824F-B052-7424D60B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879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2 x L + 2 x 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17530D-E001-564D-B41F-1C6E8D57C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09613"/>
            <a:ext cx="10515600" cy="585787"/>
          </a:xfrm>
        </p:spPr>
        <p:txBody>
          <a:bodyPr/>
          <a:lstStyle/>
          <a:p>
            <a:r>
              <a:rPr lang="en-US" dirty="0"/>
              <a:t>Can you find a quick way to calculate?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0A151C-5A8B-D74B-8164-8D443E1E8FD0}"/>
              </a:ext>
            </a:extLst>
          </p:cNvPr>
          <p:cNvSpPr txBox="1">
            <a:spLocks/>
          </p:cNvSpPr>
          <p:nvPr/>
        </p:nvSpPr>
        <p:spPr>
          <a:xfrm>
            <a:off x="-41578" y="3325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2 x Length + 2 x Width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3CDB566-ADEA-BE42-B0EB-F000596D0588}"/>
              </a:ext>
            </a:extLst>
          </p:cNvPr>
          <p:cNvSpPr txBox="1">
            <a:spLocks/>
          </p:cNvSpPr>
          <p:nvPr/>
        </p:nvSpPr>
        <p:spPr>
          <a:xfrm>
            <a:off x="0" y="1047372"/>
            <a:ext cx="3851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3 + 3 + 3 + 3 =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9C3680A-F8AA-1243-A4F8-AACF488CE2CC}"/>
              </a:ext>
            </a:extLst>
          </p:cNvPr>
          <p:cNvCxnSpPr>
            <a:cxnSpLocks/>
          </p:cNvCxnSpPr>
          <p:nvPr/>
        </p:nvCxnSpPr>
        <p:spPr>
          <a:xfrm flipV="1">
            <a:off x="6599581" y="2007705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60970F-E28A-CA4D-9941-DC7C9F602F3F}"/>
              </a:ext>
            </a:extLst>
          </p:cNvPr>
          <p:cNvCxnSpPr>
            <a:cxnSpLocks/>
          </p:cNvCxnSpPr>
          <p:nvPr/>
        </p:nvCxnSpPr>
        <p:spPr>
          <a:xfrm flipV="1">
            <a:off x="8766312" y="2004391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F645BFF-2DE4-FC45-8D30-F17A7E597836}"/>
              </a:ext>
            </a:extLst>
          </p:cNvPr>
          <p:cNvCxnSpPr>
            <a:cxnSpLocks/>
          </p:cNvCxnSpPr>
          <p:nvPr/>
        </p:nvCxnSpPr>
        <p:spPr>
          <a:xfrm>
            <a:off x="6599581" y="2004390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8683966-0D31-F146-83DD-CC9B31E3BF78}"/>
              </a:ext>
            </a:extLst>
          </p:cNvPr>
          <p:cNvCxnSpPr>
            <a:cxnSpLocks/>
          </p:cNvCxnSpPr>
          <p:nvPr/>
        </p:nvCxnSpPr>
        <p:spPr>
          <a:xfrm>
            <a:off x="6599581" y="4167805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7064931-62F0-9E42-873E-287E92A92523}"/>
              </a:ext>
            </a:extLst>
          </p:cNvPr>
          <p:cNvCxnSpPr>
            <a:cxnSpLocks/>
          </p:cNvCxnSpPr>
          <p:nvPr/>
        </p:nvCxnSpPr>
        <p:spPr>
          <a:xfrm>
            <a:off x="6599581" y="4167805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D485F15-B1F9-D34E-9183-270FFB7168BE}"/>
              </a:ext>
            </a:extLst>
          </p:cNvPr>
          <p:cNvCxnSpPr>
            <a:cxnSpLocks/>
          </p:cNvCxnSpPr>
          <p:nvPr/>
        </p:nvCxnSpPr>
        <p:spPr>
          <a:xfrm>
            <a:off x="6581619" y="2004390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F5E422-10D0-CB49-8736-9B5589CB2E38}"/>
              </a:ext>
            </a:extLst>
          </p:cNvPr>
          <p:cNvSpPr txBox="1"/>
          <p:nvPr/>
        </p:nvSpPr>
        <p:spPr>
          <a:xfrm>
            <a:off x="7077593" y="1278792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3cm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870F0E8-2BE3-E342-9EB2-0D1E9775EBBF}"/>
              </a:ext>
            </a:extLst>
          </p:cNvPr>
          <p:cNvSpPr txBox="1">
            <a:spLocks/>
          </p:cNvSpPr>
          <p:nvPr/>
        </p:nvSpPr>
        <p:spPr>
          <a:xfrm>
            <a:off x="-41578" y="1769223"/>
            <a:ext cx="51401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6 + 6 + 3 + 3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F8F697-7F30-5F44-92EE-5E36AAED4710}"/>
              </a:ext>
            </a:extLst>
          </p:cNvPr>
          <p:cNvSpPr txBox="1"/>
          <p:nvPr/>
        </p:nvSpPr>
        <p:spPr>
          <a:xfrm>
            <a:off x="8280033" y="1295301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8B48793-A445-7F43-90A5-BF6AB5B905F0}"/>
              </a:ext>
            </a:extLst>
          </p:cNvPr>
          <p:cNvSpPr txBox="1"/>
          <p:nvPr/>
        </p:nvSpPr>
        <p:spPr>
          <a:xfrm>
            <a:off x="8280033" y="1303590"/>
            <a:ext cx="2392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4E23F6-E054-3742-A5F5-8FA6B121C896}"/>
              </a:ext>
            </a:extLst>
          </p:cNvPr>
          <p:cNvSpPr txBox="1"/>
          <p:nvPr/>
        </p:nvSpPr>
        <p:spPr>
          <a:xfrm>
            <a:off x="5098593" y="2611473"/>
            <a:ext cx="146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Width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852DBE1-20F6-F04A-870B-25D77ECB1F14}"/>
              </a:ext>
            </a:extLst>
          </p:cNvPr>
          <p:cNvSpPr txBox="1"/>
          <p:nvPr/>
        </p:nvSpPr>
        <p:spPr>
          <a:xfrm>
            <a:off x="5199910" y="2604757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3cm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929E39C8-2750-C946-A2A7-500467F0B261}"/>
              </a:ext>
            </a:extLst>
          </p:cNvPr>
          <p:cNvSpPr txBox="1">
            <a:spLocks/>
          </p:cNvSpPr>
          <p:nvPr/>
        </p:nvSpPr>
        <p:spPr>
          <a:xfrm>
            <a:off x="0" y="2520158"/>
            <a:ext cx="58537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L + L + W + 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E6CD52D-B017-9641-A32F-831AF9E9BCB3}"/>
              </a:ext>
            </a:extLst>
          </p:cNvPr>
          <p:cNvSpPr txBox="1"/>
          <p:nvPr/>
        </p:nvSpPr>
        <p:spPr>
          <a:xfrm>
            <a:off x="8283212" y="1296504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2872CD7-FF92-364F-B581-BAF485979AEA}"/>
              </a:ext>
            </a:extLst>
          </p:cNvPr>
          <p:cNvSpPr txBox="1"/>
          <p:nvPr/>
        </p:nvSpPr>
        <p:spPr>
          <a:xfrm>
            <a:off x="5108632" y="2600539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1F90D11-8830-8448-8D31-4A22A595BD78}"/>
              </a:ext>
            </a:extLst>
          </p:cNvPr>
          <p:cNvSpPr txBox="1"/>
          <p:nvPr/>
        </p:nvSpPr>
        <p:spPr>
          <a:xfrm>
            <a:off x="8483748" y="4253452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67CBC59-DB02-D246-BD9C-A6563CD537CF}"/>
              </a:ext>
            </a:extLst>
          </p:cNvPr>
          <p:cNvSpPr txBox="1"/>
          <p:nvPr/>
        </p:nvSpPr>
        <p:spPr>
          <a:xfrm>
            <a:off x="11085185" y="2600539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xmlns="" id="{2AA66605-FD77-4F44-9ADC-B0082BE21B6D}"/>
              </a:ext>
            </a:extLst>
          </p:cNvPr>
          <p:cNvSpPr txBox="1">
            <a:spLocks/>
          </p:cNvSpPr>
          <p:nvPr/>
        </p:nvSpPr>
        <p:spPr>
          <a:xfrm>
            <a:off x="0" y="49176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(L + W) x 2</a:t>
            </a:r>
          </a:p>
        </p:txBody>
      </p:sp>
    </p:spTree>
    <p:extLst>
      <p:ext uri="{BB962C8B-B14F-4D97-AF65-F5344CB8AC3E}">
        <p14:creationId xmlns:p14="http://schemas.microsoft.com/office/powerpoint/2010/main" val="29352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7682 2.96296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17434 3.7037E-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17526 0.000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4" grpId="0"/>
      <p:bldP spid="4" grpId="1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5" grpId="0"/>
      <p:bldP spid="27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4_B3_PP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45" y="863525"/>
            <a:ext cx="8479282" cy="59944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2006EA0-7963-1647-BB93-AD34F9C2895A}"/>
              </a:ext>
            </a:extLst>
          </p:cNvPr>
          <p:cNvSpPr txBox="1">
            <a:spLocks/>
          </p:cNvSpPr>
          <p:nvPr/>
        </p:nvSpPr>
        <p:spPr>
          <a:xfrm>
            <a:off x="2405270" y="50990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(L + W) x 2 = 2 x (L + W)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137292E-3968-7F4C-8284-E1C791CD2F91}"/>
              </a:ext>
            </a:extLst>
          </p:cNvPr>
          <p:cNvSpPr txBox="1">
            <a:spLocks/>
          </p:cNvSpPr>
          <p:nvPr/>
        </p:nvSpPr>
        <p:spPr>
          <a:xfrm>
            <a:off x="761850" y="2007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Talk: Can you say the stem sentence for these?</a:t>
            </a:r>
          </a:p>
        </p:txBody>
      </p:sp>
    </p:spTree>
    <p:extLst>
      <p:ext uri="{BB962C8B-B14F-4D97-AF65-F5344CB8AC3E}">
        <p14:creationId xmlns:p14="http://schemas.microsoft.com/office/powerpoint/2010/main" val="5787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3BA6FD9-D96D-084A-9AD8-5A40E751FBF4}"/>
              </a:ext>
            </a:extLst>
          </p:cNvPr>
          <p:cNvSpPr txBox="1">
            <a:spLocks/>
          </p:cNvSpPr>
          <p:nvPr/>
        </p:nvSpPr>
        <p:spPr>
          <a:xfrm>
            <a:off x="1524000" y="58989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Conjecture: Doubling the length and doubling the width will always give me the perimeter.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938D475F-3D37-4741-BDED-F67534BC7B8A}"/>
              </a:ext>
            </a:extLst>
          </p:cNvPr>
          <p:cNvSpPr txBox="1">
            <a:spLocks/>
          </p:cNvSpPr>
          <p:nvPr/>
        </p:nvSpPr>
        <p:spPr>
          <a:xfrm>
            <a:off x="1524000" y="301662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/>
              <a:t>Double the length added to double the width will always give me the perimeter of a rectangle.</a:t>
            </a:r>
          </a:p>
        </p:txBody>
      </p:sp>
    </p:spTree>
    <p:extLst>
      <p:ext uri="{BB962C8B-B14F-4D97-AF65-F5344CB8AC3E}">
        <p14:creationId xmlns:p14="http://schemas.microsoft.com/office/powerpoint/2010/main" val="29662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0D66D4-4B3B-6D47-83FF-8DE1A756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work.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1E5B25-C2BB-C74B-9F33-3EF2F701F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perimeter of the rectangles on your sheet.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F54E9-CF25-0444-986E-A6EE8C72A2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0549" y="2858052"/>
            <a:ext cx="2411067" cy="1459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EF601D-914E-3847-AE01-8DB86A4AA4E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41611" y="2870752"/>
            <a:ext cx="3126581" cy="144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2D9517-5F81-7049-9D98-A0826D781A7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68192" y="2724081"/>
            <a:ext cx="2242137" cy="2682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15F8EF-E7CD-3348-AF34-7D16B6F3477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19354" y="3086583"/>
            <a:ext cx="2234786" cy="17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ACA6F-1921-AE4C-A293-EC6E1C33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changes? What stays the same? 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0356AC-A8FF-1042-B3AA-4DD46896D170}"/>
              </a:ext>
            </a:extLst>
          </p:cNvPr>
          <p:cNvSpPr/>
          <p:nvPr/>
        </p:nvSpPr>
        <p:spPr>
          <a:xfrm>
            <a:off x="586201" y="2072639"/>
            <a:ext cx="4070531" cy="1154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E2D829-2988-884E-B0FC-775995BF136C}"/>
              </a:ext>
            </a:extLst>
          </p:cNvPr>
          <p:cNvSpPr/>
          <p:nvPr/>
        </p:nvSpPr>
        <p:spPr>
          <a:xfrm>
            <a:off x="586201" y="4330642"/>
            <a:ext cx="3863879" cy="1382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B5D6D5E-5D09-D649-ADCD-D85AB022ADAE}"/>
              </a:ext>
            </a:extLst>
          </p:cNvPr>
          <p:cNvSpPr/>
          <p:nvPr/>
        </p:nvSpPr>
        <p:spPr>
          <a:xfrm>
            <a:off x="7402388" y="1798321"/>
            <a:ext cx="3524692" cy="1438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9D3083-7E29-284D-8E6B-699A930EB1A7}"/>
              </a:ext>
            </a:extLst>
          </p:cNvPr>
          <p:cNvSpPr txBox="1"/>
          <p:nvPr/>
        </p:nvSpPr>
        <p:spPr>
          <a:xfrm>
            <a:off x="4752815" y="2297420"/>
            <a:ext cx="110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21cm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AEDE1E-02FC-5F42-BB59-4B0B7CFE1D75}"/>
              </a:ext>
            </a:extLst>
          </p:cNvPr>
          <p:cNvSpPr txBox="1"/>
          <p:nvPr/>
        </p:nvSpPr>
        <p:spPr>
          <a:xfrm>
            <a:off x="1944091" y="3309451"/>
            <a:ext cx="135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60cm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416E7D-4580-4846-B6E2-824B3900D993}"/>
              </a:ext>
            </a:extLst>
          </p:cNvPr>
          <p:cNvSpPr txBox="1"/>
          <p:nvPr/>
        </p:nvSpPr>
        <p:spPr>
          <a:xfrm>
            <a:off x="1944091" y="5872144"/>
            <a:ext cx="141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56cm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A1B17C-36FE-0748-BC7E-2A34C61EEF03}"/>
              </a:ext>
            </a:extLst>
          </p:cNvPr>
          <p:cNvSpPr txBox="1"/>
          <p:nvPr/>
        </p:nvSpPr>
        <p:spPr>
          <a:xfrm>
            <a:off x="4752815" y="4819453"/>
            <a:ext cx="115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25cm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F46C6F-0A93-3543-8AD6-A42BD0F683F0}"/>
              </a:ext>
            </a:extLst>
          </p:cNvPr>
          <p:cNvSpPr txBox="1"/>
          <p:nvPr/>
        </p:nvSpPr>
        <p:spPr>
          <a:xfrm>
            <a:off x="8645161" y="3245285"/>
            <a:ext cx="125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55cm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C2782A-6D3D-3449-8D50-2A1D587A243E}"/>
              </a:ext>
            </a:extLst>
          </p:cNvPr>
          <p:cNvSpPr txBox="1"/>
          <p:nvPr/>
        </p:nvSpPr>
        <p:spPr>
          <a:xfrm>
            <a:off x="6399249" y="2297420"/>
            <a:ext cx="100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26cm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A8DDF3-D593-DB45-BCE1-A66535BC06AC}"/>
              </a:ext>
            </a:extLst>
          </p:cNvPr>
          <p:cNvSpPr txBox="1"/>
          <p:nvPr/>
        </p:nvSpPr>
        <p:spPr>
          <a:xfrm>
            <a:off x="1878441" y="2297420"/>
            <a:ext cx="134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162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1BD697-378B-ED48-9A9D-59937F7F5D8C}"/>
              </a:ext>
            </a:extLst>
          </p:cNvPr>
          <p:cNvSpPr txBox="1"/>
          <p:nvPr/>
        </p:nvSpPr>
        <p:spPr>
          <a:xfrm>
            <a:off x="8770146" y="2297420"/>
            <a:ext cx="134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162cm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E6574B-3C2C-D648-A824-F15066A94764}"/>
              </a:ext>
            </a:extLst>
          </p:cNvPr>
          <p:cNvSpPr txBox="1"/>
          <p:nvPr/>
        </p:nvSpPr>
        <p:spPr>
          <a:xfrm>
            <a:off x="1900238" y="4819453"/>
            <a:ext cx="134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162cm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C144508-691B-204E-B7B4-40C87BD47B42}"/>
              </a:ext>
            </a:extLst>
          </p:cNvPr>
          <p:cNvSpPr/>
          <p:nvPr/>
        </p:nvSpPr>
        <p:spPr>
          <a:xfrm>
            <a:off x="7063201" y="4480560"/>
            <a:ext cx="3863879" cy="123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E6C4DF-77A6-254B-93C7-1C46B3CF955E}"/>
              </a:ext>
            </a:extLst>
          </p:cNvPr>
          <p:cNvSpPr txBox="1"/>
          <p:nvPr/>
        </p:nvSpPr>
        <p:spPr>
          <a:xfrm>
            <a:off x="8421091" y="5872144"/>
            <a:ext cx="141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59cm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55C16B-782E-844E-83A5-EB65B944C2CB}"/>
              </a:ext>
            </a:extLst>
          </p:cNvPr>
          <p:cNvSpPr txBox="1"/>
          <p:nvPr/>
        </p:nvSpPr>
        <p:spPr>
          <a:xfrm>
            <a:off x="10951414" y="4819453"/>
            <a:ext cx="115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22cm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923A4C-5FF2-464B-B560-0C2E5553FA21}"/>
              </a:ext>
            </a:extLst>
          </p:cNvPr>
          <p:cNvSpPr txBox="1"/>
          <p:nvPr/>
        </p:nvSpPr>
        <p:spPr>
          <a:xfrm>
            <a:off x="8377238" y="4819453"/>
            <a:ext cx="134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162cm</a:t>
            </a:r>
          </a:p>
        </p:txBody>
      </p:sp>
    </p:spTree>
    <p:extLst>
      <p:ext uri="{BB962C8B-B14F-4D97-AF65-F5344CB8AC3E}">
        <p14:creationId xmlns:p14="http://schemas.microsoft.com/office/powerpoint/2010/main" val="22502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BE0F54-B273-A040-B96B-CD4D79AC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perimeter of the rectangle…</a:t>
            </a:r>
            <a:br>
              <a:rPr lang="en-US" dirty="0"/>
            </a:br>
            <a:r>
              <a:rPr lang="en-US" dirty="0"/>
              <a:t>Use the </a:t>
            </a:r>
            <a:r>
              <a:rPr lang="en-US" dirty="0" err="1"/>
              <a:t>lolly</a:t>
            </a:r>
            <a:r>
              <a:rPr lang="en-US" dirty="0"/>
              <a:t> sticks to help you.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8DB0BF-03DC-CE41-8CC1-D6BED6DCCC2C}"/>
              </a:ext>
            </a:extLst>
          </p:cNvPr>
          <p:cNvSpPr/>
          <p:nvPr/>
        </p:nvSpPr>
        <p:spPr>
          <a:xfrm>
            <a:off x="4084320" y="2651760"/>
            <a:ext cx="3383280" cy="245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DAB00B0-A34D-EB47-A6B7-0514D82094B4}"/>
                  </a:ext>
                </a:extLst>
              </p:cNvPr>
              <p:cNvSpPr txBox="1"/>
              <p:nvPr/>
            </p:nvSpPr>
            <p:spPr>
              <a:xfrm>
                <a:off x="2563651" y="3514243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AB00B0-A34D-EB47-A6B7-0514D8209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651" y="3514243"/>
                <a:ext cx="1622323" cy="492443"/>
              </a:xfrm>
              <a:prstGeom prst="rect">
                <a:avLst/>
              </a:prstGeom>
              <a:blipFill>
                <a:blip r:embed="rId2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DE11E22E-D1C0-5645-95E3-4AF4F1E75241}"/>
                  </a:ext>
                </a:extLst>
              </p:cNvPr>
              <p:cNvSpPr txBox="1"/>
              <p:nvPr/>
            </p:nvSpPr>
            <p:spPr>
              <a:xfrm>
                <a:off x="5127795" y="2055282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11E22E-D1C0-5645-95E3-4AF4F1E75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795" y="2055282"/>
                <a:ext cx="1622323" cy="492443"/>
              </a:xfrm>
              <a:prstGeom prst="rect">
                <a:avLst/>
              </a:prstGeom>
              <a:blipFill>
                <a:blip r:embed="rId3"/>
                <a:stretch>
                  <a:fillRect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8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9A17C6-95D1-D749-AA21-4660C284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789" y="2067262"/>
            <a:ext cx="2308229" cy="4590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E91CF5-F667-D94A-A006-7393A7DAA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687" y="716903"/>
            <a:ext cx="1613647" cy="6035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CD944-1A1A-FA47-B26C-9490454CA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21" y="3519258"/>
            <a:ext cx="3010799" cy="3202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92D0F03-AB2B-E540-BD28-91DF320FD470}"/>
                  </a:ext>
                </a:extLst>
              </p:cNvPr>
              <p:cNvSpPr txBox="1"/>
              <p:nvPr/>
            </p:nvSpPr>
            <p:spPr>
              <a:xfrm>
                <a:off x="5628741" y="1574819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2D0F03-AB2B-E540-BD28-91DF320FD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741" y="1574819"/>
                <a:ext cx="1622323" cy="492443"/>
              </a:xfrm>
              <a:prstGeom prst="rect">
                <a:avLst/>
              </a:prstGeom>
              <a:blipFill>
                <a:blip r:embed="rId5"/>
                <a:stretch>
                  <a:fillRect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A4A7175-6D3A-1B47-9DDE-32F9DFCB00DF}"/>
                  </a:ext>
                </a:extLst>
              </p:cNvPr>
              <p:cNvSpPr txBox="1"/>
              <p:nvPr/>
            </p:nvSpPr>
            <p:spPr>
              <a:xfrm>
                <a:off x="3950208" y="3767994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4A7175-6D3A-1B47-9DDE-32F9DFCB0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208" y="3767994"/>
                <a:ext cx="1622323" cy="492443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95AAD7C-F87C-5F44-A986-161D43DDDBC3}"/>
                  </a:ext>
                </a:extLst>
              </p:cNvPr>
              <p:cNvSpPr txBox="1"/>
              <p:nvPr/>
            </p:nvSpPr>
            <p:spPr>
              <a:xfrm>
                <a:off x="9418444" y="224460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5AAD7C-F87C-5F44-A986-161D43DDD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444" y="224460"/>
                <a:ext cx="1622323" cy="492443"/>
              </a:xfrm>
              <a:prstGeom prst="rect">
                <a:avLst/>
              </a:prstGeom>
              <a:blipFill>
                <a:blip r:embed="rId7"/>
                <a:stretch>
                  <a:fillRect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5CE27EA-5BFE-3C47-AC10-038EDE4F0B63}"/>
                  </a:ext>
                </a:extLst>
              </p:cNvPr>
              <p:cNvSpPr txBox="1"/>
              <p:nvPr/>
            </p:nvSpPr>
            <p:spPr>
              <a:xfrm>
                <a:off x="8118437" y="3026815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CE27EA-5BFE-3C47-AC10-038EDE4F0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437" y="3026815"/>
                <a:ext cx="1622323" cy="492443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425F752-F6B3-1B46-A18C-C78BDDD83B91}"/>
                  </a:ext>
                </a:extLst>
              </p:cNvPr>
              <p:cNvSpPr txBox="1"/>
              <p:nvPr/>
            </p:nvSpPr>
            <p:spPr>
              <a:xfrm>
                <a:off x="5655984" y="1574818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25F752-F6B3-1B46-A18C-C78BDDD8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984" y="1574818"/>
                <a:ext cx="1622323" cy="492443"/>
              </a:xfrm>
              <a:prstGeom prst="rect">
                <a:avLst/>
              </a:prstGeom>
              <a:blipFill>
                <a:blip r:embed="rId9"/>
                <a:stretch>
                  <a:fillRect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25C7150-0724-E840-9584-20051D767C47}"/>
                  </a:ext>
                </a:extLst>
              </p:cNvPr>
              <p:cNvSpPr txBox="1"/>
              <p:nvPr/>
            </p:nvSpPr>
            <p:spPr>
              <a:xfrm>
                <a:off x="3958539" y="3767994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5C7150-0724-E840-9584-20051D767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539" y="3767994"/>
                <a:ext cx="1622323" cy="492443"/>
              </a:xfrm>
              <a:prstGeom prst="rect">
                <a:avLst/>
              </a:prstGeom>
              <a:blipFill>
                <a:blip r:embed="rId10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8215206-C153-0A45-9875-9BFBD756FB6E}"/>
                  </a:ext>
                </a:extLst>
              </p:cNvPr>
              <p:cNvSpPr txBox="1"/>
              <p:nvPr/>
            </p:nvSpPr>
            <p:spPr>
              <a:xfrm>
                <a:off x="9399877" y="220717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215206-C153-0A45-9875-9BFBD756F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877" y="220717"/>
                <a:ext cx="1622323" cy="492443"/>
              </a:xfrm>
              <a:prstGeom prst="rect">
                <a:avLst/>
              </a:prstGeom>
              <a:blipFill>
                <a:blip r:embed="rId11"/>
                <a:stretch>
                  <a:fillRect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6399065-A6FD-A842-BB8B-89344EC59892}"/>
                  </a:ext>
                </a:extLst>
              </p:cNvPr>
              <p:cNvSpPr txBox="1"/>
              <p:nvPr/>
            </p:nvSpPr>
            <p:spPr>
              <a:xfrm>
                <a:off x="8139075" y="3003904"/>
                <a:ext cx="16223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399065-A6FD-A842-BB8B-89344EC59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075" y="3003904"/>
                <a:ext cx="1622323" cy="492443"/>
              </a:xfrm>
              <a:prstGeom prst="rect">
                <a:avLst/>
              </a:prstGeom>
              <a:blipFill>
                <a:blip r:embed="rId12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6826E20-A78E-9948-8EE5-ED486EE4912D}"/>
              </a:ext>
            </a:extLst>
          </p:cNvPr>
          <p:cNvSpPr txBox="1">
            <a:spLocks/>
          </p:cNvSpPr>
          <p:nvPr/>
        </p:nvSpPr>
        <p:spPr>
          <a:xfrm>
            <a:off x="0" y="18810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Find the perimeter of the rectangle…</a:t>
            </a:r>
            <a:br>
              <a:rPr lang="en-US" dirty="0"/>
            </a:br>
            <a:r>
              <a:rPr lang="en-US" dirty="0"/>
              <a:t>What do you notice? What is happening?</a:t>
            </a:r>
          </a:p>
        </p:txBody>
      </p:sp>
    </p:spTree>
    <p:extLst>
      <p:ext uri="{BB962C8B-B14F-4D97-AF65-F5344CB8AC3E}">
        <p14:creationId xmlns:p14="http://schemas.microsoft.com/office/powerpoint/2010/main" val="18857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FAEDA-9924-4822-9A76-7EA095BA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Vocabulary: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C7E26D-01C8-43F3-92B8-87CE27553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3600" dirty="0"/>
              <a:t>Metre</a:t>
            </a:r>
          </a:p>
          <a:p>
            <a:r>
              <a:rPr lang="en-GB" sz="3600" dirty="0"/>
              <a:t>Centimetre</a:t>
            </a:r>
          </a:p>
          <a:p>
            <a:r>
              <a:rPr lang="en-GB" sz="3600" dirty="0"/>
              <a:t>Millimetre </a:t>
            </a:r>
          </a:p>
          <a:p>
            <a:r>
              <a:rPr lang="en-GB" sz="3600" dirty="0"/>
              <a:t>Perimet</a:t>
            </a:r>
            <a:r>
              <a:rPr lang="en-GB" sz="3600" dirty="0">
                <a:solidFill>
                  <a:srgbClr val="FF0000"/>
                </a:solidFill>
              </a:rPr>
              <a:t>er </a:t>
            </a:r>
            <a:r>
              <a:rPr lang="en-GB" sz="3600" dirty="0"/>
              <a:t>       </a:t>
            </a:r>
          </a:p>
          <a:p>
            <a:r>
              <a:rPr lang="en-GB" sz="3600" dirty="0"/>
              <a:t>area</a:t>
            </a:r>
          </a:p>
          <a:p>
            <a:r>
              <a:rPr lang="en-GB" sz="3600" dirty="0"/>
              <a:t>Rectangle</a:t>
            </a:r>
          </a:p>
          <a:p>
            <a:r>
              <a:rPr lang="en-GB" sz="3600" dirty="0"/>
              <a:t>Width</a:t>
            </a:r>
          </a:p>
          <a:p>
            <a:r>
              <a:rPr lang="en-GB" sz="3600" dirty="0"/>
              <a:t>length</a:t>
            </a:r>
          </a:p>
          <a:p>
            <a:r>
              <a:rPr lang="en-GB" sz="3600" dirty="0"/>
              <a:t>Height</a:t>
            </a:r>
            <a:endParaRPr lang="en-GB" sz="3600" baseline="30000" dirty="0"/>
          </a:p>
          <a:p>
            <a:r>
              <a:rPr lang="en-GB" sz="3600" dirty="0"/>
              <a:t>Compound</a:t>
            </a:r>
          </a:p>
          <a:p>
            <a:pPr marL="0" indent="0">
              <a:buNone/>
            </a:pP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3513934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ACA6F-1921-AE4C-A293-EC6E1C33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Rank: Gold, silver, bronze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0356AC-A8FF-1042-B3AA-4DD46896D170}"/>
              </a:ext>
            </a:extLst>
          </p:cNvPr>
          <p:cNvSpPr/>
          <p:nvPr/>
        </p:nvSpPr>
        <p:spPr>
          <a:xfrm>
            <a:off x="339977" y="1825464"/>
            <a:ext cx="6263149" cy="108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E2D829-2988-884E-B0FC-775995BF136C}"/>
              </a:ext>
            </a:extLst>
          </p:cNvPr>
          <p:cNvSpPr/>
          <p:nvPr/>
        </p:nvSpPr>
        <p:spPr>
          <a:xfrm>
            <a:off x="838200" y="5514231"/>
            <a:ext cx="5493805" cy="52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B5D6D5E-5D09-D649-ADCD-D85AB022ADAE}"/>
              </a:ext>
            </a:extLst>
          </p:cNvPr>
          <p:cNvSpPr/>
          <p:nvPr/>
        </p:nvSpPr>
        <p:spPr>
          <a:xfrm>
            <a:off x="7764352" y="2748720"/>
            <a:ext cx="3785419" cy="2176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9D3083-7E29-284D-8E6B-699A930EB1A7}"/>
              </a:ext>
            </a:extLst>
          </p:cNvPr>
          <p:cNvSpPr txBox="1"/>
          <p:nvPr/>
        </p:nvSpPr>
        <p:spPr>
          <a:xfrm>
            <a:off x="6666755" y="2087453"/>
            <a:ext cx="110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18cm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AEDE1E-02FC-5F42-BB59-4B0B7CFE1D75}"/>
              </a:ext>
            </a:extLst>
          </p:cNvPr>
          <p:cNvSpPr txBox="1"/>
          <p:nvPr/>
        </p:nvSpPr>
        <p:spPr>
          <a:xfrm>
            <a:off x="3172005" y="2943917"/>
            <a:ext cx="135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134cm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416E7D-4580-4846-B6E2-824B3900D993}"/>
              </a:ext>
            </a:extLst>
          </p:cNvPr>
          <p:cNvSpPr txBox="1"/>
          <p:nvPr/>
        </p:nvSpPr>
        <p:spPr>
          <a:xfrm>
            <a:off x="3182400" y="4997378"/>
            <a:ext cx="141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129cm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A1B17C-36FE-0748-BC7E-2A34C61EEF03}"/>
              </a:ext>
            </a:extLst>
          </p:cNvPr>
          <p:cNvSpPr txBox="1"/>
          <p:nvPr/>
        </p:nvSpPr>
        <p:spPr>
          <a:xfrm>
            <a:off x="6332005" y="5520598"/>
            <a:ext cx="115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16cm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F46C6F-0A93-3543-8AD6-A42BD0F683F0}"/>
              </a:ext>
            </a:extLst>
          </p:cNvPr>
          <p:cNvSpPr txBox="1"/>
          <p:nvPr/>
        </p:nvSpPr>
        <p:spPr>
          <a:xfrm>
            <a:off x="9198961" y="4991011"/>
            <a:ext cx="125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69cm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C2782A-6D3D-3449-8D50-2A1D587A243E}"/>
              </a:ext>
            </a:extLst>
          </p:cNvPr>
          <p:cNvSpPr txBox="1"/>
          <p:nvPr/>
        </p:nvSpPr>
        <p:spPr>
          <a:xfrm>
            <a:off x="6537072" y="3746651"/>
            <a:ext cx="100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25cm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A8DDF3-D593-DB45-BCE1-A66535BC06AC}"/>
              </a:ext>
            </a:extLst>
          </p:cNvPr>
          <p:cNvSpPr txBox="1"/>
          <p:nvPr/>
        </p:nvSpPr>
        <p:spPr>
          <a:xfrm>
            <a:off x="2710722" y="2138459"/>
            <a:ext cx="134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304cm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1BD697-378B-ED48-9A9D-59937F7F5D8C}"/>
              </a:ext>
            </a:extLst>
          </p:cNvPr>
          <p:cNvSpPr txBox="1"/>
          <p:nvPr/>
        </p:nvSpPr>
        <p:spPr>
          <a:xfrm>
            <a:off x="8922939" y="3602648"/>
            <a:ext cx="134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188cm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E6574B-3C2C-D648-A824-F15066A94764}"/>
              </a:ext>
            </a:extLst>
          </p:cNvPr>
          <p:cNvSpPr txBox="1"/>
          <p:nvPr/>
        </p:nvSpPr>
        <p:spPr>
          <a:xfrm>
            <a:off x="3163440" y="5472975"/>
            <a:ext cx="134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290cm</a:t>
            </a:r>
          </a:p>
        </p:txBody>
      </p:sp>
    </p:spTree>
    <p:extLst>
      <p:ext uri="{BB962C8B-B14F-4D97-AF65-F5344CB8AC3E}">
        <p14:creationId xmlns:p14="http://schemas.microsoft.com/office/powerpoint/2010/main" val="222126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0C087-5014-F143-A725-F1980293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perimeter? Conjecture…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6926F1-B50F-3442-A230-1B5BDBAA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Perimeter is only the outside of rectangles.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0B6B885-45FF-1944-AD37-6F3460CB90C8}"/>
              </a:ext>
            </a:extLst>
          </p:cNvPr>
          <p:cNvCxnSpPr>
            <a:cxnSpLocks/>
          </p:cNvCxnSpPr>
          <p:nvPr/>
        </p:nvCxnSpPr>
        <p:spPr>
          <a:xfrm flipV="1">
            <a:off x="2365512" y="3737114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D3F36C1-7EC7-7841-A5BF-D40DCF34AD87}"/>
              </a:ext>
            </a:extLst>
          </p:cNvPr>
          <p:cNvCxnSpPr>
            <a:cxnSpLocks/>
          </p:cNvCxnSpPr>
          <p:nvPr/>
        </p:nvCxnSpPr>
        <p:spPr>
          <a:xfrm flipV="1">
            <a:off x="4532243" y="3733800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82577E6-95BD-1742-99C7-07B6A6A3E9F9}"/>
              </a:ext>
            </a:extLst>
          </p:cNvPr>
          <p:cNvCxnSpPr>
            <a:cxnSpLocks/>
          </p:cNvCxnSpPr>
          <p:nvPr/>
        </p:nvCxnSpPr>
        <p:spPr>
          <a:xfrm>
            <a:off x="2365512" y="3733799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B6A2E2E-9E12-0C41-8F5A-AF2A4EEF5909}"/>
              </a:ext>
            </a:extLst>
          </p:cNvPr>
          <p:cNvCxnSpPr>
            <a:cxnSpLocks/>
          </p:cNvCxnSpPr>
          <p:nvPr/>
        </p:nvCxnSpPr>
        <p:spPr>
          <a:xfrm>
            <a:off x="2365512" y="5890590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7E4D470-1701-B146-9E4C-6C3F04CFB485}"/>
              </a:ext>
            </a:extLst>
          </p:cNvPr>
          <p:cNvCxnSpPr>
            <a:cxnSpLocks/>
          </p:cNvCxnSpPr>
          <p:nvPr/>
        </p:nvCxnSpPr>
        <p:spPr>
          <a:xfrm>
            <a:off x="2365512" y="5890590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60B9AC-85CA-1C4E-97A3-ACD77D3E8F6B}"/>
              </a:ext>
            </a:extLst>
          </p:cNvPr>
          <p:cNvCxnSpPr>
            <a:cxnSpLocks/>
          </p:cNvCxnSpPr>
          <p:nvPr/>
        </p:nvCxnSpPr>
        <p:spPr>
          <a:xfrm>
            <a:off x="2365512" y="3733799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79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17683 -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324 L 0.17735 -0.0013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17526 0.00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79B43C1-2DCE-8246-99A2-09ACE4F25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61937"/>
              </p:ext>
            </p:extLst>
          </p:nvPr>
        </p:nvGraphicFramePr>
        <p:xfrm>
          <a:off x="2950152" y="7517578"/>
          <a:ext cx="3714750" cy="365760"/>
        </p:xfrm>
        <a:graphic>
          <a:graphicData uri="http://schemas.openxmlformats.org/drawingml/2006/table">
            <a:tbl>
              <a:tblPr/>
              <a:tblGrid>
                <a:gridCol w="1857375">
                  <a:extLst>
                    <a:ext uri="{9D8B030D-6E8A-4147-A177-3AD203B41FA5}">
                      <a16:colId xmlns:a16="http://schemas.microsoft.com/office/drawing/2014/main" xmlns="" val="2351588413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xmlns="" val="41994471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/>
                      <a:endParaRPr lang="en-GB" b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GB" b="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897598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6E948653-463D-FE49-AE5F-49B009927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68" y="359850"/>
            <a:ext cx="5245768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Pericranium :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PERI cranium (per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kray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’ nee um) n.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Around the skull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Pericardium :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PERI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cardium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(per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kard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’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um) n.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Around the heart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Perigon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: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PERI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(per’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n.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 angle that is round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lvl="0"/>
            <a:r>
              <a:rPr lang="en-US" altLang="en-US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Period : 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PERI od (per’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ee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od) n.</a:t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A period of time ( a going around)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61D27C-3E97-8240-B8D5-10550F7117C0}"/>
              </a:ext>
            </a:extLst>
          </p:cNvPr>
          <p:cNvSpPr/>
          <p:nvPr/>
        </p:nvSpPr>
        <p:spPr>
          <a:xfrm>
            <a:off x="5935952" y="117693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Periodic : 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PERI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odie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(per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ee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od’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ik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) adj.</a:t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Occurring at regular, stated times</a:t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Periodical : 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PERI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odical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(per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ee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od’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k’l</a:t>
            </a: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) n.</a:t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A publication which appears in regular intervals</a:t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en-US" altLang="en-US" sz="20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EC7C51-6D27-A148-BAE1-42708C4ED155}"/>
              </a:ext>
            </a:extLst>
          </p:cNvPr>
          <p:cNvSpPr/>
          <p:nvPr/>
        </p:nvSpPr>
        <p:spPr>
          <a:xfrm>
            <a:off x="2950152" y="6746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3200" dirty="0">
                <a:solidFill>
                  <a:srgbClr val="000000"/>
                </a:solidFill>
                <a:latin typeface="Verdana" panose="020B0604030504040204" pitchFamily="34" charset="0"/>
              </a:rPr>
              <a:t>If peri means around then…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93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1577AC-9E09-784E-B377-66877D6A1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perimeter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1B7C14-6B76-6D43-89B5-8D468ACDF5E6}"/>
              </a:ext>
            </a:extLst>
          </p:cNvPr>
          <p:cNvSpPr/>
          <p:nvPr/>
        </p:nvSpPr>
        <p:spPr>
          <a:xfrm>
            <a:off x="1945120" y="2152313"/>
            <a:ext cx="9408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Helvetica" pitchFamily="2" charset="0"/>
              </a:rPr>
              <a:t>A: A measuring device used to measure peri-peris (a unit or measurement smaller than a millimetre)</a:t>
            </a:r>
          </a:p>
          <a:p>
            <a:endParaRPr lang="en-GB" sz="2400" dirty="0">
              <a:latin typeface="Helvetica" pitchFamily="2" charset="0"/>
            </a:endParaRPr>
          </a:p>
          <a:p>
            <a:r>
              <a:rPr lang="en-GB" sz="2400" dirty="0">
                <a:latin typeface="Helvetica" pitchFamily="2" charset="0"/>
              </a:rPr>
              <a:t>B: The distance around the edge of something, sometimes known as circumference</a:t>
            </a:r>
          </a:p>
          <a:p>
            <a:endParaRPr lang="en-GB" sz="2400" dirty="0">
              <a:latin typeface="Helvetica" pitchFamily="2" charset="0"/>
            </a:endParaRPr>
          </a:p>
          <a:p>
            <a:r>
              <a:rPr lang="en-GB" sz="2400" dirty="0">
                <a:latin typeface="Helvetica" pitchFamily="2" charset="0"/>
              </a:rPr>
              <a:t>C: A fraction of a metre equal to one peri or 25cm</a:t>
            </a:r>
          </a:p>
        </p:txBody>
      </p:sp>
    </p:spTree>
    <p:extLst>
      <p:ext uri="{BB962C8B-B14F-4D97-AF65-F5344CB8AC3E}">
        <p14:creationId xmlns:p14="http://schemas.microsoft.com/office/powerpoint/2010/main" val="1773874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B10901-0823-C240-8395-106466843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Perimeter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1F7A0D0-1AB7-6F4F-9691-F55154860A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Conjecture: Doubling the length and doubling the width will always give me the perimeter. </a:t>
            </a:r>
          </a:p>
        </p:txBody>
      </p:sp>
    </p:spTree>
    <p:extLst>
      <p:ext uri="{BB962C8B-B14F-4D97-AF65-F5344CB8AC3E}">
        <p14:creationId xmlns:p14="http://schemas.microsoft.com/office/powerpoint/2010/main" val="1096776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9F70F5-6734-FE46-BB18-570E4B82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02" y="-477390"/>
            <a:ext cx="7335390" cy="7335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63DC52-49DE-604B-8064-09DF84DAA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08" y="657463"/>
            <a:ext cx="7322689" cy="412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251B5F-A9C8-3A4D-A1D3-DC030DC6E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608" y="1460406"/>
            <a:ext cx="6963391" cy="3459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4A4C00-AEAB-2E44-BB12-715B86C3E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651" y="1975878"/>
            <a:ext cx="6838701" cy="3759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801E9B-7353-A440-A764-DA75149F3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104" y="1239859"/>
            <a:ext cx="5908113" cy="4040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F67858-4ADF-8E4E-AEE5-DB82C2B13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476" y="1015272"/>
            <a:ext cx="5199301" cy="3810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F2F650-5233-9D4A-9801-7D2AD5341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866" y="1876487"/>
            <a:ext cx="6865912" cy="45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9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70C087-5014-F143-A725-F1980293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perimeter?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6926F1-B50F-3442-A230-1B5BDBAA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give some rules for creating a perimeter fence?</a:t>
            </a:r>
          </a:p>
          <a:p>
            <a:r>
              <a:rPr lang="en-US" dirty="0"/>
              <a:t>What should it be able to do?</a:t>
            </a:r>
          </a:p>
          <a:p>
            <a:r>
              <a:rPr lang="en-US" dirty="0"/>
              <a:t>What shape should it be?</a:t>
            </a:r>
          </a:p>
          <a:p>
            <a:r>
              <a:rPr lang="en-US" dirty="0"/>
              <a:t>How many lines do you need?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8A8A16-FBB8-834E-AED5-8E7E0859D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40503"/>
            <a:ext cx="2590800" cy="2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1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41345-BE3C-A74E-A6BA-D193B31F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504273"/>
            <a:ext cx="10515600" cy="1325563"/>
          </a:xfrm>
        </p:spPr>
        <p:txBody>
          <a:bodyPr/>
          <a:lstStyle/>
          <a:p>
            <a:r>
              <a:rPr lang="en-US" dirty="0"/>
              <a:t>Use 12 </a:t>
            </a:r>
            <a:r>
              <a:rPr lang="en-US" dirty="0" err="1"/>
              <a:t>lolly</a:t>
            </a:r>
            <a:r>
              <a:rPr lang="en-US" dirty="0"/>
              <a:t> </a:t>
            </a:r>
            <a:r>
              <a:rPr lang="en-US" dirty="0" smtClean="0"/>
              <a:t>sticks/lines </a:t>
            </a:r>
            <a:r>
              <a:rPr lang="en-US" dirty="0"/>
              <a:t>and create a perimeter.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BCF0BCA-A2AC-B94D-9A63-03DCCDE0D3F1}"/>
              </a:ext>
            </a:extLst>
          </p:cNvPr>
          <p:cNvSpPr txBox="1">
            <a:spLocks/>
          </p:cNvSpPr>
          <p:nvPr/>
        </p:nvSpPr>
        <p:spPr>
          <a:xfrm>
            <a:off x="818322" y="1724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Make another.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F51E225-BFE2-0749-98AA-D9AF5A7A5E2A}"/>
              </a:ext>
            </a:extLst>
          </p:cNvPr>
          <p:cNvSpPr txBox="1">
            <a:spLocks/>
          </p:cNvSpPr>
          <p:nvPr/>
        </p:nvSpPr>
        <p:spPr>
          <a:xfrm>
            <a:off x="818322" y="33798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One that no one has thought of.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D418C5A-3F6B-2C48-9DA6-89923D6B21B8}"/>
              </a:ext>
            </a:extLst>
          </p:cNvPr>
          <p:cNvSpPr txBox="1">
            <a:spLocks/>
          </p:cNvSpPr>
          <p:nvPr/>
        </p:nvSpPr>
        <p:spPr>
          <a:xfrm>
            <a:off x="818322" y="50350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non-example.</a:t>
            </a:r>
          </a:p>
        </p:txBody>
      </p:sp>
    </p:spTree>
    <p:extLst>
      <p:ext uri="{BB962C8B-B14F-4D97-AF65-F5344CB8AC3E}">
        <p14:creationId xmlns:p14="http://schemas.microsoft.com/office/powerpoint/2010/main" val="11737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6B51200-F709-D141-BC5E-8F6FD3AC352C}"/>
              </a:ext>
            </a:extLst>
          </p:cNvPr>
          <p:cNvCxnSpPr>
            <a:cxnSpLocks/>
          </p:cNvCxnSpPr>
          <p:nvPr/>
        </p:nvCxnSpPr>
        <p:spPr>
          <a:xfrm>
            <a:off x="1789043" y="1928191"/>
            <a:ext cx="86470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1898D5F-A12E-B64C-8AEB-67BBBDCAF0F4}"/>
              </a:ext>
            </a:extLst>
          </p:cNvPr>
          <p:cNvCxnSpPr>
            <a:cxnSpLocks/>
          </p:cNvCxnSpPr>
          <p:nvPr/>
        </p:nvCxnSpPr>
        <p:spPr>
          <a:xfrm>
            <a:off x="1789043" y="1928191"/>
            <a:ext cx="433346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063AF6B-46BC-E648-BD9E-0356FA434B66}"/>
              </a:ext>
            </a:extLst>
          </p:cNvPr>
          <p:cNvCxnSpPr>
            <a:cxnSpLocks/>
          </p:cNvCxnSpPr>
          <p:nvPr/>
        </p:nvCxnSpPr>
        <p:spPr>
          <a:xfrm flipV="1">
            <a:off x="6122504" y="1928191"/>
            <a:ext cx="0" cy="43135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68F406F-0C1E-3440-9B12-54F44D6C2FB1}"/>
              </a:ext>
            </a:extLst>
          </p:cNvPr>
          <p:cNvCxnSpPr>
            <a:cxnSpLocks/>
          </p:cNvCxnSpPr>
          <p:nvPr/>
        </p:nvCxnSpPr>
        <p:spPr>
          <a:xfrm>
            <a:off x="3955773" y="1928191"/>
            <a:ext cx="216673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286F907-9709-314A-84E8-A35B5906163A}"/>
              </a:ext>
            </a:extLst>
          </p:cNvPr>
          <p:cNvCxnSpPr>
            <a:cxnSpLocks/>
          </p:cNvCxnSpPr>
          <p:nvPr/>
        </p:nvCxnSpPr>
        <p:spPr>
          <a:xfrm flipV="1">
            <a:off x="6122504" y="1928192"/>
            <a:ext cx="0" cy="215679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793BD2D-A278-5643-AAB2-F34EBB7B50A7}"/>
              </a:ext>
            </a:extLst>
          </p:cNvPr>
          <p:cNvCxnSpPr>
            <a:cxnSpLocks/>
          </p:cNvCxnSpPr>
          <p:nvPr/>
        </p:nvCxnSpPr>
        <p:spPr>
          <a:xfrm flipV="1">
            <a:off x="3949147" y="1928192"/>
            <a:ext cx="0" cy="215679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C097E60-2465-1C42-8F08-78B742F8D8C8}"/>
              </a:ext>
            </a:extLst>
          </p:cNvPr>
          <p:cNvCxnSpPr>
            <a:cxnSpLocks/>
          </p:cNvCxnSpPr>
          <p:nvPr/>
        </p:nvCxnSpPr>
        <p:spPr>
          <a:xfrm>
            <a:off x="6112564" y="4084982"/>
            <a:ext cx="216673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E4BEC40-30D2-8545-BA6E-91BEAB1668E5}"/>
              </a:ext>
            </a:extLst>
          </p:cNvPr>
          <p:cNvCxnSpPr>
            <a:cxnSpLocks/>
          </p:cNvCxnSpPr>
          <p:nvPr/>
        </p:nvCxnSpPr>
        <p:spPr>
          <a:xfrm>
            <a:off x="3955773" y="4084982"/>
            <a:ext cx="216673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181A88-CEC9-744F-A995-29257CE9BB70}"/>
              </a:ext>
            </a:extLst>
          </p:cNvPr>
          <p:cNvSpPr txBox="1"/>
          <p:nvPr/>
        </p:nvSpPr>
        <p:spPr>
          <a:xfrm>
            <a:off x="1689651" y="495853"/>
            <a:ext cx="874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is the length of the line segment?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2B75C90-17F4-EF48-B7B4-48221EC45E36}"/>
              </a:ext>
            </a:extLst>
          </p:cNvPr>
          <p:cNvSpPr txBox="1"/>
          <p:nvPr/>
        </p:nvSpPr>
        <p:spPr>
          <a:xfrm>
            <a:off x="1689651" y="504136"/>
            <a:ext cx="5307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is the perimeter?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14B3E65-8DAA-3A48-9665-7FD2DC7281FA}"/>
              </a:ext>
            </a:extLst>
          </p:cNvPr>
          <p:cNvSpPr txBox="1"/>
          <p:nvPr/>
        </p:nvSpPr>
        <p:spPr>
          <a:xfrm>
            <a:off x="5287615" y="1203739"/>
            <a:ext cx="1550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12 cm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03464CB-05BE-F643-8369-B53183FD44E2}"/>
              </a:ext>
            </a:extLst>
          </p:cNvPr>
          <p:cNvCxnSpPr>
            <a:cxnSpLocks/>
          </p:cNvCxnSpPr>
          <p:nvPr/>
        </p:nvCxnSpPr>
        <p:spPr>
          <a:xfrm flipV="1">
            <a:off x="3955773" y="1928192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2576823-F7B4-5B40-891F-E71B20EF007D}"/>
              </a:ext>
            </a:extLst>
          </p:cNvPr>
          <p:cNvCxnSpPr>
            <a:cxnSpLocks/>
          </p:cNvCxnSpPr>
          <p:nvPr/>
        </p:nvCxnSpPr>
        <p:spPr>
          <a:xfrm flipV="1">
            <a:off x="6122504" y="1924878"/>
            <a:ext cx="0" cy="21567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074E91E-2A13-BF4A-972D-3D03647C49B4}"/>
              </a:ext>
            </a:extLst>
          </p:cNvPr>
          <p:cNvCxnSpPr>
            <a:cxnSpLocks/>
          </p:cNvCxnSpPr>
          <p:nvPr/>
        </p:nvCxnSpPr>
        <p:spPr>
          <a:xfrm>
            <a:off x="3955773" y="1928191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9E618D1-C690-724B-9E4D-BA895E193D8A}"/>
              </a:ext>
            </a:extLst>
          </p:cNvPr>
          <p:cNvCxnSpPr>
            <a:cxnSpLocks/>
          </p:cNvCxnSpPr>
          <p:nvPr/>
        </p:nvCxnSpPr>
        <p:spPr>
          <a:xfrm>
            <a:off x="3955773" y="4084982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A4BBB6F8-A876-624B-9FAD-1C6F2FF24AB3}"/>
              </a:ext>
            </a:extLst>
          </p:cNvPr>
          <p:cNvCxnSpPr>
            <a:cxnSpLocks/>
          </p:cNvCxnSpPr>
          <p:nvPr/>
        </p:nvCxnSpPr>
        <p:spPr>
          <a:xfrm>
            <a:off x="3955773" y="1924878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EB6E1212-51D4-AE4C-B521-701D0355DA99}"/>
              </a:ext>
            </a:extLst>
          </p:cNvPr>
          <p:cNvCxnSpPr>
            <a:cxnSpLocks/>
          </p:cNvCxnSpPr>
          <p:nvPr/>
        </p:nvCxnSpPr>
        <p:spPr>
          <a:xfrm>
            <a:off x="3955773" y="4081668"/>
            <a:ext cx="216673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D8E761E-20DC-9F46-97B2-4829B02D39DC}"/>
              </a:ext>
            </a:extLst>
          </p:cNvPr>
          <p:cNvSpPr txBox="1"/>
          <p:nvPr/>
        </p:nvSpPr>
        <p:spPr>
          <a:xfrm>
            <a:off x="6261653" y="4455492"/>
            <a:ext cx="5307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do you notice?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80EE0BF-0B08-3E4E-B249-78D4A364F44D}"/>
              </a:ext>
            </a:extLst>
          </p:cNvPr>
          <p:cNvSpPr txBox="1"/>
          <p:nvPr/>
        </p:nvSpPr>
        <p:spPr>
          <a:xfrm>
            <a:off x="6261653" y="4472059"/>
            <a:ext cx="5307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do you notice?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04B60F9-61DE-CB4B-BEC5-DFE04706D4B1}"/>
              </a:ext>
            </a:extLst>
          </p:cNvPr>
          <p:cNvSpPr txBox="1"/>
          <p:nvPr/>
        </p:nvSpPr>
        <p:spPr>
          <a:xfrm>
            <a:off x="6261653" y="2660926"/>
            <a:ext cx="5307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is the length of …?</a:t>
            </a:r>
          </a:p>
        </p:txBody>
      </p:sp>
    </p:spTree>
    <p:extLst>
      <p:ext uri="{BB962C8B-B14F-4D97-AF65-F5344CB8AC3E}">
        <p14:creationId xmlns:p14="http://schemas.microsoft.com/office/powerpoint/2010/main" val="31699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17683 -2.96296E-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324 L 0.17735 -0.0013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93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17526 0.0009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4" grpId="1"/>
      <p:bldP spid="64" grpId="0"/>
      <p:bldP spid="64" grpId="1"/>
      <p:bldP spid="65" grpId="0"/>
      <p:bldP spid="26" grpId="1"/>
      <p:bldP spid="26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550</Words>
  <Application>Microsoft Office PowerPoint</Application>
  <PresentationFormat>Widescreen</PresentationFormat>
  <Paragraphs>131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Cambria Math</vt:lpstr>
      <vt:lpstr>Helvetica</vt:lpstr>
      <vt:lpstr>Times New Roman</vt:lpstr>
      <vt:lpstr>verdana</vt:lpstr>
      <vt:lpstr>verdana</vt:lpstr>
      <vt:lpstr>Office Theme</vt:lpstr>
      <vt:lpstr>PowerPoint Presentation</vt:lpstr>
      <vt:lpstr>Vocabulary:</vt:lpstr>
      <vt:lpstr>PowerPoint Presentation</vt:lpstr>
      <vt:lpstr>perimeter</vt:lpstr>
      <vt:lpstr>Perimeter</vt:lpstr>
      <vt:lpstr>PowerPoint Presentation</vt:lpstr>
      <vt:lpstr>What is perimeter?</vt:lpstr>
      <vt:lpstr>Use 12 lolly sticks/lines and create a perimeter.</vt:lpstr>
      <vt:lpstr>PowerPoint Presentation</vt:lpstr>
      <vt:lpstr>How can we rebuild the original line?</vt:lpstr>
      <vt:lpstr>What is perimeter?</vt:lpstr>
      <vt:lpstr>PowerPoint Presentation</vt:lpstr>
      <vt:lpstr>2 x L + 2 x W</vt:lpstr>
      <vt:lpstr>PowerPoint Presentation</vt:lpstr>
      <vt:lpstr>PowerPoint Presentation</vt:lpstr>
      <vt:lpstr>Independent work.</vt:lpstr>
      <vt:lpstr>What changes? What stays the same? Why?</vt:lpstr>
      <vt:lpstr>Find the perimeter of the rectangle… Use the lolly sticks to help you. </vt:lpstr>
      <vt:lpstr>PowerPoint Presentation</vt:lpstr>
      <vt:lpstr>Rank: Gold, silver, bronze</vt:lpstr>
      <vt:lpstr>What is perimeter? Conjecture…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 Problems</dc:title>
  <dc:creator>Microsoft Office User</dc:creator>
  <cp:lastModifiedBy>Andrew Martin</cp:lastModifiedBy>
  <cp:revision>79</cp:revision>
  <dcterms:created xsi:type="dcterms:W3CDTF">2019-10-02T12:50:58Z</dcterms:created>
  <dcterms:modified xsi:type="dcterms:W3CDTF">2020-12-15T13:07:29Z</dcterms:modified>
</cp:coreProperties>
</file>