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304" r:id="rId2"/>
    <p:sldId id="258" r:id="rId3"/>
    <p:sldId id="294" r:id="rId4"/>
    <p:sldId id="305" r:id="rId5"/>
    <p:sldId id="306" r:id="rId6"/>
    <p:sldId id="310" r:id="rId7"/>
    <p:sldId id="311" r:id="rId8"/>
    <p:sldId id="312" r:id="rId9"/>
    <p:sldId id="307" r:id="rId10"/>
    <p:sldId id="313" r:id="rId11"/>
    <p:sldId id="309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267" r:id="rId26"/>
  </p:sldIdLst>
  <p:sldSz cx="9144000" cy="6858000" type="screen4x3"/>
  <p:notesSz cx="6858000" cy="9144000"/>
  <p:embeddedFontLst>
    <p:embeddedFont>
      <p:font typeface="Tuffy-TTF" panose="020B0603060100000000" pitchFamily="34" charset="0"/>
      <p:regular r:id="rId29"/>
      <p:bold r:id="rId30"/>
      <p:italic r:id="rId31"/>
      <p:boldItalic r:id="rId32"/>
    </p:embeddedFont>
    <p:embeddedFont>
      <p:font typeface="Twinkl" pitchFamily="2" charset="0"/>
      <p:regular r:id="rId33"/>
      <p:bold r:id="rId34"/>
    </p:embeddedFont>
    <p:embeddedFont>
      <p:font typeface="Twinkl SemiBold" pitchFamily="2" charset="0"/>
      <p:bold r:id="rId35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4894"/>
    <a:srgbClr val="DE1E5A"/>
    <a:srgbClr val="D82233"/>
    <a:srgbClr val="AEE9EC"/>
    <a:srgbClr val="D83A5E"/>
    <a:srgbClr val="2DB6BC"/>
    <a:srgbClr val="F5CFD8"/>
    <a:srgbClr val="FAB001"/>
    <a:srgbClr val="8D358B"/>
    <a:srgbClr val="F08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572" y="66"/>
      </p:cViewPr>
      <p:guideLst>
        <p:guide orient="horz" pos="2183"/>
        <p:guide pos="285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EBCAB23E-5E8D-4EE2-83B5-ED1C61A16838}" type="datetimeFigureOut">
              <a:rPr lang="en-GB"/>
              <a:pPr>
                <a:defRPr/>
              </a:pPr>
              <a:t>31/03/2020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8FA9FD05-3BB6-41CC-853D-2075B3AECAB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656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928FEF98-7973-4A8C-8B7D-76BB1CDE8734}" type="datetimeFigureOut">
              <a:rPr lang="en-GB"/>
              <a:pPr>
                <a:defRPr/>
              </a:pPr>
              <a:t>31/03/2020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72C48283-2588-4AA5-AB63-C726861FDEB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354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67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14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83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63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5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8.png"/><Relationship Id="rId4" Type="http://schemas.openxmlformats.org/officeDocument/2006/relationships/image" Target="../media/image51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5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51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1.png"/><Relationship Id="rId7" Type="http://schemas.openxmlformats.org/officeDocument/2006/relationships/image" Target="../media/image55.tif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"/>
          <p:cNvSpPr>
            <a:spLocks noGrp="1"/>
          </p:cNvSpPr>
          <p:nvPr>
            <p:ph type="title"/>
          </p:nvPr>
        </p:nvSpPr>
        <p:spPr>
          <a:xfrm>
            <a:off x="457200" y="608013"/>
            <a:ext cx="8220075" cy="652462"/>
          </a:xfrm>
        </p:spPr>
        <p:txBody>
          <a:bodyPr/>
          <a:lstStyle/>
          <a:p>
            <a:pPr algn="ctr"/>
            <a:r>
              <a:rPr lang="en-GB" altLang="en-US" sz="2800" dirty="0">
                <a:solidFill>
                  <a:srgbClr val="00B0F0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Guidance for Video/Audio in PowerPoints</a:t>
            </a:r>
          </a:p>
        </p:txBody>
      </p:sp>
      <p:pic>
        <p:nvPicPr>
          <p:cNvPr id="1536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t="18852" r="58228" b="54654"/>
          <a:stretch>
            <a:fillRect/>
          </a:stretch>
        </p:blipFill>
        <p:spPr bwMode="auto">
          <a:xfrm>
            <a:off x="787400" y="2568575"/>
            <a:ext cx="1717675" cy="1150938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26003" r="44786" b="11296"/>
          <a:stretch>
            <a:fillRect/>
          </a:stretch>
        </p:blipFill>
        <p:spPr bwMode="auto">
          <a:xfrm>
            <a:off x="787400" y="3811588"/>
            <a:ext cx="1717675" cy="185737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7912" r="52493" b="25307"/>
          <a:stretch>
            <a:fillRect/>
          </a:stretch>
        </p:blipFill>
        <p:spPr bwMode="auto">
          <a:xfrm>
            <a:off x="3454400" y="2560638"/>
            <a:ext cx="1703388" cy="200342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7400" y="1370013"/>
            <a:ext cx="1717675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1. Open the folder and copy all the files.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38525" y="1370013"/>
            <a:ext cx="1719263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2. Paste the copied files into a new folder.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05425" y="1898650"/>
            <a:ext cx="617538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06675" y="1898650"/>
            <a:ext cx="61595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Title 2"/>
          <p:cNvSpPr>
            <a:spLocks/>
          </p:cNvSpPr>
          <p:nvPr/>
        </p:nvSpPr>
        <p:spPr bwMode="auto">
          <a:xfrm>
            <a:off x="457200" y="6283325"/>
            <a:ext cx="8220075" cy="7159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You may wish to delete this slide before beginning the presentation.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07113" y="1370013"/>
            <a:ext cx="2195512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3. Open the PowerPoint file, enable editing and enter presentation mode (start the slide show).</a:t>
            </a:r>
          </a:p>
        </p:txBody>
      </p:sp>
      <p:grpSp>
        <p:nvGrpSpPr>
          <p:cNvPr id="15372" name="Group 17"/>
          <p:cNvGrpSpPr>
            <a:grpSpLocks/>
          </p:cNvGrpSpPr>
          <p:nvPr/>
        </p:nvGrpSpPr>
        <p:grpSpPr bwMode="auto">
          <a:xfrm>
            <a:off x="5730875" y="3616325"/>
            <a:ext cx="2571750" cy="1601788"/>
            <a:chOff x="5758342" y="3336983"/>
            <a:chExt cx="2571925" cy="1601754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5758342" y="3494143"/>
              <a:ext cx="328635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379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28"/>
            <a:stretch>
              <a:fillRect/>
            </a:stretch>
          </p:blipFill>
          <p:spPr bwMode="auto">
            <a:xfrm>
              <a:off x="6164808" y="3336983"/>
              <a:ext cx="2165459" cy="16017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373" name="Group 20"/>
          <p:cNvGrpSpPr>
            <a:grpSpLocks/>
          </p:cNvGrpSpPr>
          <p:nvPr/>
        </p:nvGrpSpPr>
        <p:grpSpPr bwMode="auto">
          <a:xfrm>
            <a:off x="6137275" y="2884488"/>
            <a:ext cx="2165350" cy="647700"/>
            <a:chOff x="6164808" y="2589878"/>
            <a:chExt cx="2165459" cy="647296"/>
          </a:xfrm>
        </p:grpSpPr>
        <p:pic>
          <p:nvPicPr>
            <p:cNvPr id="15376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87"/>
            <a:stretch>
              <a:fillRect/>
            </a:stretch>
          </p:blipFill>
          <p:spPr bwMode="auto">
            <a:xfrm>
              <a:off x="6164808" y="2589878"/>
              <a:ext cx="2165459" cy="647296"/>
            </a:xfrm>
            <a:prstGeom prst="rect">
              <a:avLst/>
            </a:prstGeom>
            <a:noFill/>
            <a:ln w="9525">
              <a:solidFill>
                <a:srgbClr val="0076B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25"/>
            <p:cNvCxnSpPr/>
            <p:nvPr/>
          </p:nvCxnSpPr>
          <p:spPr>
            <a:xfrm flipH="1">
              <a:off x="7934960" y="2748529"/>
              <a:ext cx="79379" cy="2871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374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2560638"/>
            <a:ext cx="2165350" cy="2254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431925" y="6019800"/>
            <a:ext cx="6126163" cy="295275"/>
          </a:xfrm>
          <a:prstGeom prst="rect">
            <a:avLst/>
          </a:prstGeom>
          <a:solidFill>
            <a:srgbClr val="AEE9E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Please note the embedded audio may not be compatible with early versions of PowerPoint.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15" name="Oval 1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3" name="Oval 22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28" name="Rectangle: Rounded Corners 14">
            <a:extLst>
              <a:ext uri="{FF2B5EF4-FFF2-40B4-BE49-F238E27FC236}">
                <a16:creationId xmlns:a16="http://schemas.microsoft.com/office/drawing/2014/main" id="{09A5B2B0-C335-4AE7-9CAD-B03432A68BE7}"/>
              </a:ext>
            </a:extLst>
          </p:cNvPr>
          <p:cNvSpPr/>
          <p:nvPr/>
        </p:nvSpPr>
        <p:spPr>
          <a:xfrm flipH="1">
            <a:off x="1380474" y="2069863"/>
            <a:ext cx="3857513" cy="790056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Make mouse whiskers.</a:t>
            </a:r>
          </a:p>
        </p:txBody>
      </p:sp>
      <p:sp>
        <p:nvSpPr>
          <p:cNvPr id="30" name="Speech Bubble">
            <a:extLst>
              <a:ext uri="{FF2B5EF4-FFF2-40B4-BE49-F238E27FC236}">
                <a16:creationId xmlns:a16="http://schemas.microsoft.com/office/drawing/2014/main" id="{B63F4234-E68A-49FB-8C5E-F0F4DC9430E7}"/>
              </a:ext>
            </a:extLst>
          </p:cNvPr>
          <p:cNvSpPr/>
          <p:nvPr/>
        </p:nvSpPr>
        <p:spPr>
          <a:xfrm flipH="1">
            <a:off x="1380474" y="3698569"/>
            <a:ext cx="3737961" cy="904430"/>
          </a:xfrm>
          <a:prstGeom prst="wedgeRoundRectCallout">
            <a:avLst>
              <a:gd name="adj1" fmla="val -63201"/>
              <a:gd name="adj2" fmla="val -6278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 Say ‘</a:t>
            </a:r>
            <a:r>
              <a:rPr lang="en-GB" sz="3200" dirty="0" err="1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, </a:t>
            </a:r>
            <a:r>
              <a:rPr lang="en-GB" sz="3200" dirty="0" err="1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, </a:t>
            </a:r>
            <a:r>
              <a:rPr lang="en-GB" sz="3200" dirty="0" err="1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’.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D003BE68-2E2F-48A7-A20B-B5AA1FD42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Action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23"/>
          <a:stretch/>
        </p:blipFill>
        <p:spPr>
          <a:xfrm>
            <a:off x="5529541" y="1725228"/>
            <a:ext cx="2416871" cy="467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18" y="2840380"/>
            <a:ext cx="2089037" cy="2777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343" y="2840380"/>
            <a:ext cx="2089037" cy="2777016"/>
          </a:xfrm>
          <a:prstGeom prst="rect">
            <a:avLst/>
          </a:prstGeom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>
                <a:latin typeface="+mn-lt"/>
              </a:rPr>
              <a:t>Write the Letters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2393451" y="1082577"/>
            <a:ext cx="437491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400" b="1" dirty="0" err="1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ee</a:t>
            </a:r>
            <a:endParaRPr lang="en-GB" sz="34400" b="1" dirty="0">
              <a:ln w="57150"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09000" y="1473200"/>
            <a:ext cx="7516474" cy="764028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Around the egg and under the cup.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Around the egg and under the cup.</a:t>
            </a:r>
            <a:r>
              <a:rPr lang="en-GB" dirty="0">
                <a:latin typeface="Twinkl" pitchFamily="50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558" y="3406974"/>
            <a:ext cx="948930" cy="945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474" y="3406973"/>
            <a:ext cx="948930" cy="945973"/>
          </a:xfrm>
          <a:prstGeom prst="rect">
            <a:avLst/>
          </a:prstGeom>
        </p:spPr>
      </p:pic>
      <p:grpSp>
        <p:nvGrpSpPr>
          <p:cNvPr id="12" name="Write Action">
            <a:extLst>
              <a:ext uri="{FF2B5EF4-FFF2-40B4-BE49-F238E27FC236}">
                <a16:creationId xmlns:a16="http://schemas.microsoft.com/office/drawing/2014/main" id="{59A4B36C-D4AD-4A28-8D66-C84181668F71}"/>
              </a:ext>
            </a:extLst>
          </p:cNvPr>
          <p:cNvGrpSpPr/>
          <p:nvPr/>
        </p:nvGrpSpPr>
        <p:grpSpPr>
          <a:xfrm>
            <a:off x="6914614" y="5517232"/>
            <a:ext cx="1545818" cy="720080"/>
            <a:chOff x="6914614" y="5517232"/>
            <a:chExt cx="1545818" cy="720080"/>
          </a:xfrm>
        </p:grpSpPr>
        <p:grpSp>
          <p:nvGrpSpPr>
            <p:cNvPr id="13" name="Write action">
              <a:extLst>
                <a:ext uri="{FF2B5EF4-FFF2-40B4-BE49-F238E27FC236}">
                  <a16:creationId xmlns:a16="http://schemas.microsoft.com/office/drawing/2014/main" id="{31557B25-6165-45BD-A3F4-FE271F6E7637}"/>
                </a:ext>
              </a:extLst>
            </p:cNvPr>
            <p:cNvGrpSpPr/>
            <p:nvPr/>
          </p:nvGrpSpPr>
          <p:grpSpPr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15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938"/>
                <a:ext cx="1099786" cy="432048"/>
              </a:xfrm>
              <a:prstGeom prst="roundRect">
                <a:avLst>
                  <a:gd name="adj" fmla="val 50000"/>
                </a:avLst>
              </a:prstGeom>
              <a:solidFill>
                <a:srgbClr val="CB479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352" y="5517232"/>
                <a:ext cx="720080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CB47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4B4860-B190-4D4F-9A93-6988FBF04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6376" y="5517232"/>
              <a:ext cx="504056" cy="50248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0" name="Oval 1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953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3.33333E-6 0.00023 C 0.00312 -0.00093 0.00625 -0.00185 0.00937 -0.00278 C 0.01041 -0.00324 0.01128 -0.00394 0.0125 -0.00417 C 0.01371 -0.00486 0.0151 -0.00533 0.01666 -0.00556 C 0.01823 -0.00625 0.02014 -0.00648 0.02187 -0.00695 C 0.0283 -0.00926 0.02135 -0.00787 0.02916 -0.00972 C 0.03316 -0.01088 0.0375 -0.01088 0.04166 -0.0125 C 0.04271 -0.01296 0.04357 -0.01366 0.04479 -0.01389 C 0.04618 -0.01459 0.05034 -0.01574 0.05208 -0.01667 C 0.05312 -0.01759 0.05399 -0.01898 0.05521 -0.01945 C 0.05711 -0.02084 0.06146 -0.02222 0.06146 -0.02199 C 0.07048 -0.03449 0.05885 -0.01968 0.06771 -0.02917 C 0.06875 -0.03056 0.06961 -0.03218 0.07083 -0.03334 C 0.07448 -0.03773 0.07361 -0.03472 0.07708 -0.04028 C 0.08541 -0.05463 0.07777 -0.04236 0.08333 -0.05695 C 0.08455 -0.06042 0.08576 -0.0632 0.08646 -0.06667 C 0.0868 -0.06945 0.08715 -0.07222 0.0875 -0.075 C 0.08784 -0.08195 0.08854 -0.08889 0.08854 -0.09584 C 0.08854 -0.09977 0.08732 -0.10695 0.08646 -0.11111 C 0.08611 -0.11273 0.08593 -0.11412 0.08541 -0.11528 C 0.08402 -0.11829 0.08333 -0.12176 0.08125 -0.12361 C 0.08021 -0.12454 0.07899 -0.12546 0.07812 -0.12639 C 0.07691 -0.12778 0.07621 -0.12963 0.075 -0.13056 C 0.07291 -0.13218 0.07083 -0.13241 0.06875 -0.13334 L 0.0625 -0.13611 C 0.06146 -0.13658 0.06041 -0.1375 0.05937 -0.1375 L 0.05208 -0.13889 C 0.04583 -0.13843 0.03941 -0.13843 0.03333 -0.1375 C 0.03211 -0.1375 0.03125 -0.13658 0.03021 -0.13611 C 0.02812 -0.13565 0.02604 -0.13519 0.02396 -0.13472 C 0.0184 -0.1338 0.01718 -0.13403 0.0125 -0.13195 C 0.01024 -0.13125 0.00833 -0.13009 0.00625 -0.12917 C 0.00521 -0.12871 0.00399 -0.12871 0.00312 -0.12778 C 0.00208 -0.12685 0.00104 -0.1257 3.33333E-6 -0.125 C -0.00209 -0.12384 -0.00625 -0.12222 -0.00625 -0.12199 C -0.00973 -0.11528 -0.00729 -0.11898 -0.01459 -0.1125 L -0.01771 -0.10972 C -0.01979 -0.10162 -0.01719 -0.10926 -0.02188 -0.10278 C -0.02292 -0.10162 -0.02327 -0.1 -0.02396 -0.09861 C -0.025 -0.09722 -0.02622 -0.09607 -0.02709 -0.09445 L -0.03334 -0.08195 L -0.03542 -0.07778 C -0.03611 -0.07639 -0.03716 -0.07523 -0.0375 -0.07361 C -0.03785 -0.07222 -0.0382 -0.07084 -0.03854 -0.06945 C -0.03924 -0.06806 -0.04028 -0.0669 -0.04063 -0.06528 C -0.04167 -0.06273 -0.04202 -0.05972 -0.04271 -0.05695 C -0.04306 -0.05556 -0.04358 -0.0544 -0.04375 -0.05278 C -0.0441 -0.05046 -0.04445 -0.04815 -0.04479 -0.04584 C -0.04514 -0.04445 -0.04566 -0.04329 -0.04584 -0.04167 C -0.04636 -0.03959 -0.04653 -0.03704 -0.04688 -0.03472 C -0.04653 -0.01574 -0.04688 0.00324 -0.04584 0.02222 C -0.04584 0.02454 -0.04445 0.02662 -0.04375 0.02916 C -0.04341 0.03032 -0.04306 0.03171 -0.04271 0.03333 C -0.04202 0.03866 -0.04202 0.04444 -0.04063 0.05 C -0.03768 0.0618 -0.04236 0.04282 -0.03854 0.0625 C -0.03802 0.06528 -0.03716 0.06805 -0.03646 0.07083 L -0.03542 0.075 C -0.03507 0.07639 -0.03507 0.07778 -0.03438 0.07916 C -0.03368 0.08055 -0.03299 0.08171 -0.03229 0.08333 C -0.02691 0.09791 -0.04028 0.06944 -0.02709 0.09583 C -0.02639 0.09722 -0.02604 0.09907 -0.025 0.1 L -0.01875 0.10555 L -0.01563 0.10833 C -0.01459 0.10926 -0.01372 0.11041 -0.0125 0.11111 L 3.33333E-6 0.11666 C 0.00104 0.11713 0.00191 0.11782 0.00312 0.11805 C 0.01771 0.11967 0.01146 0.11852 0.02187 0.12083 C 0.03455 0.11991 0.04288 0.1206 0.05416 0.11805 C 0.05521 0.11759 0.06007 0.11597 0.06146 0.11528 C 0.0625 0.11435 0.06336 0.11296 0.06458 0.1125 C 0.06909 0.10972 0.06771 0.11227 0.07187 0.10972 C 0.07291 0.10879 0.07378 0.10741 0.075 0.10694 C 0.07812 0.10486 0.08194 0.1037 0.08541 0.10278 C 0.09618 0.09305 0.07934 0.10764 0.09271 0.09722 C 0.10156 0.09004 0.09566 0.09305 0.10208 0.09028 C 0.10277 0.08889 0.10312 0.08704 0.10416 0.08611 C 0.10486 0.08518 0.10625 0.08541 0.10729 0.08472 C 0.10798 0.08403 0.10868 0.08287 0.10937 0.08194 " pathEditMode="relative" rAng="0" ptsTypes="AAAAAAAAAAAAAAAAAAAAAAAAAAAAAAAAAAAAAAAAAAAAAAAAAAAAAAAAAAAAAAAAAAAAAAAAAAAAAAA">
                                      <p:cBhvr>
                                        <p:cTn id="10" dur="4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3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5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-1.38889E-6 0.00023 C 0.00313 -0.00093 0.00625 -0.00185 0.00938 -0.00278 C 0.01042 -0.00324 0.01129 -0.00393 0.0125 -0.00417 C 0.01372 -0.00486 0.01511 -0.00532 0.01667 -0.00555 C 0.01823 -0.00625 0.02014 -0.00648 0.02188 -0.00694 C 0.0283 -0.00926 0.02136 -0.00787 0.02917 -0.00972 C 0.03316 -0.01088 0.0375 -0.01088 0.04167 -0.0125 C 0.04271 -0.01296 0.04358 -0.01366 0.04479 -0.01389 C 0.04618 -0.01458 0.05035 -0.01574 0.05208 -0.01667 C 0.05313 -0.01759 0.05399 -0.01898 0.05521 -0.01944 C 0.05712 -0.02083 0.06146 -0.02222 0.06146 -0.02199 C 0.07049 -0.03449 0.05886 -0.01968 0.06771 -0.02917 C 0.06875 -0.03055 0.06962 -0.03218 0.07083 -0.03333 C 0.07448 -0.03773 0.07361 -0.03472 0.07708 -0.04028 C 0.08542 -0.05463 0.07778 -0.04236 0.08333 -0.05694 C 0.08455 -0.06042 0.08577 -0.06319 0.08646 -0.06667 C 0.08681 -0.06944 0.08715 -0.07222 0.0875 -0.075 C 0.08785 -0.08194 0.08854 -0.08889 0.08854 -0.09583 C 0.08854 -0.09977 0.08733 -0.10694 0.08646 -0.11111 C 0.08611 -0.11273 0.08594 -0.11412 0.08542 -0.11528 C 0.08403 -0.11829 0.08333 -0.12176 0.08125 -0.12361 C 0.08021 -0.12454 0.07899 -0.12546 0.07813 -0.12639 C 0.07691 -0.12778 0.07622 -0.12963 0.075 -0.13055 C 0.07292 -0.13218 0.07083 -0.13241 0.06875 -0.13333 L 0.0625 -0.13611 C 0.06146 -0.13657 0.06042 -0.1375 0.05938 -0.1375 L 0.05208 -0.13889 C 0.04583 -0.13843 0.03941 -0.13843 0.03333 -0.1375 C 0.03212 -0.1375 0.03125 -0.13657 0.03021 -0.13611 C 0.02813 -0.13565 0.02604 -0.13518 0.02396 -0.13472 C 0.0184 -0.1338 0.01719 -0.13403 0.0125 -0.13194 C 0.01024 -0.13125 0.00833 -0.13009 0.00625 -0.12917 C 0.00521 -0.1287 0.00399 -0.1287 0.00313 -0.12778 C 0.00208 -0.12685 0.00104 -0.12569 -1.38889E-6 -0.125 C -0.00208 -0.12384 -0.00625 -0.12222 -0.00625 -0.12199 C -0.00972 -0.11528 -0.00729 -0.11898 -0.01458 -0.1125 L -0.01771 -0.10972 C -0.01979 -0.10162 -0.01719 -0.10926 -0.02187 -0.10278 C -0.02292 -0.10162 -0.02326 -0.1 -0.02396 -0.09861 C -0.025 -0.09722 -0.02621 -0.09606 -0.02708 -0.09444 L -0.03333 -0.08194 L -0.03542 -0.07778 C -0.03611 -0.07639 -0.03715 -0.07523 -0.0375 -0.07361 C -0.03785 -0.07222 -0.03819 -0.07083 -0.03854 -0.06944 C -0.03923 -0.06805 -0.04028 -0.0669 -0.04062 -0.06528 C -0.04167 -0.06273 -0.04201 -0.05972 -0.04271 -0.05694 C -0.04305 -0.05555 -0.04357 -0.0544 -0.04375 -0.05278 C -0.0441 -0.05046 -0.04444 -0.04815 -0.04479 -0.04583 C -0.04514 -0.04444 -0.04566 -0.04329 -0.04583 -0.04167 C -0.04635 -0.03958 -0.04653 -0.03704 -0.04687 -0.03472 C -0.04653 -0.01574 -0.04687 0.00324 -0.04583 0.02222 C -0.04583 0.02454 -0.04444 0.02662 -0.04375 0.02917 C -0.0434 0.03032 -0.04305 0.03171 -0.04271 0.03333 C -0.04201 0.03866 -0.04201 0.04445 -0.04062 0.05 C -0.03767 0.06181 -0.04236 0.04282 -0.03854 0.0625 C -0.03802 0.06528 -0.03715 0.06806 -0.03646 0.07083 L -0.03542 0.075 C -0.03507 0.07639 -0.03507 0.07778 -0.03437 0.07917 C -0.03368 0.08056 -0.03298 0.08171 -0.03229 0.08333 C -0.02691 0.09792 -0.04028 0.06945 -0.02708 0.09583 C -0.02639 0.09722 -0.02604 0.09907 -0.025 0.1 L -0.01875 0.10556 L -0.01562 0.10833 C -0.01458 0.10926 -0.01371 0.11042 -0.0125 0.11111 L -1.38889E-6 0.11667 C 0.00104 0.11713 0.00191 0.11782 0.00313 0.11806 C 0.01771 0.11968 0.01146 0.11852 0.02188 0.12083 C 0.03455 0.11991 0.04288 0.1206 0.05417 0.11806 C 0.05521 0.11759 0.06007 0.11597 0.06146 0.11528 C 0.0625 0.11435 0.06337 0.11296 0.06458 0.1125 C 0.0691 0.10972 0.06771 0.11227 0.07188 0.10972 C 0.07292 0.1088 0.07379 0.10741 0.075 0.10695 C 0.07813 0.10486 0.08195 0.1037 0.08542 0.10278 C 0.09618 0.09306 0.07934 0.10764 0.09271 0.09722 C 0.10156 0.09005 0.09566 0.09306 0.10208 0.09028 C 0.10278 0.08889 0.10313 0.08704 0.10417 0.08611 C 0.10486 0.08519 0.10625 0.08542 0.10729 0.08472 C 0.10799 0.08403 0.10868 0.08287 0.10938 0.08195 " pathEditMode="relative" rAng="0" ptsTypes="AAAAAAAAAAAAAAAAAAAAAAAAAAAAAAAAAAAAAAAAAAAAAAAAAAAAAAAAAAAAAAAAAAAAAAAAAAAAAAA">
                                      <p:cBhvr>
                                        <p:cTn id="21" dur="4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1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0" name="Oval 1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79EB8714-B516-4FF3-8BCC-07BCF205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Let’s Sing!</a:t>
            </a:r>
          </a:p>
        </p:txBody>
      </p:sp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id="{A261969E-DA99-4571-94A1-F868B84A0118}"/>
              </a:ext>
            </a:extLst>
          </p:cNvPr>
          <p:cNvSpPr/>
          <p:nvPr/>
        </p:nvSpPr>
        <p:spPr>
          <a:xfrm>
            <a:off x="1557267" y="1932969"/>
            <a:ext cx="6029466" cy="2992062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(To the tune of ‘Do You Know the Muffin Man?’)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Cheeky mice have found the cheese,</a:t>
            </a:r>
          </a:p>
          <a:p>
            <a:pPr algn="ctr"/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- </a:t>
            </a:r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- </a:t>
            </a:r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</a:t>
            </a:r>
          </a:p>
          <a:p>
            <a:pPr algn="ctr"/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- </a:t>
            </a:r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- </a:t>
            </a:r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ee</a:t>
            </a:r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Cheeky mice have found the cheese,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And nibbled all night long.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1CEBD6-2172-4780-B974-20BC586CEF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562" y="1861839"/>
            <a:ext cx="1080078" cy="3323790"/>
          </a:xfrm>
          <a:prstGeom prst="rect">
            <a:avLst/>
          </a:prstGeom>
        </p:spPr>
      </p:pic>
      <p:grpSp>
        <p:nvGrpSpPr>
          <p:cNvPr id="15" name="Play button">
            <a:extLst>
              <a:ext uri="{FF2B5EF4-FFF2-40B4-BE49-F238E27FC236}">
                <a16:creationId xmlns:a16="http://schemas.microsoft.com/office/drawing/2014/main" id="{0EB56C54-8EC8-4076-A340-7AAED1707F6C}"/>
              </a:ext>
            </a:extLst>
          </p:cNvPr>
          <p:cNvGrpSpPr/>
          <p:nvPr/>
        </p:nvGrpSpPr>
        <p:grpSpPr>
          <a:xfrm>
            <a:off x="6403278" y="5534675"/>
            <a:ext cx="2010629" cy="666848"/>
            <a:chOff x="6403278" y="5534675"/>
            <a:chExt cx="2010629" cy="666848"/>
          </a:xfrm>
        </p:grpSpPr>
        <p:sp>
          <p:nvSpPr>
            <p:cNvPr id="16" name="Rectangle: Rounded Corners 23">
              <a:extLst>
                <a:ext uri="{FF2B5EF4-FFF2-40B4-BE49-F238E27FC236}">
                  <a16:creationId xmlns:a16="http://schemas.microsoft.com/office/drawing/2014/main" id="{1AF8AAED-1680-47B4-B993-EC2DC86B2EC4}"/>
                </a:ext>
              </a:extLst>
            </p:cNvPr>
            <p:cNvSpPr/>
            <p:nvPr/>
          </p:nvSpPr>
          <p:spPr>
            <a:xfrm>
              <a:off x="6403278" y="5650938"/>
              <a:ext cx="1611122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Play Song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C458BD9-3265-4999-BE55-205A57CFA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28" name="Do You Know the Muffin Man">
            <a:hlinkClick r:id="" action="ppaction://media"/>
            <a:extLst>
              <a:ext uri="{FF2B5EF4-FFF2-40B4-BE49-F238E27FC236}">
                <a16:creationId xmlns:a16="http://schemas.microsoft.com/office/drawing/2014/main" id="{5F96A1FF-C88E-481A-B0B1-B4FC27A3A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2947" y="3917950"/>
            <a:ext cx="609600" cy="609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D50422B-A1ED-49ED-8A0C-B870F0DD48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02536"/>
            <a:ext cx="2889883" cy="179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2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20" name="Oval 19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Nibbled Cheese</a:t>
            </a: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09000" y="1473200"/>
            <a:ext cx="7516474" cy="939800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 cheeky mice have nibbled at the cheese. Can you read the word they have revealed and match it to the correct picture?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50" y="2914358"/>
            <a:ext cx="5092700" cy="317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2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887805" y="4890265"/>
            <a:ext cx="1786868" cy="434764"/>
            <a:chOff x="4034824" y="3655678"/>
            <a:chExt cx="1786868" cy="434764"/>
          </a:xfrm>
        </p:grpSpPr>
        <p:sp>
          <p:nvSpPr>
            <p:cNvPr id="17" name="Rounded Rectangle 16"/>
            <p:cNvSpPr/>
            <p:nvPr/>
          </p:nvSpPr>
          <p:spPr>
            <a:xfrm>
              <a:off x="4419477" y="3667933"/>
              <a:ext cx="1023858" cy="11650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5650270" y="3655678"/>
              <a:ext cx="171422" cy="1651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034824" y="3925273"/>
              <a:ext cx="171422" cy="1651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003BE68-2E2F-48A7-A20B-B5AA1FD42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130" y="3880618"/>
            <a:ext cx="2850079" cy="993775"/>
          </a:xfrm>
        </p:spPr>
        <p:txBody>
          <a:bodyPr/>
          <a:lstStyle/>
          <a:p>
            <a:r>
              <a:rPr lang="en-GB" altLang="en-US" sz="9600" dirty="0"/>
              <a:t>feet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903" y="4064473"/>
            <a:ext cx="1371545" cy="1177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46" y="3638662"/>
            <a:ext cx="2324805" cy="1753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118" y="3509473"/>
            <a:ext cx="2498555" cy="1882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119" y="3429000"/>
            <a:ext cx="2597374" cy="19594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66122" y="811926"/>
            <a:ext cx="1219836" cy="1219836"/>
            <a:chOff x="766122" y="811926"/>
            <a:chExt cx="1219836" cy="1219836"/>
          </a:xfrm>
        </p:grpSpPr>
        <p:sp>
          <p:nvSpPr>
            <p:cNvPr id="12" name="Oval 11"/>
            <p:cNvSpPr/>
            <p:nvPr/>
          </p:nvSpPr>
          <p:spPr>
            <a:xfrm>
              <a:off x="766122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jeep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973" y="1147537"/>
              <a:ext cx="994134" cy="5486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2076206" y="811926"/>
            <a:ext cx="1219836" cy="1252203"/>
            <a:chOff x="2076206" y="811926"/>
            <a:chExt cx="1219836" cy="1252203"/>
          </a:xfrm>
        </p:grpSpPr>
        <p:sp>
          <p:nvSpPr>
            <p:cNvPr id="23" name="Oval 22"/>
            <p:cNvSpPr/>
            <p:nvPr/>
          </p:nvSpPr>
          <p:spPr>
            <a:xfrm>
              <a:off x="2076206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feet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126" t="7302" r="-24902" b="-24225"/>
            <a:stretch/>
          </p:blipFill>
          <p:spPr>
            <a:xfrm>
              <a:off x="2098810" y="840252"/>
              <a:ext cx="1197232" cy="1223877"/>
            </a:xfrm>
            <a:prstGeom prst="ellipse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384938" y="811926"/>
            <a:ext cx="1219836" cy="1219836"/>
            <a:chOff x="3384938" y="811926"/>
            <a:chExt cx="1219836" cy="1219836"/>
          </a:xfrm>
        </p:grpSpPr>
        <p:sp>
          <p:nvSpPr>
            <p:cNvPr id="24" name="Oval 23"/>
            <p:cNvSpPr/>
            <p:nvPr/>
          </p:nvSpPr>
          <p:spPr>
            <a:xfrm>
              <a:off x="3384938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week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951" y="994450"/>
              <a:ext cx="996013" cy="845501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4690210" y="811926"/>
            <a:ext cx="1219836" cy="1219836"/>
            <a:chOff x="4690210" y="811926"/>
            <a:chExt cx="1219836" cy="1219836"/>
          </a:xfrm>
        </p:grpSpPr>
        <p:sp>
          <p:nvSpPr>
            <p:cNvPr id="25" name="Oval 24"/>
            <p:cNvSpPr/>
            <p:nvPr/>
          </p:nvSpPr>
          <p:spPr>
            <a:xfrm>
              <a:off x="4690210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weep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9" t="-2830" r="-4694" b="65351"/>
            <a:stretch/>
          </p:blipFill>
          <p:spPr>
            <a:xfrm>
              <a:off x="4703309" y="840251"/>
              <a:ext cx="1199802" cy="1165865"/>
            </a:xfrm>
            <a:prstGeom prst="ellipse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995483" y="811926"/>
            <a:ext cx="1219836" cy="1219836"/>
            <a:chOff x="5995483" y="811926"/>
            <a:chExt cx="1219836" cy="1219836"/>
          </a:xfrm>
        </p:grpSpPr>
        <p:sp>
          <p:nvSpPr>
            <p:cNvPr id="26" name="Oval 25"/>
            <p:cNvSpPr/>
            <p:nvPr/>
          </p:nvSpPr>
          <p:spPr>
            <a:xfrm>
              <a:off x="5995483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meet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9" t="-28846" r="11153" b="-30481"/>
            <a:stretch/>
          </p:blipFill>
          <p:spPr>
            <a:xfrm>
              <a:off x="6028782" y="840250"/>
              <a:ext cx="1157776" cy="1165865"/>
            </a:xfrm>
            <a:prstGeom prst="ellipse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7304214" y="811926"/>
            <a:ext cx="1219836" cy="1219836"/>
            <a:chOff x="7304214" y="811926"/>
            <a:chExt cx="1219836" cy="1219836"/>
          </a:xfrm>
        </p:grpSpPr>
        <p:sp>
          <p:nvSpPr>
            <p:cNvPr id="27" name="Oval 26"/>
            <p:cNvSpPr/>
            <p:nvPr/>
          </p:nvSpPr>
          <p:spPr>
            <a:xfrm>
              <a:off x="7304214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3" name="see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02" y="1163161"/>
              <a:ext cx="1023432" cy="520463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41" name="Oval 40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07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4520542" y="4911971"/>
            <a:ext cx="1023858" cy="1165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/>
          <p:cNvSpPr/>
          <p:nvPr/>
        </p:nvSpPr>
        <p:spPr>
          <a:xfrm>
            <a:off x="4154220" y="4887637"/>
            <a:ext cx="171422" cy="1651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003BE68-2E2F-48A7-A20B-B5AA1FD42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130" y="3880618"/>
            <a:ext cx="2850079" cy="993775"/>
          </a:xfrm>
        </p:spPr>
        <p:txBody>
          <a:bodyPr/>
          <a:lstStyle/>
          <a:p>
            <a:r>
              <a:rPr lang="en-GB" altLang="en-US" sz="9600" dirty="0"/>
              <a:t>see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903" y="4064473"/>
            <a:ext cx="1371545" cy="1177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46" y="3638662"/>
            <a:ext cx="2324805" cy="1753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118" y="3509473"/>
            <a:ext cx="2498555" cy="1882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119" y="3429000"/>
            <a:ext cx="2597374" cy="19594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66122" y="811926"/>
            <a:ext cx="1219836" cy="1219836"/>
            <a:chOff x="766122" y="811926"/>
            <a:chExt cx="1219836" cy="1219836"/>
          </a:xfrm>
        </p:grpSpPr>
        <p:sp>
          <p:nvSpPr>
            <p:cNvPr id="12" name="Oval 11"/>
            <p:cNvSpPr/>
            <p:nvPr/>
          </p:nvSpPr>
          <p:spPr>
            <a:xfrm>
              <a:off x="766122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jeep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973" y="1147537"/>
              <a:ext cx="994134" cy="548613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384938" y="811926"/>
            <a:ext cx="1219836" cy="1219836"/>
            <a:chOff x="3384938" y="811926"/>
            <a:chExt cx="1219836" cy="1219836"/>
          </a:xfrm>
        </p:grpSpPr>
        <p:sp>
          <p:nvSpPr>
            <p:cNvPr id="24" name="Oval 23"/>
            <p:cNvSpPr/>
            <p:nvPr/>
          </p:nvSpPr>
          <p:spPr>
            <a:xfrm>
              <a:off x="3384938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week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951" y="994450"/>
              <a:ext cx="996013" cy="845501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4690210" y="811926"/>
            <a:ext cx="1219836" cy="1219836"/>
            <a:chOff x="4690210" y="811926"/>
            <a:chExt cx="1219836" cy="1219836"/>
          </a:xfrm>
        </p:grpSpPr>
        <p:sp>
          <p:nvSpPr>
            <p:cNvPr id="25" name="Oval 24"/>
            <p:cNvSpPr/>
            <p:nvPr/>
          </p:nvSpPr>
          <p:spPr>
            <a:xfrm>
              <a:off x="4690210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weep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9" t="-2830" r="-4694" b="65351"/>
            <a:stretch/>
          </p:blipFill>
          <p:spPr>
            <a:xfrm>
              <a:off x="4703309" y="840251"/>
              <a:ext cx="1199802" cy="1165865"/>
            </a:xfrm>
            <a:prstGeom prst="ellipse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995483" y="811926"/>
            <a:ext cx="1219836" cy="1219836"/>
            <a:chOff x="5995483" y="811926"/>
            <a:chExt cx="1219836" cy="1219836"/>
          </a:xfrm>
        </p:grpSpPr>
        <p:sp>
          <p:nvSpPr>
            <p:cNvPr id="26" name="Oval 25"/>
            <p:cNvSpPr/>
            <p:nvPr/>
          </p:nvSpPr>
          <p:spPr>
            <a:xfrm>
              <a:off x="5995483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meet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9" t="-28846" r="11153" b="-30481"/>
            <a:stretch/>
          </p:blipFill>
          <p:spPr>
            <a:xfrm>
              <a:off x="6028782" y="840250"/>
              <a:ext cx="1157776" cy="1165865"/>
            </a:xfrm>
            <a:prstGeom prst="ellipse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7304214" y="811926"/>
            <a:ext cx="1219836" cy="1219836"/>
            <a:chOff x="7304214" y="811926"/>
            <a:chExt cx="1219836" cy="1219836"/>
          </a:xfrm>
        </p:grpSpPr>
        <p:sp>
          <p:nvSpPr>
            <p:cNvPr id="27" name="Oval 26"/>
            <p:cNvSpPr/>
            <p:nvPr/>
          </p:nvSpPr>
          <p:spPr>
            <a:xfrm>
              <a:off x="7304214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3" name="see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02" y="1163161"/>
              <a:ext cx="1023432" cy="520463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35" name="Oval 34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22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4178281" y="4874393"/>
            <a:ext cx="1023858" cy="1165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Oval 28"/>
          <p:cNvSpPr/>
          <p:nvPr/>
        </p:nvSpPr>
        <p:spPr>
          <a:xfrm>
            <a:off x="5557017" y="4849341"/>
            <a:ext cx="171422" cy="1651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66270" y="4849341"/>
            <a:ext cx="171422" cy="1651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003BE68-2E2F-48A7-A20B-B5AA1FD42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512" y="3880618"/>
            <a:ext cx="3320697" cy="993775"/>
          </a:xfrm>
        </p:spPr>
        <p:txBody>
          <a:bodyPr/>
          <a:lstStyle/>
          <a:p>
            <a:r>
              <a:rPr lang="en-GB" altLang="en-US" sz="9600" dirty="0"/>
              <a:t>weep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903" y="4064473"/>
            <a:ext cx="1371545" cy="1177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46" y="3638662"/>
            <a:ext cx="2324805" cy="1753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118" y="3509473"/>
            <a:ext cx="2498555" cy="1882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119" y="3290356"/>
            <a:ext cx="2781160" cy="209804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66122" y="811926"/>
            <a:ext cx="1219836" cy="1219836"/>
            <a:chOff x="766122" y="811926"/>
            <a:chExt cx="1219836" cy="1219836"/>
          </a:xfrm>
        </p:grpSpPr>
        <p:sp>
          <p:nvSpPr>
            <p:cNvPr id="12" name="Oval 11"/>
            <p:cNvSpPr/>
            <p:nvPr/>
          </p:nvSpPr>
          <p:spPr>
            <a:xfrm>
              <a:off x="766122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jeep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973" y="1147537"/>
              <a:ext cx="994134" cy="548613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384938" y="811926"/>
            <a:ext cx="1219836" cy="1219836"/>
            <a:chOff x="3384938" y="811926"/>
            <a:chExt cx="1219836" cy="1219836"/>
          </a:xfrm>
        </p:grpSpPr>
        <p:sp>
          <p:nvSpPr>
            <p:cNvPr id="24" name="Oval 23"/>
            <p:cNvSpPr/>
            <p:nvPr/>
          </p:nvSpPr>
          <p:spPr>
            <a:xfrm>
              <a:off x="3384938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week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951" y="994450"/>
              <a:ext cx="996013" cy="845501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4690210" y="811926"/>
            <a:ext cx="1219836" cy="1219836"/>
            <a:chOff x="4690210" y="811926"/>
            <a:chExt cx="1219836" cy="1219836"/>
          </a:xfrm>
        </p:grpSpPr>
        <p:sp>
          <p:nvSpPr>
            <p:cNvPr id="25" name="Oval 24"/>
            <p:cNvSpPr/>
            <p:nvPr/>
          </p:nvSpPr>
          <p:spPr>
            <a:xfrm>
              <a:off x="4690210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weep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9" t="-2830" r="-4694" b="65351"/>
            <a:stretch/>
          </p:blipFill>
          <p:spPr>
            <a:xfrm>
              <a:off x="4703309" y="840251"/>
              <a:ext cx="1199802" cy="1165865"/>
            </a:xfrm>
            <a:prstGeom prst="ellipse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995483" y="811926"/>
            <a:ext cx="1219836" cy="1219836"/>
            <a:chOff x="5995483" y="811926"/>
            <a:chExt cx="1219836" cy="1219836"/>
          </a:xfrm>
        </p:grpSpPr>
        <p:sp>
          <p:nvSpPr>
            <p:cNvPr id="26" name="Oval 25"/>
            <p:cNvSpPr/>
            <p:nvPr/>
          </p:nvSpPr>
          <p:spPr>
            <a:xfrm>
              <a:off x="5995483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meet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9" t="-28846" r="11153" b="-30481"/>
            <a:stretch/>
          </p:blipFill>
          <p:spPr>
            <a:xfrm>
              <a:off x="6028782" y="840250"/>
              <a:ext cx="1157776" cy="1165865"/>
            </a:xfrm>
            <a:prstGeom prst="ellipse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33" name="Oval 32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276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7" grpId="0" animBg="1"/>
      <p:bldP spid="29" grpId="0" animBg="1"/>
      <p:bldP spid="18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884536" y="4849341"/>
            <a:ext cx="1023858" cy="1165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Oval 28"/>
          <p:cNvSpPr/>
          <p:nvPr/>
        </p:nvSpPr>
        <p:spPr>
          <a:xfrm>
            <a:off x="5258534" y="4862044"/>
            <a:ext cx="171422" cy="1651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56795" y="5081495"/>
            <a:ext cx="171422" cy="1651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003BE68-2E2F-48A7-A20B-B5AA1FD42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512" y="3880618"/>
            <a:ext cx="3320697" cy="993775"/>
          </a:xfrm>
        </p:spPr>
        <p:txBody>
          <a:bodyPr/>
          <a:lstStyle/>
          <a:p>
            <a:r>
              <a:rPr lang="en-GB" altLang="en-US" sz="9600" dirty="0"/>
              <a:t>jeep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597" y="4022744"/>
            <a:ext cx="1232734" cy="1058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09" y="4025229"/>
            <a:ext cx="1613536" cy="1217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321" y="3731812"/>
            <a:ext cx="2079924" cy="1567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46" y="3543389"/>
            <a:ext cx="2445740" cy="184501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66122" y="811926"/>
            <a:ext cx="1219836" cy="1219836"/>
            <a:chOff x="766122" y="811926"/>
            <a:chExt cx="1219836" cy="1219836"/>
          </a:xfrm>
        </p:grpSpPr>
        <p:sp>
          <p:nvSpPr>
            <p:cNvPr id="12" name="Oval 11"/>
            <p:cNvSpPr/>
            <p:nvPr/>
          </p:nvSpPr>
          <p:spPr>
            <a:xfrm>
              <a:off x="766122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jeep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973" y="1147537"/>
              <a:ext cx="994134" cy="548613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384938" y="811926"/>
            <a:ext cx="1219836" cy="1219836"/>
            <a:chOff x="3384938" y="811926"/>
            <a:chExt cx="1219836" cy="1219836"/>
          </a:xfrm>
        </p:grpSpPr>
        <p:sp>
          <p:nvSpPr>
            <p:cNvPr id="24" name="Oval 23"/>
            <p:cNvSpPr/>
            <p:nvPr/>
          </p:nvSpPr>
          <p:spPr>
            <a:xfrm>
              <a:off x="3384938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week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951" y="994450"/>
              <a:ext cx="996013" cy="845501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995483" y="811926"/>
            <a:ext cx="1219836" cy="1219836"/>
            <a:chOff x="5995483" y="811926"/>
            <a:chExt cx="1219836" cy="1219836"/>
          </a:xfrm>
        </p:grpSpPr>
        <p:sp>
          <p:nvSpPr>
            <p:cNvPr id="26" name="Oval 25"/>
            <p:cNvSpPr/>
            <p:nvPr/>
          </p:nvSpPr>
          <p:spPr>
            <a:xfrm>
              <a:off x="5995483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meet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9" t="-28846" r="11153" b="-30481"/>
            <a:stretch/>
          </p:blipFill>
          <p:spPr>
            <a:xfrm>
              <a:off x="6028782" y="840250"/>
              <a:ext cx="1157776" cy="1165865"/>
            </a:xfrm>
            <a:prstGeom prst="ellipse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23" name="Oval 22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38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7" grpId="0" animBg="1"/>
      <p:bldP spid="29" grpId="0" animBg="1"/>
      <p:bldP spid="18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4368406" y="4846052"/>
            <a:ext cx="1023858" cy="1165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Oval 28"/>
          <p:cNvSpPr/>
          <p:nvPr/>
        </p:nvSpPr>
        <p:spPr>
          <a:xfrm>
            <a:off x="5578574" y="4846052"/>
            <a:ext cx="171422" cy="1651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73285" y="4821718"/>
            <a:ext cx="171422" cy="1651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003BE68-2E2F-48A7-A20B-B5AA1FD42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512" y="3880618"/>
            <a:ext cx="3320697" cy="993775"/>
          </a:xfrm>
        </p:spPr>
        <p:txBody>
          <a:bodyPr/>
          <a:lstStyle/>
          <a:p>
            <a:r>
              <a:rPr lang="en-GB" altLang="en-US" sz="9600" dirty="0"/>
              <a:t>meet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508" y="4076129"/>
            <a:ext cx="964265" cy="828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846" y="3959978"/>
            <a:ext cx="1361267" cy="1026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07" y="3764924"/>
            <a:ext cx="1905289" cy="1435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10" y="3335619"/>
            <a:ext cx="2617927" cy="197490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384938" y="811926"/>
            <a:ext cx="1219836" cy="1219836"/>
            <a:chOff x="3384938" y="811926"/>
            <a:chExt cx="1219836" cy="1219836"/>
          </a:xfrm>
        </p:grpSpPr>
        <p:sp>
          <p:nvSpPr>
            <p:cNvPr id="24" name="Oval 23"/>
            <p:cNvSpPr/>
            <p:nvPr/>
          </p:nvSpPr>
          <p:spPr>
            <a:xfrm>
              <a:off x="3384938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week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951" y="994450"/>
              <a:ext cx="996013" cy="845501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995483" y="811926"/>
            <a:ext cx="1219836" cy="1219836"/>
            <a:chOff x="5995483" y="811926"/>
            <a:chExt cx="1219836" cy="1219836"/>
          </a:xfrm>
        </p:grpSpPr>
        <p:sp>
          <p:nvSpPr>
            <p:cNvPr id="26" name="Oval 25"/>
            <p:cNvSpPr/>
            <p:nvPr/>
          </p:nvSpPr>
          <p:spPr>
            <a:xfrm>
              <a:off x="5995483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meet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9" t="-28846" r="11153" b="-30481"/>
            <a:stretch/>
          </p:blipFill>
          <p:spPr>
            <a:xfrm>
              <a:off x="6028782" y="840250"/>
              <a:ext cx="1157776" cy="1165865"/>
            </a:xfrm>
            <a:prstGeom prst="ellipse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23" name="Oval 22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262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7" grpId="0" animBg="1"/>
      <p:bldP spid="29" grpId="0" animBg="1"/>
      <p:bldP spid="18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4299826" y="4846052"/>
            <a:ext cx="1023858" cy="1165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Oval 28"/>
          <p:cNvSpPr/>
          <p:nvPr/>
        </p:nvSpPr>
        <p:spPr>
          <a:xfrm>
            <a:off x="5578574" y="4846052"/>
            <a:ext cx="171422" cy="1651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04705" y="4821718"/>
            <a:ext cx="171422" cy="1651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003BE68-2E2F-48A7-A20B-B5AA1FD42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512" y="3880618"/>
            <a:ext cx="3320697" cy="993775"/>
          </a:xfrm>
        </p:spPr>
        <p:txBody>
          <a:bodyPr/>
          <a:lstStyle/>
          <a:p>
            <a:r>
              <a:rPr lang="en-GB" altLang="en-US" sz="9600" dirty="0"/>
              <a:t>week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508" y="4076129"/>
            <a:ext cx="964265" cy="828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846" y="3959978"/>
            <a:ext cx="1361267" cy="1026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07" y="3764924"/>
            <a:ext cx="1905289" cy="1435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70" y="3223261"/>
            <a:ext cx="2766870" cy="208726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384938" y="811926"/>
            <a:ext cx="1219836" cy="1219836"/>
            <a:chOff x="3384938" y="811926"/>
            <a:chExt cx="1219836" cy="1219836"/>
          </a:xfrm>
        </p:grpSpPr>
        <p:sp>
          <p:nvSpPr>
            <p:cNvPr id="24" name="Oval 23"/>
            <p:cNvSpPr/>
            <p:nvPr/>
          </p:nvSpPr>
          <p:spPr>
            <a:xfrm>
              <a:off x="3384938" y="811926"/>
              <a:ext cx="1219836" cy="121983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week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951" y="994450"/>
              <a:ext cx="996013" cy="845501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23" name="Oval 22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144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7" grpId="0" animBg="1"/>
      <p:bldP spid="29" grpId="0" animBg="1"/>
      <p:bldP spid="18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" b="-297"/>
          <a:stretch/>
        </p:blipFill>
        <p:spPr>
          <a:xfrm>
            <a:off x="501676" y="476673"/>
            <a:ext cx="8148447" cy="5904656"/>
          </a:xfrm>
          <a:prstGeom prst="roundRect">
            <a:avLst>
              <a:gd name="adj" fmla="val 1984"/>
            </a:avLst>
          </a:prstGeom>
        </p:spPr>
      </p:pic>
      <p:grpSp>
        <p:nvGrpSpPr>
          <p:cNvPr id="7" name="Group 6"/>
          <p:cNvGrpSpPr/>
          <p:nvPr/>
        </p:nvGrpSpPr>
        <p:grpSpPr>
          <a:xfrm>
            <a:off x="8020050" y="227397"/>
            <a:ext cx="1123946" cy="504056"/>
            <a:chOff x="8020930" y="1700808"/>
            <a:chExt cx="1159581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19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960" y="3194836"/>
            <a:ext cx="487948" cy="7674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b="8210"/>
          <a:stretch/>
        </p:blipFill>
        <p:spPr>
          <a:xfrm>
            <a:off x="501676" y="1052350"/>
            <a:ext cx="1872822" cy="5328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6"/>
          <a:stretch/>
        </p:blipFill>
        <p:spPr>
          <a:xfrm>
            <a:off x="1775626" y="2339789"/>
            <a:ext cx="2448651" cy="40415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6"/>
          <a:stretch/>
        </p:blipFill>
        <p:spPr>
          <a:xfrm>
            <a:off x="5308032" y="2339789"/>
            <a:ext cx="1639804" cy="4041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6"/>
          <a:stretch/>
        </p:blipFill>
        <p:spPr>
          <a:xfrm>
            <a:off x="6896874" y="1151356"/>
            <a:ext cx="1605680" cy="522997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1560" y="4941168"/>
            <a:ext cx="7920880" cy="1296144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think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we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should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put the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cheese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ba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ck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 in the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fridge,” said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Dad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 “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We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don’t want those little mice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eat any more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of it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Oh! Where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has it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gone?”</a:t>
            </a:r>
          </a:p>
        </p:txBody>
      </p:sp>
    </p:spTree>
    <p:extLst>
      <p:ext uri="{BB962C8B-B14F-4D97-AF65-F5344CB8AC3E}">
        <p14:creationId xmlns:p14="http://schemas.microsoft.com/office/powerpoint/2010/main" val="170145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36549"/>
            <a:ext cx="4269602" cy="265787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020050" y="227397"/>
            <a:ext cx="1123946" cy="504056"/>
            <a:chOff x="8020930" y="1700808"/>
            <a:chExt cx="1159581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19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Sentence Time</a:t>
            </a:r>
          </a:p>
        </p:txBody>
      </p:sp>
      <p:sp>
        <p:nvSpPr>
          <p:cNvPr id="18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09000" y="1473200"/>
            <a:ext cx="7516474" cy="731664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Where has the cheese gone? Read the sentence then click </a:t>
            </a:r>
            <a:br>
              <a:rPr lang="en-GB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‘Show’ to reveal the answer!</a:t>
            </a:r>
          </a:p>
        </p:txBody>
      </p:sp>
      <p:grpSp>
        <p:nvGrpSpPr>
          <p:cNvPr id="19" name="Kit's teachings">
            <a:extLst>
              <a:ext uri="{FF2B5EF4-FFF2-40B4-BE49-F238E27FC236}">
                <a16:creationId xmlns:a16="http://schemas.microsoft.com/office/drawing/2014/main" id="{53FD0CF1-FA53-4803-8F54-925B472D4661}"/>
              </a:ext>
            </a:extLst>
          </p:cNvPr>
          <p:cNvGrpSpPr/>
          <p:nvPr/>
        </p:nvGrpSpPr>
        <p:grpSpPr>
          <a:xfrm>
            <a:off x="683568" y="5157192"/>
            <a:ext cx="4464496" cy="1008112"/>
            <a:chOff x="683568" y="5157192"/>
            <a:chExt cx="4464496" cy="1008112"/>
          </a:xfrm>
        </p:grpSpPr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949B2036-4D10-435C-8FE9-A3B284EF3966}"/>
                </a:ext>
              </a:extLst>
            </p:cNvPr>
            <p:cNvSpPr/>
            <p:nvPr/>
          </p:nvSpPr>
          <p:spPr>
            <a:xfrm>
              <a:off x="1475656" y="5517232"/>
              <a:ext cx="3672408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dirty="0"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63E1150-E0E9-4600-8006-0F9A404CD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22" name="Kit's teaching bubble">
            <a:extLst>
              <a:ext uri="{FF2B5EF4-FFF2-40B4-BE49-F238E27FC236}">
                <a16:creationId xmlns:a16="http://schemas.microsoft.com/office/drawing/2014/main" id="{4F70B4BA-A660-436F-BCC3-8151C9561A39}"/>
              </a:ext>
            </a:extLst>
          </p:cNvPr>
          <p:cNvSpPr/>
          <p:nvPr/>
        </p:nvSpPr>
        <p:spPr>
          <a:xfrm>
            <a:off x="1403648" y="4065488"/>
            <a:ext cx="3829472" cy="1008112"/>
          </a:xfrm>
          <a:prstGeom prst="wedgeRoundRectCallout">
            <a:avLst>
              <a:gd name="adj1" fmla="val -50011"/>
              <a:gd name="adj2" fmla="val 116376"/>
              <a:gd name="adj3" fmla="val 16667"/>
            </a:avLst>
          </a:prstGeom>
          <a:solidFill>
            <a:schemeClr val="bg1"/>
          </a:solidFill>
          <a:ln w="28575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Click ‘Sound Buttons On/Off’ to select whether you want to show sound buttons under the caption.</a:t>
            </a:r>
          </a:p>
        </p:txBody>
      </p:sp>
      <p:sp>
        <p:nvSpPr>
          <p:cNvPr id="23" name="Close bubble">
            <a:extLst>
              <a:ext uri="{FF2B5EF4-FFF2-40B4-BE49-F238E27FC236}">
                <a16:creationId xmlns:a16="http://schemas.microsoft.com/office/drawing/2014/main" id="{FD1045FB-80F3-4CA9-AD92-7BAF646FF417}"/>
              </a:ext>
            </a:extLst>
          </p:cNvPr>
          <p:cNvSpPr/>
          <p:nvPr/>
        </p:nvSpPr>
        <p:spPr>
          <a:xfrm>
            <a:off x="5075684" y="3981896"/>
            <a:ext cx="284162" cy="284163"/>
          </a:xfrm>
          <a:prstGeom prst="ellipse">
            <a:avLst/>
          </a:prstGeom>
          <a:solidFill>
            <a:srgbClr val="CB4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37770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20050" y="227397"/>
            <a:ext cx="1123946" cy="504056"/>
            <a:chOff x="8020930" y="1700808"/>
            <a:chExt cx="1159581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19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Sentence Time</a:t>
            </a:r>
          </a:p>
        </p:txBody>
      </p:sp>
      <p:sp>
        <p:nvSpPr>
          <p:cNvPr id="14" name="Speech Bubble">
            <a:extLst>
              <a:ext uri="{FF2B5EF4-FFF2-40B4-BE49-F238E27FC236}">
                <a16:creationId xmlns:a16="http://schemas.microsoft.com/office/drawing/2014/main" id="{B0288A3D-4903-446A-9F9F-C5E99AF2DE15}"/>
              </a:ext>
            </a:extLst>
          </p:cNvPr>
          <p:cNvSpPr/>
          <p:nvPr/>
        </p:nvSpPr>
        <p:spPr>
          <a:xfrm>
            <a:off x="1721900" y="4547469"/>
            <a:ext cx="6093130" cy="1009406"/>
          </a:xfrm>
          <a:prstGeom prst="wedgeRoundRectCallout">
            <a:avLst>
              <a:gd name="adj1" fmla="val 20479"/>
              <a:gd name="adj2" fmla="val -4869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It </a:t>
            </a:r>
            <a:r>
              <a:rPr lang="en-GB" sz="3200" dirty="0">
                <a:solidFill>
                  <a:srgbClr val="FF0000"/>
                </a:solidFill>
                <a:latin typeface="Twinkl" pitchFamily="50" charset="0"/>
              </a:rPr>
              <a:t>was</a:t>
            </a:r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 in Ben’s teeth.</a:t>
            </a:r>
          </a:p>
        </p:txBody>
      </p:sp>
      <p:sp>
        <p:nvSpPr>
          <p:cNvPr id="15" name="Sound Buttons On"/>
          <p:cNvSpPr/>
          <p:nvPr/>
        </p:nvSpPr>
        <p:spPr>
          <a:xfrm>
            <a:off x="713752" y="5022841"/>
            <a:ext cx="1152128" cy="1152128"/>
          </a:xfrm>
          <a:prstGeom prst="ellipse">
            <a:avLst/>
          </a:prstGeom>
          <a:solidFill>
            <a:srgbClr val="CB479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Sound Buttons On/Off</a:t>
            </a:r>
          </a:p>
        </p:txBody>
      </p:sp>
      <p:grpSp>
        <p:nvGrpSpPr>
          <p:cNvPr id="16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24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978" y="1599439"/>
            <a:ext cx="1536977" cy="274784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913082" y="5274367"/>
            <a:ext cx="3637719" cy="84408"/>
            <a:chOff x="2913082" y="5274367"/>
            <a:chExt cx="3637719" cy="84408"/>
          </a:xfrm>
        </p:grpSpPr>
        <p:sp>
          <p:nvSpPr>
            <p:cNvPr id="30" name="Oval 29"/>
            <p:cNvSpPr/>
            <p:nvPr/>
          </p:nvSpPr>
          <p:spPr>
            <a:xfrm>
              <a:off x="2913082" y="5275459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3053071" y="5274367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851147" y="5274367"/>
              <a:ext cx="321709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4182591" y="5274367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4337764" y="5274367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4709386" y="5274367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4914063" y="5276457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>
              <a:off x="5117955" y="5274367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5411526" y="5274367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5711764" y="5274367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6229092" y="5274367"/>
              <a:ext cx="321709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51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"/>
          <a:stretch/>
        </p:blipFill>
        <p:spPr>
          <a:xfrm>
            <a:off x="512347" y="479424"/>
            <a:ext cx="8115286" cy="5867588"/>
          </a:xfrm>
          <a:prstGeom prst="roundRect">
            <a:avLst>
              <a:gd name="adj" fmla="val 2366"/>
            </a:avLst>
          </a:prstGeom>
        </p:spPr>
      </p:pic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3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20050" y="227397"/>
            <a:ext cx="1123946" cy="504056"/>
            <a:chOff x="8020930" y="1700808"/>
            <a:chExt cx="1159581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19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662" y="3295096"/>
            <a:ext cx="1645699" cy="294221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847724" y="1577344"/>
            <a:ext cx="4172326" cy="4659968"/>
            <a:chOff x="4082725" y="1839558"/>
            <a:chExt cx="3780526" cy="42223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9680" y="1839558"/>
              <a:ext cx="1433571" cy="422237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25" y="1839558"/>
              <a:ext cx="2307395" cy="4222376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611560" y="4941168"/>
            <a:ext cx="7920880" cy="1296144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 and Sam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found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Ben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out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in the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garden. 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Ben,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you are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as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cheeky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as the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mice!”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Sam,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giving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him a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chew instead.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Ben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wagged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his t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ai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l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happily.</a:t>
            </a:r>
          </a:p>
        </p:txBody>
      </p:sp>
    </p:spTree>
    <p:extLst>
      <p:ext uri="{BB962C8B-B14F-4D97-AF65-F5344CB8AC3E}">
        <p14:creationId xmlns:p14="http://schemas.microsoft.com/office/powerpoint/2010/main" val="4293777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20050" y="227397"/>
            <a:ext cx="1123946" cy="504056"/>
            <a:chOff x="8020930" y="1700808"/>
            <a:chExt cx="1159581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19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Today, we have learnt…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66239" y="1555833"/>
            <a:ext cx="7338495" cy="4518926"/>
            <a:chOff x="933554" y="1555833"/>
            <a:chExt cx="7338495" cy="45189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678" y="1555833"/>
              <a:ext cx="1434371" cy="441407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554" y="1555833"/>
              <a:ext cx="1527760" cy="441407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647" y="3367143"/>
              <a:ext cx="1514478" cy="2707616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C785BCA-3F50-4BAC-8ADB-C5ED31D5EB6D}"/>
              </a:ext>
            </a:extLst>
          </p:cNvPr>
          <p:cNvSpPr txBox="1"/>
          <p:nvPr/>
        </p:nvSpPr>
        <p:spPr>
          <a:xfrm>
            <a:off x="679270" y="1707155"/>
            <a:ext cx="717525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900" dirty="0" err="1">
                <a:ln w="57150">
                  <a:noFill/>
                </a:ln>
                <a:latin typeface="Twinkl SemiBold" pitchFamily="2" charset="0"/>
              </a:rPr>
              <a:t>ee</a:t>
            </a:r>
            <a:endParaRPr lang="en-GB" sz="19900" dirty="0">
              <a:ln w="57150">
                <a:noFill/>
              </a:ln>
              <a:latin typeface="Twinkl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55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CC4894"/>
          </a:solidFill>
        </p:grpSpPr>
        <p:sp>
          <p:nvSpPr>
            <p:cNvPr id="5" name="Oval 4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7" name="background">
            <a:extLst>
              <a:ext uri="{FF2B5EF4-FFF2-40B4-BE49-F238E27FC236}">
                <a16:creationId xmlns:a16="http://schemas.microsoft.com/office/drawing/2014/main" id="{B18B4880-D98C-47A6-A8CD-5A57DDE2A4D7}"/>
              </a:ext>
            </a:extLst>
          </p:cNvPr>
          <p:cNvSpPr/>
          <p:nvPr/>
        </p:nvSpPr>
        <p:spPr>
          <a:xfrm>
            <a:off x="3020529" y="2164701"/>
            <a:ext cx="2238846" cy="342453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8" name="y">
            <a:extLst>
              <a:ext uri="{FF2B5EF4-FFF2-40B4-BE49-F238E27FC236}">
                <a16:creationId xmlns:a16="http://schemas.microsoft.com/office/drawing/2014/main" id="{20D37A0B-5123-41DF-8FDD-38EDD07B972F}"/>
              </a:ext>
            </a:extLst>
          </p:cNvPr>
          <p:cNvGrpSpPr/>
          <p:nvPr/>
        </p:nvGrpSpPr>
        <p:grpSpPr>
          <a:xfrm>
            <a:off x="3722325" y="2049480"/>
            <a:ext cx="873081" cy="3133238"/>
            <a:chOff x="3586454" y="2079309"/>
            <a:chExt cx="873081" cy="3133238"/>
          </a:xfrm>
        </p:grpSpPr>
        <p:pic>
          <p:nvPicPr>
            <p:cNvPr id="9" name="picture y">
              <a:extLst>
                <a:ext uri="{FF2B5EF4-FFF2-40B4-BE49-F238E27FC236}">
                  <a16:creationId xmlns:a16="http://schemas.microsoft.com/office/drawing/2014/main" id="{3A3CBA76-89C6-4F70-A2F4-EEE805C0F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6454" y="3791925"/>
              <a:ext cx="753218" cy="1420622"/>
            </a:xfrm>
            <a:prstGeom prst="rect">
              <a:avLst/>
            </a:prstGeom>
          </p:spPr>
        </p:pic>
        <p:sp>
          <p:nvSpPr>
            <p:cNvPr id="10" name="y">
              <a:extLst>
                <a:ext uri="{FF2B5EF4-FFF2-40B4-BE49-F238E27FC236}">
                  <a16:creationId xmlns:a16="http://schemas.microsoft.com/office/drawing/2014/main" id="{39E9B0AB-B30B-4A91-A3FD-528C77F96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870751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/>
                <a:t>y</a:t>
              </a:r>
            </a:p>
          </p:txBody>
        </p:sp>
      </p:grpSp>
      <p:grpSp>
        <p:nvGrpSpPr>
          <p:cNvPr id="11" name="X">
            <a:extLst>
              <a:ext uri="{FF2B5EF4-FFF2-40B4-BE49-F238E27FC236}">
                <a16:creationId xmlns:a16="http://schemas.microsoft.com/office/drawing/2014/main" id="{422D5B40-93BA-411A-B1B5-E5B63A090018}"/>
              </a:ext>
            </a:extLst>
          </p:cNvPr>
          <p:cNvGrpSpPr/>
          <p:nvPr/>
        </p:nvGrpSpPr>
        <p:grpSpPr>
          <a:xfrm>
            <a:off x="3436103" y="2138624"/>
            <a:ext cx="1445525" cy="2954951"/>
            <a:chOff x="3148267" y="2079309"/>
            <a:chExt cx="1445525" cy="2954951"/>
          </a:xfrm>
        </p:grpSpPr>
        <p:pic>
          <p:nvPicPr>
            <p:cNvPr id="12" name="picture X">
              <a:extLst>
                <a:ext uri="{FF2B5EF4-FFF2-40B4-BE49-F238E27FC236}">
                  <a16:creationId xmlns:a16="http://schemas.microsoft.com/office/drawing/2014/main" id="{2F0457F6-4B95-47A0-ABD9-6C7914E89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8267" y="3786149"/>
              <a:ext cx="1445525" cy="1248111"/>
            </a:xfrm>
            <a:prstGeom prst="rect">
              <a:avLst/>
            </a:prstGeom>
          </p:spPr>
        </p:pic>
        <p:sp>
          <p:nvSpPr>
            <p:cNvPr id="13" name="X">
              <a:extLst>
                <a:ext uri="{FF2B5EF4-FFF2-40B4-BE49-F238E27FC236}">
                  <a16:creationId xmlns:a16="http://schemas.microsoft.com/office/drawing/2014/main" id="{F9E4618D-D816-4F32-9253-3423F76DF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4238" y="2079309"/>
              <a:ext cx="764953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/>
                <a:t>x</a:t>
              </a:r>
            </a:p>
          </p:txBody>
        </p:sp>
      </p:grpSp>
      <p:grpSp>
        <p:nvGrpSpPr>
          <p:cNvPr id="14" name="W">
            <a:extLst>
              <a:ext uri="{FF2B5EF4-FFF2-40B4-BE49-F238E27FC236}">
                <a16:creationId xmlns:a16="http://schemas.microsoft.com/office/drawing/2014/main" id="{81A85435-9F6C-4E3B-95E0-25F5B1E122E9}"/>
              </a:ext>
            </a:extLst>
          </p:cNvPr>
          <p:cNvGrpSpPr/>
          <p:nvPr/>
        </p:nvGrpSpPr>
        <p:grpSpPr>
          <a:xfrm>
            <a:off x="3203848" y="2199562"/>
            <a:ext cx="1910034" cy="2833074"/>
            <a:chOff x="3013371" y="1860729"/>
            <a:chExt cx="1910034" cy="2833074"/>
          </a:xfrm>
        </p:grpSpPr>
        <p:pic>
          <p:nvPicPr>
            <p:cNvPr id="15" name="picture W">
              <a:extLst>
                <a:ext uri="{FF2B5EF4-FFF2-40B4-BE49-F238E27FC236}">
                  <a16:creationId xmlns:a16="http://schemas.microsoft.com/office/drawing/2014/main" id="{1EEB5419-F24B-4687-A7B3-4D3C95245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371" y="3979156"/>
              <a:ext cx="1910034" cy="7146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W">
              <a:extLst>
                <a:ext uri="{FF2B5EF4-FFF2-40B4-BE49-F238E27FC236}">
                  <a16:creationId xmlns:a16="http://schemas.microsoft.com/office/drawing/2014/main" id="{6EFA04C1-F1D2-44D9-83AD-50267A318C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5853" y="1860729"/>
              <a:ext cx="1345240" cy="186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11500" dirty="0"/>
                <a:t>w</a:t>
              </a:r>
            </a:p>
          </p:txBody>
        </p:sp>
      </p:grpSp>
      <p:grpSp>
        <p:nvGrpSpPr>
          <p:cNvPr id="17" name="V">
            <a:extLst>
              <a:ext uri="{FF2B5EF4-FFF2-40B4-BE49-F238E27FC236}">
                <a16:creationId xmlns:a16="http://schemas.microsoft.com/office/drawing/2014/main" id="{3D9F9395-E339-4456-8126-68EB529479A2}"/>
              </a:ext>
            </a:extLst>
          </p:cNvPr>
          <p:cNvGrpSpPr/>
          <p:nvPr/>
        </p:nvGrpSpPr>
        <p:grpSpPr>
          <a:xfrm>
            <a:off x="3679162" y="1950438"/>
            <a:ext cx="959407" cy="3331322"/>
            <a:chOff x="3291809" y="1860729"/>
            <a:chExt cx="959407" cy="3331322"/>
          </a:xfrm>
        </p:grpSpPr>
        <p:pic>
          <p:nvPicPr>
            <p:cNvPr id="18" name="picture V">
              <a:extLst>
                <a:ext uri="{FF2B5EF4-FFF2-40B4-BE49-F238E27FC236}">
                  <a16:creationId xmlns:a16="http://schemas.microsoft.com/office/drawing/2014/main" id="{5286087F-D33F-4D8D-A8D7-8B5786EA3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809" y="3836590"/>
              <a:ext cx="959407" cy="1355461"/>
            </a:xfrm>
            <a:prstGeom prst="rect">
              <a:avLst/>
            </a:prstGeom>
          </p:spPr>
        </p:pic>
        <p:sp>
          <p:nvSpPr>
            <p:cNvPr id="19" name="V">
              <a:extLst>
                <a:ext uri="{FF2B5EF4-FFF2-40B4-BE49-F238E27FC236}">
                  <a16:creationId xmlns:a16="http://schemas.microsoft.com/office/drawing/2014/main" id="{AFB8993A-0DD3-4428-AF76-97BCE2022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5853" y="1860729"/>
              <a:ext cx="899605" cy="186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11500" dirty="0"/>
                <a:t>v</a:t>
              </a:r>
            </a:p>
          </p:txBody>
        </p:sp>
      </p:grpSp>
      <p:grpSp>
        <p:nvGrpSpPr>
          <p:cNvPr id="20" name="J">
            <a:extLst>
              <a:ext uri="{FF2B5EF4-FFF2-40B4-BE49-F238E27FC236}">
                <a16:creationId xmlns:a16="http://schemas.microsoft.com/office/drawing/2014/main" id="{DDF8293A-50AE-4CFD-A070-D4198B42F7C5}"/>
              </a:ext>
            </a:extLst>
          </p:cNvPr>
          <p:cNvGrpSpPr/>
          <p:nvPr/>
        </p:nvGrpSpPr>
        <p:grpSpPr>
          <a:xfrm>
            <a:off x="3679162" y="1953657"/>
            <a:ext cx="959407" cy="3324884"/>
            <a:chOff x="3291809" y="2079309"/>
            <a:chExt cx="959407" cy="3324884"/>
          </a:xfrm>
        </p:grpSpPr>
        <p:pic>
          <p:nvPicPr>
            <p:cNvPr id="21" name="picture J">
              <a:extLst>
                <a:ext uri="{FF2B5EF4-FFF2-40B4-BE49-F238E27FC236}">
                  <a16:creationId xmlns:a16="http://schemas.microsoft.com/office/drawing/2014/main" id="{69A28B55-8D9D-4EEF-84D0-C133851AF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809" y="3791924"/>
              <a:ext cx="959407" cy="1612269"/>
            </a:xfrm>
            <a:prstGeom prst="rect">
              <a:avLst/>
            </a:prstGeom>
          </p:spPr>
        </p:pic>
        <p:sp>
          <p:nvSpPr>
            <p:cNvPr id="22" name="J">
              <a:extLst>
                <a:ext uri="{FF2B5EF4-FFF2-40B4-BE49-F238E27FC236}">
                  <a16:creationId xmlns:a16="http://schemas.microsoft.com/office/drawing/2014/main" id="{EB8F03D8-F3B9-4FF2-9E56-F72226C0A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511679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/>
                <a:t>j</a:t>
              </a:r>
            </a:p>
          </p:txBody>
        </p:sp>
      </p:grpSp>
      <p:grpSp>
        <p:nvGrpSpPr>
          <p:cNvPr id="23" name="PLAY 1">
            <a:extLst>
              <a:ext uri="{FF2B5EF4-FFF2-40B4-BE49-F238E27FC236}">
                <a16:creationId xmlns:a16="http://schemas.microsoft.com/office/drawing/2014/main" id="{D60E980D-9C8C-48CB-9E0E-3E5B9B94211D}"/>
              </a:ext>
            </a:extLst>
          </p:cNvPr>
          <p:cNvGrpSpPr/>
          <p:nvPr/>
        </p:nvGrpSpPr>
        <p:grpSpPr>
          <a:xfrm>
            <a:off x="3764623" y="5357927"/>
            <a:ext cx="735369" cy="735369"/>
            <a:chOff x="6300192" y="2204864"/>
            <a:chExt cx="900100" cy="9001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1EC2EC-B376-44B0-BE42-A95CCE9C1537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B4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1DB32881-BC75-42E2-9224-4EC24B85084C}"/>
                </a:ext>
              </a:extLst>
            </p:cNvPr>
            <p:cNvSpPr/>
            <p:nvPr/>
          </p:nvSpPr>
          <p:spPr>
            <a:xfrm rot="5400000">
              <a:off x="6559621" y="2417784"/>
              <a:ext cx="550141" cy="474260"/>
            </a:xfrm>
            <a:prstGeom prst="triangl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Speech Bubble">
            <a:extLst>
              <a:ext uri="{FF2B5EF4-FFF2-40B4-BE49-F238E27FC236}">
                <a16:creationId xmlns:a16="http://schemas.microsoft.com/office/drawing/2014/main" id="{FE005A38-33EC-401F-8483-F6C3A2A9392F}"/>
              </a:ext>
            </a:extLst>
          </p:cNvPr>
          <p:cNvSpPr/>
          <p:nvPr/>
        </p:nvSpPr>
        <p:spPr>
          <a:xfrm>
            <a:off x="2016125" y="836613"/>
            <a:ext cx="5111750" cy="752475"/>
          </a:xfrm>
          <a:prstGeom prst="wedgeRoundRectCallout">
            <a:avLst>
              <a:gd name="adj1" fmla="val -47129"/>
              <a:gd name="adj2" fmla="val 12520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practise Sam’s Sounds and Tricky Words!</a:t>
            </a:r>
          </a:p>
        </p:txBody>
      </p:sp>
      <p:sp>
        <p:nvSpPr>
          <p:cNvPr id="27" name="background 2">
            <a:extLst>
              <a:ext uri="{FF2B5EF4-FFF2-40B4-BE49-F238E27FC236}">
                <a16:creationId xmlns:a16="http://schemas.microsoft.com/office/drawing/2014/main" id="{DC8A34BF-4070-40BC-AB47-809E72357E2B}"/>
              </a:ext>
            </a:extLst>
          </p:cNvPr>
          <p:cNvSpPr/>
          <p:nvPr/>
        </p:nvSpPr>
        <p:spPr>
          <a:xfrm>
            <a:off x="6003925" y="21653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28" name="PLAY 2">
            <a:extLst>
              <a:ext uri="{FF2B5EF4-FFF2-40B4-BE49-F238E27FC236}">
                <a16:creationId xmlns:a16="http://schemas.microsoft.com/office/drawing/2014/main" id="{85B1E5F7-1DD0-4229-BF23-24DB85893E66}"/>
              </a:ext>
            </a:extLst>
          </p:cNvPr>
          <p:cNvGrpSpPr>
            <a:grpSpLocks/>
          </p:cNvGrpSpPr>
          <p:nvPr/>
        </p:nvGrpSpPr>
        <p:grpSpPr bwMode="auto">
          <a:xfrm>
            <a:off x="6773863" y="5357813"/>
            <a:ext cx="735012" cy="735012"/>
            <a:chOff x="6300192" y="2204864"/>
            <a:chExt cx="900100" cy="9001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83F904D-F53B-472D-B8EE-039363EAD40C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B4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42831FE0-AC0F-4506-8FBE-262E037FC5AB}"/>
                </a:ext>
              </a:extLst>
            </p:cNvPr>
            <p:cNvSpPr/>
            <p:nvPr/>
          </p:nvSpPr>
          <p:spPr>
            <a:xfrm rot="5400000">
              <a:off x="6559724" y="2417738"/>
              <a:ext cx="550169" cy="474351"/>
            </a:xfrm>
            <a:prstGeom prst="triangl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31" name="z">
            <a:extLst>
              <a:ext uri="{FF2B5EF4-FFF2-40B4-BE49-F238E27FC236}">
                <a16:creationId xmlns:a16="http://schemas.microsoft.com/office/drawing/2014/main" id="{19D7DF61-37AC-47CF-A152-F7D22F20E30B}"/>
              </a:ext>
            </a:extLst>
          </p:cNvPr>
          <p:cNvGrpSpPr/>
          <p:nvPr/>
        </p:nvGrpSpPr>
        <p:grpSpPr>
          <a:xfrm>
            <a:off x="3782256" y="2199633"/>
            <a:ext cx="753218" cy="2832932"/>
            <a:chOff x="3586454" y="2079309"/>
            <a:chExt cx="753218" cy="2832932"/>
          </a:xfrm>
        </p:grpSpPr>
        <p:pic>
          <p:nvPicPr>
            <p:cNvPr id="32" name="picture z">
              <a:extLst>
                <a:ext uri="{FF2B5EF4-FFF2-40B4-BE49-F238E27FC236}">
                  <a16:creationId xmlns:a16="http://schemas.microsoft.com/office/drawing/2014/main" id="{E05AA043-1484-4A60-BE3E-383FD3318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6454" y="4092230"/>
              <a:ext cx="753218" cy="820011"/>
            </a:xfrm>
            <a:prstGeom prst="rect">
              <a:avLst/>
            </a:prstGeom>
          </p:spPr>
        </p:pic>
        <p:sp>
          <p:nvSpPr>
            <p:cNvPr id="33" name="z">
              <a:extLst>
                <a:ext uri="{FF2B5EF4-FFF2-40B4-BE49-F238E27FC236}">
                  <a16:creationId xmlns:a16="http://schemas.microsoft.com/office/drawing/2014/main" id="{19DA15FC-74A0-4D97-88D9-52EA5E8EBB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73770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/>
                <a:t>z</a:t>
              </a:r>
            </a:p>
          </p:txBody>
        </p:sp>
      </p:grpSp>
      <p:grpSp>
        <p:nvGrpSpPr>
          <p:cNvPr id="34" name="zz">
            <a:extLst>
              <a:ext uri="{FF2B5EF4-FFF2-40B4-BE49-F238E27FC236}">
                <a16:creationId xmlns:a16="http://schemas.microsoft.com/office/drawing/2014/main" id="{3FB984F0-3108-4888-96F3-D71279BD38A5}"/>
              </a:ext>
            </a:extLst>
          </p:cNvPr>
          <p:cNvGrpSpPr/>
          <p:nvPr/>
        </p:nvGrpSpPr>
        <p:grpSpPr>
          <a:xfrm>
            <a:off x="3392719" y="2199633"/>
            <a:ext cx="1532293" cy="2832932"/>
            <a:chOff x="4869538" y="2501210"/>
            <a:chExt cx="1532293" cy="2832932"/>
          </a:xfrm>
        </p:grpSpPr>
        <p:grpSp>
          <p:nvGrpSpPr>
            <p:cNvPr id="35" name="z">
              <a:extLst>
                <a:ext uri="{FF2B5EF4-FFF2-40B4-BE49-F238E27FC236}">
                  <a16:creationId xmlns:a16="http://schemas.microsoft.com/office/drawing/2014/main" id="{48A9BC9B-52D9-49DC-AACD-A0CFFECEEC86}"/>
                </a:ext>
              </a:extLst>
            </p:cNvPr>
            <p:cNvGrpSpPr/>
            <p:nvPr/>
          </p:nvGrpSpPr>
          <p:grpSpPr>
            <a:xfrm>
              <a:off x="4869538" y="2501210"/>
              <a:ext cx="1430398" cy="2832932"/>
              <a:chOff x="3449124" y="2079309"/>
              <a:chExt cx="1430398" cy="2832932"/>
            </a:xfrm>
          </p:grpSpPr>
          <p:pic>
            <p:nvPicPr>
              <p:cNvPr id="37" name="picture z">
                <a:extLst>
                  <a:ext uri="{FF2B5EF4-FFF2-40B4-BE49-F238E27FC236}">
                    <a16:creationId xmlns:a16="http://schemas.microsoft.com/office/drawing/2014/main" id="{E924797A-36D2-42CD-A4EE-487A1EA84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9124" y="4092230"/>
                <a:ext cx="753218" cy="820011"/>
              </a:xfrm>
              <a:prstGeom prst="rect">
                <a:avLst/>
              </a:prstGeom>
            </p:spPr>
          </p:pic>
          <p:sp>
            <p:nvSpPr>
              <p:cNvPr id="38" name="z">
                <a:extLst>
                  <a:ext uri="{FF2B5EF4-FFF2-40B4-BE49-F238E27FC236}">
                    <a16:creationId xmlns:a16="http://schemas.microsoft.com/office/drawing/2014/main" id="{9413D64B-FC58-4C8F-A9ED-AA8EE2CBDC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8784" y="2079309"/>
                <a:ext cx="1290738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winkl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winkl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winkl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winkl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winkl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9pPr>
              </a:lstStyle>
              <a:p>
                <a:r>
                  <a:rPr lang="en-GB" altLang="en-US" sz="9600" dirty="0" err="1"/>
                  <a:t>zz</a:t>
                </a:r>
                <a:endParaRPr lang="en-GB" altLang="en-US" sz="9600" dirty="0"/>
              </a:p>
            </p:txBody>
          </p:sp>
        </p:grpSp>
        <p:pic>
          <p:nvPicPr>
            <p:cNvPr id="36" name="picture z">
              <a:extLst>
                <a:ext uri="{FF2B5EF4-FFF2-40B4-BE49-F238E27FC236}">
                  <a16:creationId xmlns:a16="http://schemas.microsoft.com/office/drawing/2014/main" id="{CF1C2095-378C-4D01-BBDF-F2787793C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613" y="4495896"/>
              <a:ext cx="753218" cy="820011"/>
            </a:xfrm>
            <a:prstGeom prst="rect">
              <a:avLst/>
            </a:prstGeom>
          </p:spPr>
        </p:pic>
      </p:grpSp>
      <p:grpSp>
        <p:nvGrpSpPr>
          <p:cNvPr id="39" name="qu">
            <a:extLst>
              <a:ext uri="{FF2B5EF4-FFF2-40B4-BE49-F238E27FC236}">
                <a16:creationId xmlns:a16="http://schemas.microsoft.com/office/drawing/2014/main" id="{D49482CC-5309-421D-91C9-7C899189F0FF}"/>
              </a:ext>
            </a:extLst>
          </p:cNvPr>
          <p:cNvGrpSpPr/>
          <p:nvPr/>
        </p:nvGrpSpPr>
        <p:grpSpPr>
          <a:xfrm>
            <a:off x="3204430" y="2148329"/>
            <a:ext cx="1908870" cy="2935540"/>
            <a:chOff x="3426824" y="2079309"/>
            <a:chExt cx="1908870" cy="2935540"/>
          </a:xfrm>
        </p:grpSpPr>
        <p:pic>
          <p:nvPicPr>
            <p:cNvPr id="40" name="picture qu">
              <a:extLst>
                <a:ext uri="{FF2B5EF4-FFF2-40B4-BE49-F238E27FC236}">
                  <a16:creationId xmlns:a16="http://schemas.microsoft.com/office/drawing/2014/main" id="{96BC41A3-5A5C-4762-946B-A4358B591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824" y="3916023"/>
              <a:ext cx="1908870" cy="1098826"/>
            </a:xfrm>
            <a:prstGeom prst="rect">
              <a:avLst/>
            </a:prstGeom>
          </p:spPr>
        </p:pic>
        <p:sp>
          <p:nvSpPr>
            <p:cNvPr id="41" name="qu">
              <a:extLst>
                <a:ext uri="{FF2B5EF4-FFF2-40B4-BE49-F238E27FC236}">
                  <a16:creationId xmlns:a16="http://schemas.microsoft.com/office/drawing/2014/main" id="{8DC23847-0F65-44DC-9E26-3129B979B9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54882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qu</a:t>
              </a:r>
              <a:endParaRPr lang="en-GB" altLang="en-US" sz="9600" dirty="0"/>
            </a:p>
          </p:txBody>
        </p:sp>
      </p:grpSp>
      <p:grpSp>
        <p:nvGrpSpPr>
          <p:cNvPr id="42" name="ch">
            <a:extLst>
              <a:ext uri="{FF2B5EF4-FFF2-40B4-BE49-F238E27FC236}">
                <a16:creationId xmlns:a16="http://schemas.microsoft.com/office/drawing/2014/main" id="{277B3340-2EAF-471B-BA67-495FCF9B490B}"/>
              </a:ext>
            </a:extLst>
          </p:cNvPr>
          <p:cNvGrpSpPr/>
          <p:nvPr/>
        </p:nvGrpSpPr>
        <p:grpSpPr>
          <a:xfrm>
            <a:off x="3435750" y="2148329"/>
            <a:ext cx="1446230" cy="2935540"/>
            <a:chOff x="3588784" y="2079309"/>
            <a:chExt cx="1446230" cy="2935540"/>
          </a:xfrm>
        </p:grpSpPr>
        <p:pic>
          <p:nvPicPr>
            <p:cNvPr id="43" name="picture ch">
              <a:extLst>
                <a:ext uri="{FF2B5EF4-FFF2-40B4-BE49-F238E27FC236}">
                  <a16:creationId xmlns:a16="http://schemas.microsoft.com/office/drawing/2014/main" id="{1D6F5608-12DE-4685-B98C-C13F531AF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2230" y="3916023"/>
              <a:ext cx="938058" cy="10988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ch">
              <a:extLst>
                <a:ext uri="{FF2B5EF4-FFF2-40B4-BE49-F238E27FC236}">
                  <a16:creationId xmlns:a16="http://schemas.microsoft.com/office/drawing/2014/main" id="{1505A5DB-5A17-4C90-BA04-9BD3707CA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44623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ch</a:t>
              </a:r>
              <a:endParaRPr lang="en-GB" altLang="en-US" sz="9600" dirty="0"/>
            </a:p>
          </p:txBody>
        </p:sp>
      </p:grpSp>
      <p:grpSp>
        <p:nvGrpSpPr>
          <p:cNvPr id="45" name="sh">
            <a:extLst>
              <a:ext uri="{FF2B5EF4-FFF2-40B4-BE49-F238E27FC236}">
                <a16:creationId xmlns:a16="http://schemas.microsoft.com/office/drawing/2014/main" id="{9358D159-BA9B-4BBC-B85C-D9CBFB24223A}"/>
              </a:ext>
            </a:extLst>
          </p:cNvPr>
          <p:cNvGrpSpPr/>
          <p:nvPr/>
        </p:nvGrpSpPr>
        <p:grpSpPr>
          <a:xfrm>
            <a:off x="3290108" y="2287274"/>
            <a:ext cx="1737514" cy="2657650"/>
            <a:chOff x="3441495" y="2079309"/>
            <a:chExt cx="1737514" cy="2657650"/>
          </a:xfrm>
        </p:grpSpPr>
        <p:pic>
          <p:nvPicPr>
            <p:cNvPr id="46" name="picture sh">
              <a:extLst>
                <a:ext uri="{FF2B5EF4-FFF2-40B4-BE49-F238E27FC236}">
                  <a16:creationId xmlns:a16="http://schemas.microsoft.com/office/drawing/2014/main" id="{13673733-D2E7-4264-99C3-35ED07F97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495" y="4194797"/>
              <a:ext cx="1737514" cy="542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sh">
              <a:extLst>
                <a:ext uri="{FF2B5EF4-FFF2-40B4-BE49-F238E27FC236}">
                  <a16:creationId xmlns:a16="http://schemas.microsoft.com/office/drawing/2014/main" id="{D72E1515-3712-4F9F-B14D-7B4047BF2E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39974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sh</a:t>
              </a:r>
              <a:endParaRPr lang="en-GB" altLang="en-US" sz="9600" dirty="0"/>
            </a:p>
          </p:txBody>
        </p:sp>
      </p:grpSp>
      <p:grpSp>
        <p:nvGrpSpPr>
          <p:cNvPr id="48" name="th">
            <a:extLst>
              <a:ext uri="{FF2B5EF4-FFF2-40B4-BE49-F238E27FC236}">
                <a16:creationId xmlns:a16="http://schemas.microsoft.com/office/drawing/2014/main" id="{CE927644-3602-4BB0-BB06-94F94194F1C8}"/>
              </a:ext>
            </a:extLst>
          </p:cNvPr>
          <p:cNvGrpSpPr/>
          <p:nvPr/>
        </p:nvGrpSpPr>
        <p:grpSpPr>
          <a:xfrm>
            <a:off x="3474708" y="2207302"/>
            <a:ext cx="1337226" cy="2817595"/>
            <a:chOff x="3588784" y="2079309"/>
            <a:chExt cx="1337226" cy="2817595"/>
          </a:xfrm>
        </p:grpSpPr>
        <p:pic>
          <p:nvPicPr>
            <p:cNvPr id="49" name="picture th">
              <a:extLst>
                <a:ext uri="{FF2B5EF4-FFF2-40B4-BE49-F238E27FC236}">
                  <a16:creationId xmlns:a16="http://schemas.microsoft.com/office/drawing/2014/main" id="{820B7980-BB3F-4794-81C7-05EA98B1E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4138" y="3927079"/>
              <a:ext cx="1017605" cy="969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337226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th</a:t>
              </a:r>
              <a:endParaRPr lang="en-GB" altLang="en-US" sz="9600" dirty="0"/>
            </a:p>
          </p:txBody>
        </p:sp>
      </p:grpSp>
      <p:sp>
        <p:nvSpPr>
          <p:cNvPr id="51" name="he">
            <a:extLst>
              <a:ext uri="{FF2B5EF4-FFF2-40B4-BE49-F238E27FC236}">
                <a16:creationId xmlns:a16="http://schemas.microsoft.com/office/drawing/2014/main" id="{20BFBC3C-2C03-441B-B31B-FAC17EFEE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3974" y="3260203"/>
            <a:ext cx="11304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 dirty="0">
                <a:solidFill>
                  <a:schemeClr val="tx1"/>
                </a:solidFill>
              </a:rPr>
              <a:t>he</a:t>
            </a:r>
          </a:p>
        </p:txBody>
      </p:sp>
      <p:sp>
        <p:nvSpPr>
          <p:cNvPr id="52" name="she">
            <a:extLst>
              <a:ext uri="{FF2B5EF4-FFF2-40B4-BE49-F238E27FC236}">
                <a16:creationId xmlns:a16="http://schemas.microsoft.com/office/drawing/2014/main" id="{BBCE89CA-E8F3-4061-BD93-F38E8AD41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018" y="3260203"/>
            <a:ext cx="1510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 dirty="0">
                <a:solidFill>
                  <a:schemeClr val="tx1"/>
                </a:solidFill>
              </a:rPr>
              <a:t>she</a:t>
            </a:r>
          </a:p>
        </p:txBody>
      </p:sp>
      <p:sp>
        <p:nvSpPr>
          <p:cNvPr id="53" name="we">
            <a:extLst>
              <a:ext uri="{FF2B5EF4-FFF2-40B4-BE49-F238E27FC236}">
                <a16:creationId xmlns:a16="http://schemas.microsoft.com/office/drawing/2014/main" id="{40A14277-228D-4CB6-8AFE-B0F1D9740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191" y="3260203"/>
            <a:ext cx="13260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 dirty="0">
                <a:solidFill>
                  <a:schemeClr val="tx1"/>
                </a:solidFill>
              </a:rPr>
              <a:t>we</a:t>
            </a:r>
          </a:p>
        </p:txBody>
      </p:sp>
      <p:sp>
        <p:nvSpPr>
          <p:cNvPr id="54" name="me">
            <a:extLst>
              <a:ext uri="{FF2B5EF4-FFF2-40B4-BE49-F238E27FC236}">
                <a16:creationId xmlns:a16="http://schemas.microsoft.com/office/drawing/2014/main" id="{622CC333-0157-4EB9-8267-D8A3320BA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6535" y="3240958"/>
            <a:ext cx="13853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 dirty="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55" name="be">
            <a:extLst>
              <a:ext uri="{FF2B5EF4-FFF2-40B4-BE49-F238E27FC236}">
                <a16:creationId xmlns:a16="http://schemas.microsoft.com/office/drawing/2014/main" id="{CA6978AF-9DB0-4A5F-8646-DD53195FA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210" y="3212976"/>
            <a:ext cx="1091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 dirty="0">
                <a:solidFill>
                  <a:schemeClr val="tx1"/>
                </a:solidFill>
              </a:rPr>
              <a:t>be</a:t>
            </a:r>
          </a:p>
        </p:txBody>
      </p:sp>
      <p:pic>
        <p:nvPicPr>
          <p:cNvPr id="56" name="Picture 8">
            <a:extLst>
              <a:ext uri="{FF2B5EF4-FFF2-40B4-BE49-F238E27FC236}">
                <a16:creationId xmlns:a16="http://schemas.microsoft.com/office/drawing/2014/main" id="{F7CE7966-B211-42B2-B693-31BF4167F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73238"/>
            <a:ext cx="1296988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ng">
            <a:extLst>
              <a:ext uri="{FF2B5EF4-FFF2-40B4-BE49-F238E27FC236}">
                <a16:creationId xmlns:a16="http://schemas.microsoft.com/office/drawing/2014/main" id="{CE927644-3602-4BB0-BB06-94F94194F1C8}"/>
              </a:ext>
            </a:extLst>
          </p:cNvPr>
          <p:cNvGrpSpPr/>
          <p:nvPr/>
        </p:nvGrpSpPr>
        <p:grpSpPr>
          <a:xfrm>
            <a:off x="3365541" y="2207302"/>
            <a:ext cx="1548822" cy="2817595"/>
            <a:chOff x="3588784" y="2079309"/>
            <a:chExt cx="1548822" cy="2817595"/>
          </a:xfrm>
        </p:grpSpPr>
        <p:pic>
          <p:nvPicPr>
            <p:cNvPr id="58" name="picture ng">
              <a:extLst>
                <a:ext uri="{FF2B5EF4-FFF2-40B4-BE49-F238E27FC236}">
                  <a16:creationId xmlns:a16="http://schemas.microsoft.com/office/drawing/2014/main" id="{820B7980-BB3F-4794-81C7-05EA98B1E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3010" y="3927079"/>
              <a:ext cx="731718" cy="969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ng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54882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/>
                <a:t>ng</a:t>
              </a:r>
            </a:p>
          </p:txBody>
        </p:sp>
      </p:grpSp>
      <p:grpSp>
        <p:nvGrpSpPr>
          <p:cNvPr id="60" name="th moth"/>
          <p:cNvGrpSpPr/>
          <p:nvPr/>
        </p:nvGrpSpPr>
        <p:grpSpPr>
          <a:xfrm>
            <a:off x="3335944" y="2227643"/>
            <a:ext cx="1671699" cy="2739616"/>
            <a:chOff x="3335944" y="2227643"/>
            <a:chExt cx="1671699" cy="2739616"/>
          </a:xfrm>
        </p:grpSpPr>
        <p:sp>
          <p:nvSpPr>
            <p:cNvPr id="61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4708" y="2227643"/>
              <a:ext cx="1337226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th</a:t>
              </a:r>
              <a:endParaRPr lang="en-GB" altLang="en-US" sz="9600" dirty="0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944" y="3877659"/>
              <a:ext cx="1671699" cy="1089600"/>
            </a:xfrm>
            <a:prstGeom prst="rect">
              <a:avLst/>
            </a:prstGeom>
          </p:spPr>
        </p:pic>
      </p:grpSp>
      <p:grpSp>
        <p:nvGrpSpPr>
          <p:cNvPr id="64" name="ai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494113" y="2356432"/>
            <a:ext cx="1225015" cy="2835750"/>
            <a:chOff x="2288470" y="2261884"/>
            <a:chExt cx="1225015" cy="283575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269" y="3954348"/>
              <a:ext cx="1118350" cy="1143286"/>
            </a:xfrm>
            <a:prstGeom prst="rect">
              <a:avLst/>
            </a:prstGeom>
          </p:spPr>
        </p:pic>
        <p:sp>
          <p:nvSpPr>
            <p:cNvPr id="66" name="ai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288470" y="2261884"/>
              <a:ext cx="122501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600" dirty="0" err="1"/>
                <a:t>ai</a:t>
              </a:r>
              <a:endParaRPr lang="en-GB" sz="9600" dirty="0"/>
            </a:p>
          </p:txBody>
        </p:sp>
      </p:grpSp>
      <p:sp>
        <p:nvSpPr>
          <p:cNvPr id="67" name="was">
            <a:extLst>
              <a:ext uri="{FF2B5EF4-FFF2-40B4-BE49-F238E27FC236}">
                <a16:creationId xmlns:a16="http://schemas.microsoft.com/office/drawing/2014/main" id="{8E1A8539-5057-46B8-9571-D3B3F511E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612" y="3207584"/>
            <a:ext cx="18812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 dirty="0">
                <a:solidFill>
                  <a:schemeClr val="tx1"/>
                </a:solidFill>
              </a:rPr>
              <a:t>was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25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67" grpId="0"/>
      <p:bldP spid="6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56634" y="1410044"/>
            <a:ext cx="7402840" cy="4791479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 you sing this alphabet song along with Kit?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A, B, C, D, E, F, G,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Sing the alphabet with me.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H, I, J, K, L, M, N,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Have a rest and start again.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O, P, Q, R, S, T, U,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Come along and sing it too.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Sing V, W, X and Y,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Z is last so say goodbye.</a:t>
            </a:r>
          </a:p>
        </p:txBody>
      </p:sp>
      <p:sp>
        <p:nvSpPr>
          <p:cNvPr id="16" name="b" hidden="1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65817" y="1410043"/>
            <a:ext cx="7402840" cy="4791479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 you sing this alphabet song along with Kit?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A, B, C, D, E, F, G,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the alphabet with me.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H, I, J, K, L, M, N,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Have a rest and start again.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O, P, Q, R, S, T, U,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Come along and sing it too.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V, W, X and Y,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Z is last so say goodbye.</a:t>
            </a:r>
          </a:p>
        </p:txBody>
      </p:sp>
      <p:grpSp>
        <p:nvGrpSpPr>
          <p:cNvPr id="10" name="Show button">
            <a:extLst>
              <a:ext uri="{FF2B5EF4-FFF2-40B4-BE49-F238E27FC236}">
                <a16:creationId xmlns:a16="http://schemas.microsoft.com/office/drawing/2014/main" id="{0447E9D3-F373-492B-A959-07CF87818236}"/>
              </a:ext>
            </a:extLst>
          </p:cNvPr>
          <p:cNvGrpSpPr/>
          <p:nvPr/>
        </p:nvGrpSpPr>
        <p:grpSpPr>
          <a:xfrm>
            <a:off x="6285074" y="5534675"/>
            <a:ext cx="2128833" cy="666848"/>
            <a:chOff x="6285074" y="5534675"/>
            <a:chExt cx="2128833" cy="666848"/>
          </a:xfrm>
        </p:grpSpPr>
        <p:sp>
          <p:nvSpPr>
            <p:cNvPr id="11" name="Rectangle: Rounded Corners 17">
              <a:extLst>
                <a:ext uri="{FF2B5EF4-FFF2-40B4-BE49-F238E27FC236}">
                  <a16:creationId xmlns:a16="http://schemas.microsoft.com/office/drawing/2014/main" id="{21EE8586-750F-4B5A-8D8D-3842941D187F}"/>
                </a:ext>
              </a:extLst>
            </p:cNvPr>
            <p:cNvSpPr/>
            <p:nvPr/>
          </p:nvSpPr>
          <p:spPr>
            <a:xfrm>
              <a:off x="6285074" y="5650938"/>
              <a:ext cx="172932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Play Song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11E9A37-7696-4492-AE9D-6660EA6DC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02" y="2780928"/>
            <a:ext cx="1080078" cy="332379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9EB8714-B516-4FF3-8BCC-07BCF205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Sing the Alphabet</a:t>
            </a:r>
          </a:p>
        </p:txBody>
      </p:sp>
      <p:pic>
        <p:nvPicPr>
          <p:cNvPr id="3" name="alphab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4343" y="1299029"/>
            <a:ext cx="609600" cy="609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CC4894"/>
          </a:solidFill>
        </p:grpSpPr>
        <p:sp>
          <p:nvSpPr>
            <p:cNvPr id="17" name="Oval 16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86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mph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4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489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489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4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mph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489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489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mph" presetSubtype="0" fill="hold" nodeType="withEffect">
                                  <p:stCondLst>
                                    <p:cond delay="87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2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489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2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489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2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mph" presetSubtype="0" fill="hold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33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489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33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489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33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mph" presetSubtype="0" fill="hold" nodeType="withEffect">
                                  <p:stCondLst>
                                    <p:cond delay="16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7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489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7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489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7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mph" presetSubtype="0" fill="hold" nodeType="withEffect">
                                  <p:stCondLst>
                                    <p:cond delay="20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3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489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3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489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3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mph" presetSubtype="0" fill="hold" nodeType="withEffect">
                                  <p:stCondLst>
                                    <p:cond delay="233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62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489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62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489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62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mph" presetSubtype="0" fill="hold" nodeType="withEffect">
                                  <p:stCondLst>
                                    <p:cond delay="273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41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489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41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489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41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" b="-297"/>
          <a:stretch/>
        </p:blipFill>
        <p:spPr>
          <a:xfrm>
            <a:off x="501676" y="476673"/>
            <a:ext cx="8148447" cy="5904656"/>
          </a:xfrm>
          <a:prstGeom prst="roundRect">
            <a:avLst>
              <a:gd name="adj" fmla="val 1984"/>
            </a:avLst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2"/>
          <a:stretch/>
        </p:blipFill>
        <p:spPr>
          <a:xfrm>
            <a:off x="5915571" y="1977666"/>
            <a:ext cx="1860785" cy="43794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10" y="3476640"/>
            <a:ext cx="643727" cy="4856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4"/>
          <a:stretch/>
        </p:blipFill>
        <p:spPr>
          <a:xfrm>
            <a:off x="739636" y="3578545"/>
            <a:ext cx="1729064" cy="27785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960" y="3194836"/>
            <a:ext cx="487948" cy="76741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1560" y="4941168"/>
            <a:ext cx="7920880" cy="1296144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Sam had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been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 at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evening cricket practice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and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was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hungry.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She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decided </a:t>
            </a:r>
            <a:r>
              <a:rPr lang="en-GB" sz="2400" dirty="0">
                <a:solidFill>
                  <a:schemeClr val="accent1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make herself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cheese sandwich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and a big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drink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of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milk.</a:t>
            </a:r>
          </a:p>
        </p:txBody>
      </p:sp>
    </p:spTree>
    <p:extLst>
      <p:ext uri="{BB962C8B-B14F-4D97-AF65-F5344CB8AC3E}">
        <p14:creationId xmlns:p14="http://schemas.microsoft.com/office/powerpoint/2010/main" val="1987705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" b="-297"/>
          <a:stretch/>
        </p:blipFill>
        <p:spPr>
          <a:xfrm>
            <a:off x="501676" y="476673"/>
            <a:ext cx="8148447" cy="5904656"/>
          </a:xfrm>
          <a:prstGeom prst="roundRect">
            <a:avLst>
              <a:gd name="adj" fmla="val 1984"/>
            </a:avLst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2"/>
          <a:stretch/>
        </p:blipFill>
        <p:spPr>
          <a:xfrm>
            <a:off x="5915571" y="1977666"/>
            <a:ext cx="1860785" cy="43794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7"/>
          <a:stretch/>
        </p:blipFill>
        <p:spPr>
          <a:xfrm>
            <a:off x="1672981" y="1033224"/>
            <a:ext cx="1733646" cy="53238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10" y="3476640"/>
            <a:ext cx="643727" cy="485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960" y="3194836"/>
            <a:ext cx="487948" cy="7674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4"/>
          <a:stretch/>
        </p:blipFill>
        <p:spPr>
          <a:xfrm>
            <a:off x="522251" y="3578545"/>
            <a:ext cx="1729064" cy="277857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1560" y="4941168"/>
            <a:ext cx="7920880" cy="1296144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“Fini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sh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 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th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at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quickly,”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Mum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 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It’s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time for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bed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.”</a:t>
            </a:r>
          </a:p>
          <a:p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Sam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quickly gobbled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up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accent1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last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of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her sandwich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and ran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upstairs, forgetting </a:t>
            </a:r>
            <a:r>
              <a:rPr lang="en-GB" sz="2400" dirty="0">
                <a:solidFill>
                  <a:schemeClr val="accent1"/>
                </a:solidFill>
                <a:latin typeface="Twinkl" pitchFamily="50" charset="0"/>
              </a:rPr>
              <a:t>to put the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cheese away.</a:t>
            </a:r>
          </a:p>
        </p:txBody>
      </p:sp>
    </p:spTree>
    <p:extLst>
      <p:ext uri="{BB962C8B-B14F-4D97-AF65-F5344CB8AC3E}">
        <p14:creationId xmlns:p14="http://schemas.microsoft.com/office/powerpoint/2010/main" val="1591494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" b="-297"/>
          <a:stretch/>
        </p:blipFill>
        <p:spPr>
          <a:xfrm>
            <a:off x="501676" y="476673"/>
            <a:ext cx="8148447" cy="5904656"/>
          </a:xfrm>
          <a:prstGeom prst="roundRect">
            <a:avLst>
              <a:gd name="adj" fmla="val 1984"/>
            </a:avLst>
          </a:prstGeom>
        </p:spPr>
      </p:pic>
      <p:grpSp>
        <p:nvGrpSpPr>
          <p:cNvPr id="7" name="Group 6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960" y="3194836"/>
            <a:ext cx="487948" cy="767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889" y="3433495"/>
            <a:ext cx="758110" cy="5719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b="8210"/>
          <a:stretch/>
        </p:blipFill>
        <p:spPr>
          <a:xfrm>
            <a:off x="501676" y="1052350"/>
            <a:ext cx="1872822" cy="5328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6"/>
          <a:stretch/>
        </p:blipFill>
        <p:spPr>
          <a:xfrm>
            <a:off x="1775626" y="2339789"/>
            <a:ext cx="2448651" cy="40415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6"/>
          <a:stretch/>
        </p:blipFill>
        <p:spPr>
          <a:xfrm>
            <a:off x="5308032" y="2339789"/>
            <a:ext cx="1639804" cy="4041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6"/>
          <a:stretch/>
        </p:blipFill>
        <p:spPr>
          <a:xfrm>
            <a:off x="6896874" y="1151356"/>
            <a:ext cx="1605680" cy="52299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4"/>
          <a:stretch/>
        </p:blipFill>
        <p:spPr>
          <a:xfrm>
            <a:off x="645434" y="3602756"/>
            <a:ext cx="1729064" cy="277857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1560" y="4941168"/>
            <a:ext cx="7920880" cy="1296144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“Look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at 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th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is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!”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Dad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,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accent1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following morning. </a:t>
            </a:r>
          </a:p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“Oh, </a:t>
            </a:r>
            <a:r>
              <a:rPr lang="en-GB" sz="2400" dirty="0">
                <a:solidFill>
                  <a:schemeClr val="accent1"/>
                </a:solidFill>
                <a:latin typeface="Twinkl" pitchFamily="50" charset="0"/>
              </a:rPr>
              <a:t>no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!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accent1"/>
                </a:solidFill>
                <a:latin typeface="Twinkl" pitchFamily="50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left </a:t>
            </a:r>
            <a:r>
              <a:rPr lang="en-GB" sz="2400" dirty="0">
                <a:solidFill>
                  <a:schemeClr val="accent1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cheese out!”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Sam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 “Eek!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It has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been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nibbled by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cheeky mouse!”</a:t>
            </a:r>
          </a:p>
        </p:txBody>
      </p:sp>
    </p:spTree>
    <p:extLst>
      <p:ext uri="{BB962C8B-B14F-4D97-AF65-F5344CB8AC3E}">
        <p14:creationId xmlns:p14="http://schemas.microsoft.com/office/powerpoint/2010/main" val="3958671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7" name="Picture 16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04" y="731453"/>
            <a:ext cx="3960001" cy="40482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848" y="1052143"/>
            <a:ext cx="5549244" cy="34544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4286560" y="-270917"/>
            <a:ext cx="2279791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400" b="1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2181615" y="-270917"/>
            <a:ext cx="2279791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400" b="1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e</a:t>
            </a:r>
          </a:p>
        </p:txBody>
      </p:sp>
      <p:sp>
        <p:nvSpPr>
          <p:cNvPr id="20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906822" y="4913644"/>
            <a:ext cx="7516474" cy="1081430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Twinkl" pitchFamily="50" charset="0"/>
              </a:rPr>
              <a:t>Sometimes, an </a:t>
            </a:r>
            <a:r>
              <a:rPr lang="en-GB" sz="2800" b="1" dirty="0">
                <a:solidFill>
                  <a:schemeClr val="tx1"/>
                </a:solidFill>
                <a:latin typeface="Twinkl" pitchFamily="50" charset="0"/>
              </a:rPr>
              <a:t>e</a:t>
            </a:r>
            <a:r>
              <a:rPr lang="en-GB" sz="2800" dirty="0">
                <a:solidFill>
                  <a:schemeClr val="tx1"/>
                </a:solidFill>
                <a:latin typeface="Twinkl" pitchFamily="50" charset="0"/>
              </a:rPr>
              <a:t> and another </a:t>
            </a:r>
            <a:r>
              <a:rPr lang="en-GB" sz="2800" b="1" dirty="0">
                <a:solidFill>
                  <a:schemeClr val="tx1"/>
                </a:solidFill>
                <a:latin typeface="Twinkl" pitchFamily="50" charset="0"/>
              </a:rPr>
              <a:t>e</a:t>
            </a:r>
            <a:r>
              <a:rPr lang="en-GB" sz="2800" dirty="0">
                <a:solidFill>
                  <a:schemeClr val="tx1"/>
                </a:solidFill>
                <a:latin typeface="Twinkl" pitchFamily="50" charset="0"/>
              </a:rPr>
              <a:t> partner up. They say </a:t>
            </a:r>
            <a:r>
              <a:rPr lang="en-GB" sz="2800" b="1" dirty="0" err="1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800" dirty="0">
                <a:solidFill>
                  <a:schemeClr val="tx1"/>
                </a:solidFill>
                <a:latin typeface="Twinkl" pitchFamily="50" charset="0"/>
              </a:rPr>
              <a:t>.</a:t>
            </a:r>
          </a:p>
        </p:txBody>
      </p:sp>
      <p:pic>
        <p:nvPicPr>
          <p:cNvPr id="3" name="E-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5850" y="-50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9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9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18" grpId="1"/>
      <p:bldP spid="19" grpId="0"/>
      <p:bldP spid="19" grpId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 button">
            <a:hlinkClick r:id="" action="ppaction://noaction">
              <a:snd r:embed="rId2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2771800" y="876647"/>
            <a:ext cx="3960440" cy="4968552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900" dirty="0" err="1">
                <a:solidFill>
                  <a:schemeClr val="tx1"/>
                </a:solidFill>
              </a:rPr>
              <a:t>ee</a:t>
            </a:r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15" name="Oval 1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18" name="House button">
            <a:extLst>
              <a:ext uri="{FF2B5EF4-FFF2-40B4-BE49-F238E27FC236}">
                <a16:creationId xmlns:a16="http://schemas.microsoft.com/office/drawing/2014/main" id="{8299F129-E3E9-48B7-85F1-C0BFCC271A94}"/>
              </a:ext>
            </a:extLst>
          </p:cNvPr>
          <p:cNvGrpSpPr/>
          <p:nvPr/>
        </p:nvGrpSpPr>
        <p:grpSpPr>
          <a:xfrm>
            <a:off x="2771800" y="876647"/>
            <a:ext cx="3960440" cy="4968552"/>
            <a:chOff x="7380312" y="909142"/>
            <a:chExt cx="3960440" cy="4968552"/>
          </a:xfrm>
        </p:grpSpPr>
        <p:sp>
          <p:nvSpPr>
            <p:cNvPr id="19" name="Rectangle: Rounded Corners 11">
              <a:extLst>
                <a:ext uri="{FF2B5EF4-FFF2-40B4-BE49-F238E27FC236}">
                  <a16:creationId xmlns:a16="http://schemas.microsoft.com/office/drawing/2014/main" id="{DF0D2D03-A1D1-4916-85F2-38F482123221}"/>
                </a:ext>
              </a:extLst>
            </p:cNvPr>
            <p:cNvSpPr/>
            <p:nvPr/>
          </p:nvSpPr>
          <p:spPr>
            <a:xfrm>
              <a:off x="7380312" y="909142"/>
              <a:ext cx="3960440" cy="4968552"/>
            </a:xfrm>
            <a:prstGeom prst="roundRect">
              <a:avLst>
                <a:gd name="adj" fmla="val 985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6617F1F-6FBE-4265-B8C2-E64DAF7A4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416" y="2925712"/>
              <a:ext cx="2163512" cy="1346811"/>
            </a:xfrm>
            <a:prstGeom prst="rect">
              <a:avLst/>
            </a:prstGeom>
          </p:spPr>
        </p:pic>
      </p:grpSp>
      <p:sp>
        <p:nvSpPr>
          <p:cNvPr id="21" name="h button">
            <a:hlinkClick r:id="" action="ppaction://noaction">
              <a:snd r:embed="rId2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2771800" y="876647"/>
            <a:ext cx="3960440" cy="4968552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900" dirty="0" err="1">
                <a:solidFill>
                  <a:schemeClr val="tx1"/>
                </a:solidFill>
              </a:rPr>
              <a:t>ee</a:t>
            </a:r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3" name="Oval 22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25" name="Rectangle: Rounded Corners 2">
            <a:extLst>
              <a:ext uri="{FF2B5EF4-FFF2-40B4-BE49-F238E27FC236}">
                <a16:creationId xmlns:a16="http://schemas.microsoft.com/office/drawing/2014/main" id="{CEB6AD45-9A45-487F-8955-EC14DAE64A54}"/>
              </a:ext>
            </a:extLst>
          </p:cNvPr>
          <p:cNvSpPr/>
          <p:nvPr/>
        </p:nvSpPr>
        <p:spPr>
          <a:xfrm>
            <a:off x="2555776" y="686061"/>
            <a:ext cx="4392488" cy="5433851"/>
          </a:xfrm>
          <a:prstGeom prst="roundRect">
            <a:avLst>
              <a:gd name="adj" fmla="val 13040"/>
            </a:avLst>
          </a:prstGeom>
          <a:noFill/>
          <a:ln w="76200">
            <a:solidFill>
              <a:srgbClr val="CB4793">
                <a:alpha val="4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77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1" grpId="1" animBg="1"/>
      <p:bldP spid="25" grpId="0" animBg="1"/>
      <p:bldP spid="25" grpId="1" animBg="1"/>
      <p:bldP spid="25" grpId="2" animBg="1"/>
      <p:bldP spid="25" grpId="3" animBg="1"/>
      <p:bldP spid="25" grpId="4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winkl Phonics PowerPoint Template.pptx" id="{DE623B95-CF47-4D4D-99E6-E7908909B4E9}" vid="{D8F4FE79-54E6-4341-BC11-84D6744E4E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Twinkl Phonics PowerPoint Template</Template>
  <TotalTime>463</TotalTime>
  <Words>533</Words>
  <Application>Microsoft Office PowerPoint</Application>
  <PresentationFormat>On-screen Show (4:3)</PresentationFormat>
  <Paragraphs>129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Tuffy-TTF</vt:lpstr>
      <vt:lpstr>Arial</vt:lpstr>
      <vt:lpstr>Twinkl</vt:lpstr>
      <vt:lpstr>Twinkl SemiBold</vt:lpstr>
      <vt:lpstr>Office Theme</vt:lpstr>
      <vt:lpstr>Guidance for Video/Audio in PowerPoints</vt:lpstr>
      <vt:lpstr>PowerPoint Presentation</vt:lpstr>
      <vt:lpstr>PowerPoint Presentation</vt:lpstr>
      <vt:lpstr>Sing the Alphabet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Action</vt:lpstr>
      <vt:lpstr>Write the Letters</vt:lpstr>
      <vt:lpstr>Let’s Sing!</vt:lpstr>
      <vt:lpstr>Nibbled Cheese</vt:lpstr>
      <vt:lpstr>feet</vt:lpstr>
      <vt:lpstr>see</vt:lpstr>
      <vt:lpstr>weep</vt:lpstr>
      <vt:lpstr>jeep</vt:lpstr>
      <vt:lpstr>meet</vt:lpstr>
      <vt:lpstr>week</vt:lpstr>
      <vt:lpstr>PowerPoint Presentation</vt:lpstr>
      <vt:lpstr>Sentence Time</vt:lpstr>
      <vt:lpstr>Sentence Time</vt:lpstr>
      <vt:lpstr>PowerPoint Presentation</vt:lpstr>
      <vt:lpstr>Today, we have learnt…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Guidance for Video/Audio in PowerPoints</dc:title>
  <dc:creator>Abby Ward</dc:creator>
  <cp:lastModifiedBy>Rhyiana Patel</cp:lastModifiedBy>
  <cp:revision>43</cp:revision>
  <dcterms:created xsi:type="dcterms:W3CDTF">2018-09-21T16:09:51Z</dcterms:created>
  <dcterms:modified xsi:type="dcterms:W3CDTF">2020-03-31T08:56:01Z</dcterms:modified>
</cp:coreProperties>
</file>