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12" r:id="rId2"/>
    <p:sldId id="510" r:id="rId3"/>
    <p:sldId id="413" r:id="rId4"/>
    <p:sldId id="500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11" r:id="rId14"/>
    <p:sldId id="520" r:id="rId15"/>
    <p:sldId id="521" r:id="rId16"/>
    <p:sldId id="522" r:id="rId17"/>
    <p:sldId id="525" r:id="rId18"/>
    <p:sldId id="523" r:id="rId19"/>
    <p:sldId id="526" r:id="rId20"/>
    <p:sldId id="52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5" autoAdjust="0"/>
    <p:restoredTop sz="97044" autoAdjust="0"/>
  </p:normalViewPr>
  <p:slideViewPr>
    <p:cSldViewPr snapToGrid="0" snapToObjects="1">
      <p:cViewPr varScale="1">
        <p:scale>
          <a:sx n="63" d="100"/>
          <a:sy n="63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5B406-47EA-1A41-86CD-2594B89F754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F89D-998C-DE4D-983C-C5BDCDB56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3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Partitive structure</a:t>
            </a:r>
          </a:p>
          <a:p>
            <a:endParaRPr lang="en-GB" dirty="0"/>
          </a:p>
          <a:p>
            <a:r>
              <a:rPr lang="en-GB" dirty="0"/>
              <a:t>This model of division links the two structures – it animates</a:t>
            </a:r>
            <a:r>
              <a:rPr lang="en-GB" baseline="0" dirty="0"/>
              <a:t> the partitive model on the Japanese text book page but links to the importance of the divisor as the key  as it shows the removal of a group of 3 at each stage which is then distributed into the three sets.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5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group of</a:t>
            </a:r>
            <a:r>
              <a:rPr lang="en-GB" baseline="0" dirty="0"/>
              <a:t> 3 is identified as we are dividing by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0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of the 3 is then assigned to a separate</a:t>
            </a:r>
            <a:r>
              <a:rPr lang="en-GB" baseline="0" dirty="0"/>
              <a:t>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0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process continues until all</a:t>
            </a:r>
            <a:r>
              <a:rPr lang="en-GB" baseline="0" dirty="0"/>
              <a:t> the groups of 3 have been identified and allocated to a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0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7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6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7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7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Click to</a:t>
            </a:r>
            <a:r>
              <a:rPr lang="en-GB" b="1" i="1" baseline="0" dirty="0"/>
              <a:t> identify a new group of 5 then the rest of the animation is automatically timed!</a:t>
            </a:r>
          </a:p>
          <a:p>
            <a:r>
              <a:rPr lang="en-GB" b="1" i="1" baseline="0" dirty="0"/>
              <a:t>Start with divisors as 2, 5 or 10 so that known facts can be used.</a:t>
            </a:r>
          </a:p>
          <a:p>
            <a:endParaRPr lang="en-GB" b="1" i="1" baseline="0" dirty="0"/>
          </a:p>
          <a:p>
            <a:r>
              <a:rPr lang="en-GB" b="1" i="1" baseline="0" dirty="0"/>
              <a:t>The next set of slides are hidden. They demonstrate when the divisor is 3 – you could use this when the children have learnt the three times table. 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33C1-16CB-43D4-8024-978B402C824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0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A876-5F3D-9544-81C1-57B89EB91F7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662565"/>
            <a:ext cx="8511309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WALT understand the principles of division - part </a:t>
            </a:r>
            <a:r>
              <a:rPr lang="en-GB" dirty="0" smtClean="0"/>
              <a:t>two - </a:t>
            </a:r>
            <a:r>
              <a:rPr lang="en-GB" dirty="0" smtClean="0"/>
              <a:t>grouping.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801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188505" y="1920659"/>
            <a:ext cx="2202857" cy="19442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48453" y="4097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61604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0538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057400" y="3093655"/>
            <a:ext cx="5943600" cy="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700" kern="0" dirty="0"/>
              <a:t>A fourth group of 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600841" y="457983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59526" y="469814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21773" y="443540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55296" y="504246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77221" y="503750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73985" y="4960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53185" y="2171726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97A92C3-C524-3F4E-A843-0C477195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46007 0.2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1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16805 0.484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42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743 0.4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0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48453" y="4097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61604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0538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057400" y="3093655"/>
            <a:ext cx="5943600" cy="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700" kern="0" dirty="0"/>
              <a:t>A fourth group of 3 – four each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600841" y="457983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59526" y="469814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21773" y="443540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55296" y="504246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77221" y="503750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73985" y="4960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31734" y="432643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95986" y="480402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23359" y="475709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384C31B-73C1-814F-8FDB-A77F8759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04" y="1294318"/>
            <a:ext cx="2688130" cy="493958"/>
          </a:xfrm>
        </p:spPr>
        <p:txBody>
          <a:bodyPr>
            <a:normAutofit fontScale="90000"/>
          </a:bodyPr>
          <a:lstStyle/>
          <a:p>
            <a:r>
              <a:rPr lang="en-GB" dirty="0"/>
              <a:t>12 ÷ 3 = 4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48453" y="4097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61604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0538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459527" y="1633258"/>
            <a:ext cx="6198574" cy="19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700" kern="0" dirty="0"/>
              <a:t>There were 12 spots altogether.</a:t>
            </a:r>
          </a:p>
          <a:p>
            <a:r>
              <a:rPr lang="en-GB" sz="2700" kern="0" dirty="0"/>
              <a:t>There were 3 circles.</a:t>
            </a:r>
          </a:p>
          <a:p>
            <a:r>
              <a:rPr lang="en-GB" sz="2700" kern="0" dirty="0"/>
              <a:t>All the groups of 3 have been shared.</a:t>
            </a:r>
          </a:p>
          <a:p>
            <a:r>
              <a:rPr lang="en-GB" sz="2700" kern="0" dirty="0"/>
              <a:t>There are 4 in spots each set.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600841" y="457983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59526" y="469814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21773" y="443540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55296" y="504246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77221" y="503750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73985" y="49609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31734" y="432643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95986" y="480402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23359" y="475709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080" r="77760" b="4422"/>
          <a:stretch/>
        </p:blipFill>
        <p:spPr>
          <a:xfrm>
            <a:off x="553993" y="2131651"/>
            <a:ext cx="470849" cy="291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494" y="212689"/>
            <a:ext cx="6504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Twenty conkers are shared equally between five children. How many conkers will each child get?</a:t>
            </a:r>
            <a:endParaRPr lang="en-GB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175" y="5200312"/>
            <a:ext cx="464451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i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Each child gets four conkers</a:t>
            </a:r>
            <a:r>
              <a:rPr lang="en-GB" sz="1350" i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35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706126" y="1929531"/>
            <a:ext cx="378042" cy="37804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084168" y="1903784"/>
            <a:ext cx="378042" cy="37804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084168" y="2281826"/>
            <a:ext cx="378042" cy="378042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728888" y="2447261"/>
            <a:ext cx="378042" cy="378042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994545" y="2779853"/>
            <a:ext cx="378042" cy="378042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593742" y="3323565"/>
            <a:ext cx="378042" cy="378042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971784" y="3297818"/>
            <a:ext cx="378042" cy="378042"/>
          </a:xfrm>
          <a:prstGeom prst="rect">
            <a:avLst/>
          </a:prstGeom>
        </p:spPr>
      </p:pic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971784" y="3675860"/>
            <a:ext cx="378042" cy="378042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616503" y="3841295"/>
            <a:ext cx="378042" cy="378042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5882161" y="4173887"/>
            <a:ext cx="378042" cy="378042"/>
          </a:xfrm>
          <a:prstGeom prst="rect">
            <a:avLst/>
          </a:pr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760124" y="1968377"/>
            <a:ext cx="378042" cy="378042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138166" y="1942630"/>
            <a:ext cx="378042" cy="378042"/>
          </a:xfrm>
          <a:prstGeom prst="rect">
            <a:avLst/>
          </a:prstGeo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138166" y="2320672"/>
            <a:ext cx="378042" cy="378042"/>
          </a:xfrm>
          <a:prstGeom prst="rect">
            <a:avLst/>
          </a:prstGeom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782885" y="2486108"/>
            <a:ext cx="378042" cy="378042"/>
          </a:xfrm>
          <a:prstGeom prst="rect">
            <a:avLst/>
          </a:prstGeom>
        </p:spPr>
      </p:pic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048543" y="2818699"/>
            <a:ext cx="378042" cy="378042"/>
          </a:xfrm>
          <a:prstGeom prst="rect">
            <a:avLst/>
          </a:prstGeom>
        </p:spPr>
      </p:pic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760124" y="3512586"/>
            <a:ext cx="378042" cy="378042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138166" y="3486839"/>
            <a:ext cx="378042" cy="378042"/>
          </a:xfrm>
          <a:prstGeom prst="rect">
            <a:avLst/>
          </a:prstGeom>
        </p:spPr>
      </p:pic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138166" y="3864881"/>
            <a:ext cx="378042" cy="378042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6782885" y="4030316"/>
            <a:ext cx="378042" cy="378042"/>
          </a:xfrm>
          <a:prstGeom prst="rect">
            <a:avLst/>
          </a:prstGeom>
        </p:spPr>
      </p:pic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xmlns="" id="{07301FF2-BA7E-4328-9CC9-8F6D4F6D95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1628" t="6330" r="516" b="81420"/>
          <a:stretch/>
        </p:blipFill>
        <p:spPr>
          <a:xfrm>
            <a:off x="7048543" y="4362908"/>
            <a:ext cx="378042" cy="37804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5564684" y="1786238"/>
            <a:ext cx="972108" cy="1387755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08998" y="3199741"/>
            <a:ext cx="972108" cy="1387755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652967" y="1806409"/>
            <a:ext cx="1014396" cy="1406567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53729" y="3350618"/>
            <a:ext cx="1014396" cy="1406567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1574 L -0.5181 0.06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56892 0.18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56892 0.2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10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50608 0.2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1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54983 0.344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46315 -0.207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-103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50182 -0.0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91" y="-48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-0.00231 L -0.50182 -0.06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31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4448 0.004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47734 0.06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33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3 2.22222E-6 L -0.54427 0.05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27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58151 0.162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76" y="81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7109 0.197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5" y="98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0324 L -0.52018 0.2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34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046 L -0.5444 0.32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1615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48959 -0.249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247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05 -0.00348 L -0.52565 -0.140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-682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51706 -0.1013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-50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46068 -0.03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4" y="-1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48282 0.0224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111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91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about when you don’t know how many equal groups you have to share in to?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4036" y="2253673"/>
            <a:ext cx="829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Mr. </a:t>
            </a:r>
            <a:r>
              <a:rPr lang="en-GB" dirty="0" err="1" smtClean="0"/>
              <a:t>Mutsaers</a:t>
            </a:r>
            <a:r>
              <a:rPr lang="en-GB" dirty="0" smtClean="0"/>
              <a:t> has 20 children in a class he needs teams of 5 for basketball. How can he group them equally?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" y="3002334"/>
            <a:ext cx="757382" cy="75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89" y="3024629"/>
            <a:ext cx="762066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76" y="3909740"/>
            <a:ext cx="762066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177" y="3870051"/>
            <a:ext cx="762066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07" y="3034333"/>
            <a:ext cx="762066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45" y="3013021"/>
            <a:ext cx="762066" cy="755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81" y="3003746"/>
            <a:ext cx="762066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3" y="3002334"/>
            <a:ext cx="757382" cy="757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7" y="3862046"/>
            <a:ext cx="757382" cy="757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" y="3862046"/>
            <a:ext cx="757382" cy="757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19" y="3888228"/>
            <a:ext cx="757382" cy="757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58" y="3908328"/>
            <a:ext cx="757382" cy="7573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35" y="3906916"/>
            <a:ext cx="757382" cy="757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39" y="2999235"/>
            <a:ext cx="757382" cy="757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46" y="3008471"/>
            <a:ext cx="757382" cy="757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60" y="3024769"/>
            <a:ext cx="757382" cy="757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177" y="3024769"/>
            <a:ext cx="757382" cy="757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61" y="3906916"/>
            <a:ext cx="757382" cy="757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41" y="3024769"/>
            <a:ext cx="757382" cy="7573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7478" y="5098473"/>
            <a:ext cx="520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Talk to your partner – how is he going to get them in to groups of 5 – how many equal groups will he </a:t>
            </a:r>
            <a:r>
              <a:rPr lang="en-GB" dirty="0" smtClean="0"/>
              <a:t>have?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56" y="3908328"/>
            <a:ext cx="7620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9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Use the equipment on the table </a:t>
            </a:r>
            <a:r>
              <a:rPr lang="en-GB" dirty="0" smtClean="0"/>
              <a:t>to </a:t>
            </a:r>
            <a:r>
              <a:rPr lang="en-GB" dirty="0" smtClean="0"/>
              <a:t>divide </a:t>
            </a:r>
            <a:r>
              <a:rPr lang="en-GB" dirty="0" smtClean="0"/>
              <a:t>the </a:t>
            </a:r>
            <a:r>
              <a:rPr lang="en-GB" dirty="0" smtClean="0"/>
              <a:t>numbers in to equal groups.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4328" y="2290619"/>
            <a:ext cx="7084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Use 30 </a:t>
            </a:r>
            <a:r>
              <a:rPr lang="en-GB" b="1" u="sng" dirty="0" smtClean="0"/>
              <a:t>counters/objects</a:t>
            </a:r>
            <a:endParaRPr lang="en-GB" b="1" u="sng" dirty="0" smtClean="0"/>
          </a:p>
          <a:p>
            <a:r>
              <a:rPr lang="en-GB" dirty="0" smtClean="0"/>
              <a:t>I would like equal groups of 6</a:t>
            </a:r>
          </a:p>
          <a:p>
            <a:r>
              <a:rPr lang="en-GB" dirty="0" smtClean="0"/>
              <a:t>I would like equal groups of 5</a:t>
            </a:r>
          </a:p>
          <a:p>
            <a:r>
              <a:rPr lang="en-GB" dirty="0" smtClean="0"/>
              <a:t>I would like equal groups of 10</a:t>
            </a:r>
          </a:p>
          <a:p>
            <a:r>
              <a:rPr lang="en-GB" dirty="0" smtClean="0"/>
              <a:t>I would like equal groups of 15</a:t>
            </a:r>
          </a:p>
          <a:p>
            <a:r>
              <a:rPr lang="en-GB" dirty="0" smtClean="0"/>
              <a:t>I would like equal groups of 7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4328" y="4238816"/>
            <a:ext cx="7084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What do you notice with the last question?</a:t>
            </a:r>
          </a:p>
          <a:p>
            <a:r>
              <a:rPr lang="en-GB" b="1" u="sng" dirty="0" smtClean="0"/>
              <a:t>Can I make equal groups of 7?</a:t>
            </a:r>
          </a:p>
          <a:p>
            <a:r>
              <a:rPr lang="en-GB" b="1" u="sng" dirty="0" smtClean="0"/>
              <a:t>What would the equation look like? </a:t>
            </a:r>
          </a:p>
          <a:p>
            <a:r>
              <a:rPr lang="en-GB" b="1" u="sng" dirty="0" smtClean="0"/>
              <a:t>30 ÷ 7 = 5 with two remaining.</a:t>
            </a:r>
          </a:p>
          <a:p>
            <a:endParaRPr lang="en-GB" b="1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compare these two questions?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985818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3 other siblings and we need to share a bag of sweets equally between us. There are 40 in the packet. How many will we receive each?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36837" y="1985818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40 sweets in a packet and I want to share them in to equal groups of 10. How many groups of 10 can I make?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02691" y="5477163"/>
            <a:ext cx="647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will the equations for each be?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53" y="3475264"/>
            <a:ext cx="2914551" cy="191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985164"/>
            <a:ext cx="319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÷ 4 = 10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93040" y="6012874"/>
            <a:ext cx="319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÷ 10 = 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78" y="30531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3 other siblings and we need to share a bag of sweets equally between us. There are 40 in the packet. How many will we receive each?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57746" y="1698395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40 ÷ 4 =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7" y="2598577"/>
            <a:ext cx="59746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901" y="2128674"/>
            <a:ext cx="594187" cy="356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55" y="3991510"/>
            <a:ext cx="594187" cy="356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56" y="3521607"/>
            <a:ext cx="594187" cy="356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57" y="3071277"/>
            <a:ext cx="594187" cy="356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68" y="6371907"/>
            <a:ext cx="594187" cy="356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5" y="3491686"/>
            <a:ext cx="594187" cy="356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6" y="3018061"/>
            <a:ext cx="594187" cy="356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6" y="2567122"/>
            <a:ext cx="594187" cy="356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4" y="3998354"/>
            <a:ext cx="594187" cy="356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74" y="4451645"/>
            <a:ext cx="594187" cy="356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18" y="4457034"/>
            <a:ext cx="594187" cy="3568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54" y="4930438"/>
            <a:ext cx="594187" cy="3568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89" y="4930438"/>
            <a:ext cx="594187" cy="356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667" y="5390573"/>
            <a:ext cx="594187" cy="3568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93" y="5855002"/>
            <a:ext cx="594187" cy="356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86" y="2119824"/>
            <a:ext cx="594187" cy="356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70" y="6277543"/>
            <a:ext cx="594187" cy="3568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88" y="5401860"/>
            <a:ext cx="594187" cy="3568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59" y="5832013"/>
            <a:ext cx="594187" cy="3568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30" y="2629122"/>
            <a:ext cx="597460" cy="3596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4" y="2159219"/>
            <a:ext cx="594187" cy="3568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8" y="4022055"/>
            <a:ext cx="594187" cy="3568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9" y="3552152"/>
            <a:ext cx="594187" cy="3568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0" y="3101822"/>
            <a:ext cx="594187" cy="3568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8" y="3522231"/>
            <a:ext cx="594187" cy="3568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9" y="3048606"/>
            <a:ext cx="594187" cy="3568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9" y="2597667"/>
            <a:ext cx="594187" cy="3568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7" y="4028899"/>
            <a:ext cx="594187" cy="3568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7" y="4482190"/>
            <a:ext cx="594187" cy="3568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51" y="4487579"/>
            <a:ext cx="594187" cy="3568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7" y="4960983"/>
            <a:ext cx="594187" cy="3568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22" y="4960983"/>
            <a:ext cx="594187" cy="3568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5421118"/>
            <a:ext cx="594187" cy="3568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26" y="5885547"/>
            <a:ext cx="594187" cy="3568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9" y="2150369"/>
            <a:ext cx="594187" cy="3568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3" y="6308088"/>
            <a:ext cx="594187" cy="3568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21" y="5432405"/>
            <a:ext cx="594187" cy="3568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2" y="5862558"/>
            <a:ext cx="594187" cy="3568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50" y="6332845"/>
            <a:ext cx="591363" cy="359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839" y="2256685"/>
            <a:ext cx="597460" cy="359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54" y="1667973"/>
            <a:ext cx="594187" cy="3568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04" y="3614184"/>
            <a:ext cx="594187" cy="3568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29" y="3339981"/>
            <a:ext cx="594187" cy="3568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59" y="2796705"/>
            <a:ext cx="594187" cy="3568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284" y="6125718"/>
            <a:ext cx="594187" cy="3568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53" y="3209674"/>
            <a:ext cx="594187" cy="35689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81" y="2668608"/>
            <a:ext cx="594187" cy="35689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588" y="2180600"/>
            <a:ext cx="594187" cy="35689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832" y="3576010"/>
            <a:ext cx="594187" cy="3568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02" y="4105190"/>
            <a:ext cx="594187" cy="35689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80" y="4200504"/>
            <a:ext cx="594187" cy="3568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85" y="4851944"/>
            <a:ext cx="594187" cy="35689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38" y="4673495"/>
            <a:ext cx="594187" cy="3568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40" y="5273846"/>
            <a:ext cx="594187" cy="3568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65" y="5371191"/>
            <a:ext cx="594187" cy="35689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40" y="1648551"/>
            <a:ext cx="594187" cy="3568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99" y="5862558"/>
            <a:ext cx="594187" cy="35689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25" y="4898572"/>
            <a:ext cx="594187" cy="35689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987" y="5834463"/>
            <a:ext cx="594187" cy="35689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533" y="2229314"/>
            <a:ext cx="597460" cy="3596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01" y="1641664"/>
            <a:ext cx="594187" cy="3568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08" y="3766366"/>
            <a:ext cx="594187" cy="3568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20" y="3638247"/>
            <a:ext cx="594187" cy="3568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02" y="2810892"/>
            <a:ext cx="594187" cy="3568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89" y="3249726"/>
            <a:ext cx="594187" cy="3568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93" y="2810368"/>
            <a:ext cx="594187" cy="3568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68" y="2208502"/>
            <a:ext cx="594187" cy="35689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86" y="3798113"/>
            <a:ext cx="594187" cy="3568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36" y="4356641"/>
            <a:ext cx="594187" cy="3568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05" y="4306825"/>
            <a:ext cx="594187" cy="35689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31" y="4963562"/>
            <a:ext cx="594187" cy="35689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50" y="4283639"/>
            <a:ext cx="594187" cy="35689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882" y="5518211"/>
            <a:ext cx="594187" cy="35689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05" y="5792944"/>
            <a:ext cx="594187" cy="35689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56" y="1682721"/>
            <a:ext cx="594187" cy="35689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31" y="6242445"/>
            <a:ext cx="594187" cy="35689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94" y="5315678"/>
            <a:ext cx="594187" cy="35689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05" y="5358388"/>
            <a:ext cx="594187" cy="3568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223" y="6216118"/>
            <a:ext cx="591363" cy="35969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4972918" y="139117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40 sweets in a packet and I want to share them in to equal groups of 10. How many groups of 10 can I make?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" y="304799"/>
            <a:ext cx="8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Can you sort these questions in to those that require </a:t>
            </a:r>
            <a:r>
              <a:rPr lang="en-GB" b="1" dirty="0" smtClean="0"/>
              <a:t>sharing in to equal groups when you know the total amount of groups </a:t>
            </a:r>
            <a:r>
              <a:rPr lang="en-GB" dirty="0" smtClean="0"/>
              <a:t>and those that </a:t>
            </a:r>
            <a:r>
              <a:rPr lang="en-GB" b="1" dirty="0" smtClean="0"/>
              <a:t>require dividing in to equal groups when you don’t know how many groups you may get.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09" y="1718009"/>
            <a:ext cx="26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Sharing when you know how many equal groups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58509" y="1718009"/>
            <a:ext cx="262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Dividing when you don’t know how many equal groups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15310" y="2655745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Emma has 24 biscuits to sell, she wants to put them into packs of 6. How many packets will she need?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81054" y="1856509"/>
            <a:ext cx="0" cy="4839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5310" y="3177684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Emma has 24 biscuits to sell, she wants to share them into 6 packets. How many biscuits will go in each packet?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5310" y="3674704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Emma has sold 24 biscuits in packets of 6. How many packets has she sold?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5310" y="4211049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Mr. Martin wants teams of 7 he has 56 players. How many teams can he make?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15310" y="4708896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Bananas are sorting in to boxes of 20 there are 160 bananas. How many full boxes will there be?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5310" y="5211055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There are six classes at </a:t>
            </a:r>
            <a:r>
              <a:rPr lang="en-GB" sz="1200" dirty="0" err="1" smtClean="0"/>
              <a:t>Mylor</a:t>
            </a:r>
            <a:r>
              <a:rPr lang="en-GB" sz="1200" dirty="0" smtClean="0"/>
              <a:t> Bridge School. There are 360 pencils to be shared out equally. How many pencils should each class receive? 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2415310" y="5977934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There are 160 pens that need to go in to packets of 15. How many full packets of pens can we make?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" y="304799"/>
            <a:ext cx="8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Can you sort these questions in to those that require </a:t>
            </a:r>
            <a:r>
              <a:rPr lang="en-GB" b="1" dirty="0" smtClean="0"/>
              <a:t>sharing in to equal groups when you know the total amount of groups </a:t>
            </a:r>
            <a:r>
              <a:rPr lang="en-GB" dirty="0" smtClean="0"/>
              <a:t>and those that </a:t>
            </a:r>
            <a:r>
              <a:rPr lang="en-GB" b="1" dirty="0" smtClean="0"/>
              <a:t>require dividing in to equal groups when you don’t know how many groups you may get.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09" y="1718009"/>
            <a:ext cx="26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Sharing when you know how many equal groups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58509" y="1718009"/>
            <a:ext cx="262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Dividing when you don’t know how many equal groups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659746" y="2655745"/>
            <a:ext cx="384417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Emma has 24 biscuits to sell, she wants to put them into packs of 6. How many packets will she need?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81054" y="1856509"/>
            <a:ext cx="0" cy="4839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1815" y="2673836"/>
            <a:ext cx="394346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Emma has 24 biscuits to sell, she wants to share them into 6 packets. How many biscuits will go in each packet?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3989" y="3502325"/>
            <a:ext cx="410233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Emma has sold 24 biscuits in packets of 6. How many packets has she sold?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6829" y="4285382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Mr. Martin wants teams of 7 he has 56 players. How many teams can he make?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6829" y="5068440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Bananas are sorting in to boxes of 20 there are 160 bananas. How many full boxes will there be?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672" y="3648188"/>
            <a:ext cx="329461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There are six classes at </a:t>
            </a:r>
            <a:r>
              <a:rPr lang="en-GB" sz="1200" dirty="0" err="1" smtClean="0"/>
              <a:t>Mylor</a:t>
            </a:r>
            <a:r>
              <a:rPr lang="en-GB" sz="1200" dirty="0" smtClean="0"/>
              <a:t> Bridge School. There are 360 pencils to be shared out equally. How many pencils should each class receive? 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4662285" y="5779202"/>
            <a:ext cx="388573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There are 160 pens that need to go in to packets of 15. How many full packets of pens can we make?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746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Fluency 5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736"/>
            <a:ext cx="6654800" cy="499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194" y="1531768"/>
            <a:ext cx="548688" cy="58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2646" y="1639736"/>
            <a:ext cx="296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= missing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8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405" y="1273551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1. Emma </a:t>
            </a:r>
            <a:r>
              <a:rPr lang="en-GB" sz="1200" dirty="0"/>
              <a:t>has 24 biscuits to sell, she wants to put them into packs of </a:t>
            </a:r>
            <a:r>
              <a:rPr lang="en-GB" sz="1200" dirty="0" smtClean="0"/>
              <a:t>6 biscuits.. </a:t>
            </a:r>
            <a:r>
              <a:rPr lang="en-GB" sz="1200" dirty="0"/>
              <a:t>How many packets will she need?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405" y="1984413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2. Emma </a:t>
            </a:r>
            <a:r>
              <a:rPr lang="en-GB" sz="1200" dirty="0"/>
              <a:t>has 24 biscuits to sell, she wants to share them into 6 packets. How many biscuits will go in each packet?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405" y="2665108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3. Emma </a:t>
            </a:r>
            <a:r>
              <a:rPr lang="en-GB" sz="1200" dirty="0"/>
              <a:t>has sold 24 biscuits in packets of 6. How many packets has she sold?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405" y="3387447"/>
            <a:ext cx="4572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200" dirty="0" smtClean="0"/>
              <a:t>4. Mr</a:t>
            </a:r>
            <a:r>
              <a:rPr lang="en-GB" sz="1200" dirty="0"/>
              <a:t>. Martin wants teams of 7 he has 56 players. How many teams can he make?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8284" y="1372640"/>
            <a:ext cx="33518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6. Bananas </a:t>
            </a:r>
            <a:r>
              <a:rPr lang="en-GB" sz="1200" dirty="0" smtClean="0"/>
              <a:t>are </a:t>
            </a:r>
            <a:r>
              <a:rPr lang="en-GB" sz="1200" dirty="0" smtClean="0"/>
              <a:t>sorted </a:t>
            </a:r>
            <a:r>
              <a:rPr lang="en-GB" sz="1200" dirty="0" smtClean="0"/>
              <a:t>in to boxes of </a:t>
            </a:r>
            <a:r>
              <a:rPr lang="en-GB" sz="1200" dirty="0" smtClean="0"/>
              <a:t>20. </a:t>
            </a:r>
            <a:r>
              <a:rPr lang="en-GB" sz="1200" dirty="0"/>
              <a:t>T</a:t>
            </a:r>
            <a:r>
              <a:rPr lang="en-GB" sz="1200" dirty="0" smtClean="0"/>
              <a:t>here </a:t>
            </a:r>
            <a:r>
              <a:rPr lang="en-GB" sz="1200" dirty="0" smtClean="0"/>
              <a:t>are 160 bananas. How many full boxes will there be?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8282" y="2346776"/>
            <a:ext cx="335187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7. There </a:t>
            </a:r>
            <a:r>
              <a:rPr lang="en-GB" sz="1200" dirty="0" smtClean="0"/>
              <a:t>are six classes at </a:t>
            </a:r>
            <a:r>
              <a:rPr lang="en-GB" sz="1200" dirty="0" err="1" smtClean="0"/>
              <a:t>Mylor</a:t>
            </a:r>
            <a:r>
              <a:rPr lang="en-GB" sz="1200" dirty="0" smtClean="0"/>
              <a:t> Bridge School. There are 360 pencils to be shared out equally. How many pencils should each class receive? 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5548283" y="3605695"/>
            <a:ext cx="33518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8. There </a:t>
            </a:r>
            <a:r>
              <a:rPr lang="en-GB" sz="1200" dirty="0" smtClean="0"/>
              <a:t>are 160 pens that need to go in to packets of 15. How many full packets of pens can we make?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565" y="243733"/>
            <a:ext cx="82286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Use equipment to solve the answers to the questions below. Remember to write the equation that goes with each question.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48284" y="4789256"/>
            <a:ext cx="33518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FF0066"/>
                </a:solidFill>
              </a:rPr>
              <a:t>NOW</a:t>
            </a:r>
            <a:r>
              <a:rPr lang="en-GB" sz="1200" b="1" dirty="0" smtClean="0"/>
              <a:t> make up two grouping word problems and two sharing word problems of your own for your partner to solve.</a:t>
            </a:r>
            <a:endParaRPr lang="en-GB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8" y="4010401"/>
            <a:ext cx="5224614" cy="13686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98" y="5379011"/>
            <a:ext cx="52246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happens here? How can you tell that 28 isn’t a multiple of 3?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17190" y="4109786"/>
            <a:ext cx="32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3092"/>
            <a:ext cx="8502073" cy="4833072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Product</a:t>
            </a:r>
            <a:r>
              <a:rPr lang="en-GB" sz="1400" dirty="0" smtClean="0"/>
              <a:t> – </a:t>
            </a:r>
          </a:p>
          <a:p>
            <a:r>
              <a:rPr lang="en-GB" sz="1400" dirty="0" smtClean="0"/>
              <a:t>the value of two or more factors multiplied together.</a:t>
            </a:r>
          </a:p>
          <a:p>
            <a:r>
              <a:rPr lang="en-GB" sz="1400" b="1" dirty="0" smtClean="0"/>
              <a:t>Factor</a:t>
            </a:r>
            <a:endParaRPr lang="en-GB" sz="1400" dirty="0"/>
          </a:p>
          <a:p>
            <a:r>
              <a:rPr lang="en-GB" sz="1400" dirty="0" smtClean="0"/>
              <a:t>a number that will divide in to another number equally with no remainder</a:t>
            </a:r>
          </a:p>
          <a:p>
            <a:r>
              <a:rPr lang="en-GB" sz="1400" b="1" dirty="0" smtClean="0"/>
              <a:t>Multiplication</a:t>
            </a:r>
            <a:endParaRPr lang="en-GB" sz="1400" dirty="0"/>
          </a:p>
          <a:p>
            <a:r>
              <a:rPr lang="en-GB" sz="1400" dirty="0" smtClean="0"/>
              <a:t>adding groups of the same number together</a:t>
            </a:r>
          </a:p>
          <a:p>
            <a:r>
              <a:rPr lang="en-GB" sz="1400" b="1" dirty="0" smtClean="0"/>
              <a:t>Times</a:t>
            </a:r>
            <a:endParaRPr lang="en-GB" sz="1400" dirty="0"/>
          </a:p>
          <a:p>
            <a:r>
              <a:rPr lang="en-GB" sz="1400" dirty="0" smtClean="0"/>
              <a:t>is how often the addition needs to be done.</a:t>
            </a:r>
          </a:p>
          <a:p>
            <a:r>
              <a:rPr lang="en-GB" sz="1400" b="1" dirty="0" smtClean="0"/>
              <a:t>Lots of</a:t>
            </a:r>
          </a:p>
          <a:p>
            <a:r>
              <a:rPr lang="en-GB" sz="1400" dirty="0" smtClean="0"/>
              <a:t>is the number in each equal group</a:t>
            </a:r>
          </a:p>
          <a:p>
            <a:r>
              <a:rPr lang="en-GB" sz="1400" b="1" dirty="0"/>
              <a:t>Division</a:t>
            </a:r>
            <a:r>
              <a:rPr lang="en-GB" sz="1400" dirty="0"/>
              <a:t> – </a:t>
            </a:r>
            <a:endParaRPr lang="en-GB" sz="1400" dirty="0" smtClean="0"/>
          </a:p>
          <a:p>
            <a:r>
              <a:rPr lang="en-GB" sz="1400" dirty="0" smtClean="0"/>
              <a:t>making </a:t>
            </a:r>
            <a:r>
              <a:rPr lang="en-GB" sz="1400" dirty="0"/>
              <a:t>equal groups</a:t>
            </a:r>
          </a:p>
          <a:p>
            <a:r>
              <a:rPr lang="en-GB" sz="1400" b="1" dirty="0" smtClean="0"/>
              <a:t>Divisor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number divided into another number</a:t>
            </a:r>
          </a:p>
          <a:p>
            <a:r>
              <a:rPr lang="en-GB" sz="1400" b="1" dirty="0"/>
              <a:t>Dividend  - </a:t>
            </a:r>
            <a:endParaRPr lang="en-GB" sz="1400" b="1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quantity that is to be divided</a:t>
            </a:r>
          </a:p>
          <a:p>
            <a:r>
              <a:rPr lang="en-GB" sz="1400" b="1" dirty="0"/>
              <a:t>Quotient</a:t>
            </a:r>
            <a:r>
              <a:rPr lang="en-GB" sz="1400" dirty="0"/>
              <a:t> – </a:t>
            </a:r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answer to a division calculation </a:t>
            </a:r>
          </a:p>
          <a:p>
            <a:r>
              <a:rPr lang="en-GB" sz="1400" b="1" dirty="0" smtClean="0"/>
              <a:t>Communitive Law</a:t>
            </a:r>
            <a:endParaRPr lang="en-GB" sz="1400" dirty="0"/>
          </a:p>
          <a:p>
            <a:r>
              <a:rPr lang="en-GB" sz="1400" dirty="0" smtClean="0"/>
              <a:t>can calculate in any order and will provide the same result.</a:t>
            </a:r>
          </a:p>
        </p:txBody>
      </p:sp>
    </p:spTree>
    <p:extLst>
      <p:ext uri="{BB962C8B-B14F-4D97-AF65-F5344CB8AC3E}">
        <p14:creationId xmlns:p14="http://schemas.microsoft.com/office/powerpoint/2010/main" val="1604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Division</a:t>
            </a:r>
            <a:r>
              <a:rPr lang="en-GB" dirty="0" smtClean="0"/>
              <a:t> – making equal groups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When may you use division?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Organising teams</a:t>
            </a:r>
          </a:p>
          <a:p>
            <a:pPr marL="0" indent="0">
              <a:buNone/>
            </a:pPr>
            <a:r>
              <a:rPr lang="en-GB" dirty="0" smtClean="0"/>
              <a:t>Sharing food or anything equally </a:t>
            </a:r>
          </a:p>
          <a:p>
            <a:pPr marL="0" indent="0">
              <a:buNone/>
            </a:pPr>
            <a:r>
              <a:rPr lang="en-GB" dirty="0" smtClean="0"/>
              <a:t>Paying for things monthly</a:t>
            </a:r>
          </a:p>
          <a:p>
            <a:pPr marL="0" indent="0">
              <a:buNone/>
            </a:pPr>
            <a:r>
              <a:rPr lang="en-GB" dirty="0" smtClean="0"/>
              <a:t>Home improvements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37" y="2652871"/>
            <a:ext cx="4346061" cy="319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90" y="4541947"/>
            <a:ext cx="2651604" cy="198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34" y="2366435"/>
            <a:ext cx="280035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52" y="2652871"/>
            <a:ext cx="3257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2047524" y="2446626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77045" y="176961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90959" y="289554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59336" y="257402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7860" y="2363680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45694" y="299467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49020" y="1981031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16646" y="168399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86300" y="1596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76210" y="170833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1214C8-BB37-EB4F-BA4B-D91BF10C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blue spots shared in to 3 yellow circles.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477" y="5912179"/>
            <a:ext cx="369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Will be sharing them in groups of three until you cant anymore.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1665494" y="247934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55253" y="197644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06446" y="276590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59336" y="257402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7860" y="2363680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45694" y="299467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49020" y="1981031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16646" y="168399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86300" y="1596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76210" y="170833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418070" y="1657918"/>
            <a:ext cx="2202857" cy="19442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7898" y="3412593"/>
            <a:ext cx="3834163" cy="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100" kern="0" dirty="0"/>
              <a:t>One group of 3 – one each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EE672D-5A24-E14E-91F7-E2DA8FAA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65494" y="247934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55253" y="197644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06446" y="276590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59336" y="257402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7860" y="2363680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45694" y="299467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49020" y="1981031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16646" y="168399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86300" y="1596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76210" y="170833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418070" y="1657918"/>
            <a:ext cx="2202857" cy="19442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979712" y="2957747"/>
            <a:ext cx="54006" cy="155137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2940242" y="3011218"/>
            <a:ext cx="1231217" cy="138864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923070" y="2374159"/>
            <a:ext cx="3709076" cy="206485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1DAAC8D-6C80-9441-84E5-D1684363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93 0.4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2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28455 0.31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63038 0.4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56559" y="263295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7860" y="2363680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25439" y="1973765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49020" y="1981031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16646" y="1683998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86300" y="1596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76210" y="170833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09554" y="1456805"/>
            <a:ext cx="2202857" cy="19442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71916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61604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0538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634769" y="3406927"/>
            <a:ext cx="5943600" cy="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700" kern="0" dirty="0"/>
              <a:t>A second group of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063D275-9FC8-2840-9FC4-62323FB9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2292 0.5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2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3003 0.4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20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2778 0.5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28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5798144" y="3786905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141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212139" y="3844297"/>
            <a:ext cx="2202857" cy="194421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69279" y="2413314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9149" y="3023393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5331" y="274365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49020" y="1981031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940389" y="164510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81171" y="169327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710982" y="1285466"/>
            <a:ext cx="2202857" cy="19442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71916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61604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0538" y="4222339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840609" y="3190411"/>
            <a:ext cx="5943600" cy="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2700" kern="0" dirty="0"/>
              <a:t>A third group of 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600841" y="457983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59526" y="4698142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21773" y="4435407"/>
            <a:ext cx="648072" cy="594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100"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4B5978-6D98-754B-A23F-F6109A09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29531 0.6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3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6042 0.5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9948 0.6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3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21102</TotalTime>
  <Words>1392</Words>
  <Application>Microsoft Office PowerPoint</Application>
  <PresentationFormat>On-screen Show (4:3)</PresentationFormat>
  <Paragraphs>122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Myriad Pro</vt:lpstr>
      <vt:lpstr>Times New Roman</vt:lpstr>
      <vt:lpstr>Office Theme</vt:lpstr>
      <vt:lpstr>WALT understand the principles of division - part two - grouping.</vt:lpstr>
      <vt:lpstr>Fluency 5</vt:lpstr>
      <vt:lpstr>Vocabulary</vt:lpstr>
      <vt:lpstr>What is division</vt:lpstr>
      <vt:lpstr>12 blue spots shared in to 3 yellow circles.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÷ 3 = 4</vt:lpstr>
      <vt:lpstr>PowerPoint Presentation</vt:lpstr>
      <vt:lpstr>What about when you don’t know how many equal groups you have to share in to? </vt:lpstr>
      <vt:lpstr>Use the equipment on the table to divide the numbers in to equal groups. </vt:lpstr>
      <vt:lpstr>Can you compare these two questions?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children!</dc:title>
  <dc:creator>James Hitchens</dc:creator>
  <cp:lastModifiedBy>Andrew Martin</cp:lastModifiedBy>
  <cp:revision>346</cp:revision>
  <cp:lastPrinted>2020-02-03T14:32:12Z</cp:lastPrinted>
  <dcterms:created xsi:type="dcterms:W3CDTF">2014-09-07T19:00:23Z</dcterms:created>
  <dcterms:modified xsi:type="dcterms:W3CDTF">2021-02-01T15:17:05Z</dcterms:modified>
</cp:coreProperties>
</file>