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62" r:id="rId4"/>
    <p:sldId id="257" r:id="rId5"/>
    <p:sldId id="268" r:id="rId6"/>
    <p:sldId id="269" r:id="rId7"/>
    <p:sldId id="261" r:id="rId8"/>
    <p:sldId id="263" r:id="rId9"/>
    <p:sldId id="282"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rv2\home\AMartin\2019-2020\Geography\Greece%20%20planning%20-%20geography\Comparative%20line%20graph%20temperatur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The avearge rainfal in Halkadiki and Newquay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Sheet2!$A$1:$A$12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Sheet2!$B$1:$B$12</c:f>
              <c:numCache>
                <c:formatCode>General</c:formatCode>
                <c:ptCount val="12"/>
                <c:pt idx="0">
                  <c:v>121</c:v>
                </c:pt>
                <c:pt idx="1">
                  <c:v>114</c:v>
                </c:pt>
                <c:pt idx="2">
                  <c:v>72</c:v>
                </c:pt>
                <c:pt idx="3">
                  <c:v>63</c:v>
                </c:pt>
                <c:pt idx="4">
                  <c:v>30</c:v>
                </c:pt>
                <c:pt idx="5">
                  <c:v>35</c:v>
                </c:pt>
                <c:pt idx="6">
                  <c:v>53</c:v>
                </c:pt>
                <c:pt idx="7">
                  <c:v>40</c:v>
                </c:pt>
                <c:pt idx="8">
                  <c:v>50</c:v>
                </c:pt>
                <c:pt idx="9">
                  <c:v>90</c:v>
                </c:pt>
                <c:pt idx="10">
                  <c:v>110</c:v>
                </c:pt>
                <c:pt idx="11">
                  <c:v>108</c:v>
                </c:pt>
              </c:numCache>
            </c:numRef>
          </c:val>
          <c:smooth val="0"/>
        </c:ser>
        <c:ser>
          <c:idx val="1"/>
          <c:order val="1"/>
          <c:spPr>
            <a:ln w="28575" cap="rnd">
              <a:solidFill>
                <a:schemeClr val="accent2"/>
              </a:solidFill>
              <a:round/>
            </a:ln>
            <a:effectLst/>
          </c:spPr>
          <c:marker>
            <c:symbol val="none"/>
          </c:marker>
          <c:cat>
            <c:strRef>
              <c:f>Sheet2!$A$1:$A$12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Sheet2!$C$1:$C$12</c:f>
              <c:numCache>
                <c:formatCode>General</c:formatCode>
                <c:ptCount val="12"/>
                <c:pt idx="0">
                  <c:v>55</c:v>
                </c:pt>
                <c:pt idx="1">
                  <c:v>48</c:v>
                </c:pt>
                <c:pt idx="2">
                  <c:v>44</c:v>
                </c:pt>
                <c:pt idx="3">
                  <c:v>25</c:v>
                </c:pt>
                <c:pt idx="4">
                  <c:v>18</c:v>
                </c:pt>
                <c:pt idx="5">
                  <c:v>6</c:v>
                </c:pt>
                <c:pt idx="6">
                  <c:v>6</c:v>
                </c:pt>
                <c:pt idx="7">
                  <c:v>6</c:v>
                </c:pt>
                <c:pt idx="8">
                  <c:v>10</c:v>
                </c:pt>
                <c:pt idx="9">
                  <c:v>44</c:v>
                </c:pt>
                <c:pt idx="10">
                  <c:v>48</c:v>
                </c:pt>
                <c:pt idx="11">
                  <c:v>60</c:v>
                </c:pt>
              </c:numCache>
            </c:numRef>
          </c:val>
          <c:smooth val="0"/>
        </c:ser>
        <c:dLbls>
          <c:showLegendKey val="0"/>
          <c:showVal val="0"/>
          <c:showCatName val="0"/>
          <c:showSerName val="0"/>
          <c:showPercent val="0"/>
          <c:showBubbleSize val="0"/>
        </c:dLbls>
        <c:smooth val="0"/>
        <c:axId val="568624832"/>
        <c:axId val="568627184"/>
      </c:lineChart>
      <c:catAx>
        <c:axId val="568624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627184"/>
        <c:crosses val="autoZero"/>
        <c:auto val="1"/>
        <c:lblAlgn val="ctr"/>
        <c:lblOffset val="100"/>
        <c:noMultiLvlLbl val="0"/>
      </c:catAx>
      <c:valAx>
        <c:axId val="568627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Average Rain fal cm</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624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 line graph to show the average temperature in </a:t>
            </a:r>
            <a:r>
              <a:rPr lang="en-US" dirty="0" err="1"/>
              <a:t>Halkadiki</a:t>
            </a:r>
            <a:r>
              <a:rPr lang="en-US" baseline="0" dirty="0"/>
              <a:t>, Greece and </a:t>
            </a:r>
            <a:r>
              <a:rPr lang="en-US" baseline="0" dirty="0" err="1" smtClean="0"/>
              <a:t>Newquay</a:t>
            </a:r>
            <a:r>
              <a:rPr lang="en-US" baseline="0" dirty="0" smtClean="0"/>
              <a:t>, </a:t>
            </a:r>
            <a:r>
              <a:rPr lang="en-US" baseline="0" dirty="0"/>
              <a:t>England.</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279023945536219E-2"/>
          <c:y val="0.36323646795146625"/>
          <c:w val="0.91837270341207344"/>
          <c:h val="0.44405091793804657"/>
        </c:manualLayout>
      </c:layout>
      <c:lineChart>
        <c:grouping val="standard"/>
        <c:varyColors val="0"/>
        <c:ser>
          <c:idx val="0"/>
          <c:order val="0"/>
          <c:spPr>
            <a:ln w="28575" cap="rnd">
              <a:solidFill>
                <a:schemeClr val="accent1"/>
              </a:solidFill>
              <a:round/>
            </a:ln>
            <a:effectLst/>
          </c:spPr>
          <c:marker>
            <c:symbol val="none"/>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7</c:v>
                </c:pt>
                <c:pt idx="1">
                  <c:v>9</c:v>
                </c:pt>
                <c:pt idx="2">
                  <c:v>9</c:v>
                </c:pt>
                <c:pt idx="3">
                  <c:v>11</c:v>
                </c:pt>
                <c:pt idx="4">
                  <c:v>13</c:v>
                </c:pt>
                <c:pt idx="5">
                  <c:v>15</c:v>
                </c:pt>
                <c:pt idx="6">
                  <c:v>18</c:v>
                </c:pt>
                <c:pt idx="7">
                  <c:v>17</c:v>
                </c:pt>
                <c:pt idx="8">
                  <c:v>16</c:v>
                </c:pt>
                <c:pt idx="9">
                  <c:v>13</c:v>
                </c:pt>
                <c:pt idx="10">
                  <c:v>9</c:v>
                </c:pt>
                <c:pt idx="11">
                  <c:v>8</c:v>
                </c:pt>
              </c:numCache>
            </c:numRef>
          </c:val>
          <c:smooth val="0"/>
          <c:extLst xmlns:c16r2="http://schemas.microsoft.com/office/drawing/2015/06/chart">
            <c:ext xmlns:c16="http://schemas.microsoft.com/office/drawing/2014/chart" uri="{C3380CC4-5D6E-409C-BE32-E72D297353CC}">
              <c16:uniqueId val="{00000000-2E4D-4AC1-837A-06BB14C993A2}"/>
            </c:ext>
          </c:extLst>
        </c:ser>
        <c:ser>
          <c:idx val="1"/>
          <c:order val="1"/>
          <c:spPr>
            <a:ln w="28575" cap="rnd">
              <a:solidFill>
                <a:schemeClr val="accent2"/>
              </a:solidFill>
              <a:round/>
            </a:ln>
            <a:effectLst/>
          </c:spPr>
          <c:marker>
            <c:symbol val="none"/>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Sheet1!$D$1:$D$12</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mooth val="0"/>
          <c:extLst xmlns:c16r2="http://schemas.microsoft.com/office/drawing/2015/06/chart">
            <c:ext xmlns:c16="http://schemas.microsoft.com/office/drawing/2014/chart" uri="{C3380CC4-5D6E-409C-BE32-E72D297353CC}">
              <c16:uniqueId val="{00000001-2E4D-4AC1-837A-06BB14C993A2}"/>
            </c:ext>
          </c:extLst>
        </c:ser>
        <c:ser>
          <c:idx val="2"/>
          <c:order val="2"/>
          <c:spPr>
            <a:ln w="28575" cap="rnd">
              <a:solidFill>
                <a:schemeClr val="accent3"/>
              </a:solidFill>
              <a:round/>
            </a:ln>
            <a:effectLst/>
          </c:spPr>
          <c:marker>
            <c:symbol val="none"/>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Sheet1!$E$1:$E$12</c:f>
              <c:numCache>
                <c:formatCode>General</c:formatCode>
                <c:ptCount val="12"/>
                <c:pt idx="0">
                  <c:v>13</c:v>
                </c:pt>
                <c:pt idx="1">
                  <c:v>13</c:v>
                </c:pt>
                <c:pt idx="2">
                  <c:v>15</c:v>
                </c:pt>
                <c:pt idx="3">
                  <c:v>19</c:v>
                </c:pt>
                <c:pt idx="4">
                  <c:v>24</c:v>
                </c:pt>
                <c:pt idx="5">
                  <c:v>28</c:v>
                </c:pt>
                <c:pt idx="6">
                  <c:v>31</c:v>
                </c:pt>
                <c:pt idx="7">
                  <c:v>31</c:v>
                </c:pt>
                <c:pt idx="8">
                  <c:v>28</c:v>
                </c:pt>
                <c:pt idx="9">
                  <c:v>23</c:v>
                </c:pt>
                <c:pt idx="10">
                  <c:v>18</c:v>
                </c:pt>
                <c:pt idx="11">
                  <c:v>15</c:v>
                </c:pt>
              </c:numCache>
            </c:numRef>
          </c:val>
          <c:smooth val="0"/>
          <c:extLst xmlns:c16r2="http://schemas.microsoft.com/office/drawing/2015/06/chart">
            <c:ext xmlns:c16="http://schemas.microsoft.com/office/drawing/2014/chart" uri="{C3380CC4-5D6E-409C-BE32-E72D297353CC}">
              <c16:uniqueId val="{00000002-2E4D-4AC1-837A-06BB14C993A2}"/>
            </c:ext>
          </c:extLst>
        </c:ser>
        <c:dLbls>
          <c:showLegendKey val="0"/>
          <c:showVal val="0"/>
          <c:showCatName val="0"/>
          <c:showSerName val="0"/>
          <c:showPercent val="0"/>
          <c:showBubbleSize val="0"/>
        </c:dLbls>
        <c:smooth val="0"/>
        <c:axId val="568624048"/>
        <c:axId val="568625616"/>
      </c:lineChart>
      <c:catAx>
        <c:axId val="56862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625616"/>
        <c:crosses val="autoZero"/>
        <c:auto val="1"/>
        <c:lblAlgn val="ctr"/>
        <c:lblOffset val="100"/>
        <c:noMultiLvlLbl val="0"/>
      </c:catAx>
      <c:valAx>
        <c:axId val="56862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6240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93F3BF-E9D2-4605-B39D-5E87A12FB121}"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16863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3F3BF-E9D2-4605-B39D-5E87A12FB121}"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272611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3F3BF-E9D2-4605-B39D-5E87A12FB121}"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19887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93F3BF-E9D2-4605-B39D-5E87A12FB121}"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3539602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93F3BF-E9D2-4605-B39D-5E87A12FB121}" type="datetimeFigureOut">
              <a:rPr lang="en-GB" smtClean="0"/>
              <a:t>09/01/2021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164421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93F3BF-E9D2-4605-B39D-5E87A12FB121}"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260042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93F3BF-E9D2-4605-B39D-5E87A12FB121}" type="datetimeFigureOut">
              <a:rPr lang="en-GB" smtClean="0"/>
              <a:t>09/01/2021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262819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93F3BF-E9D2-4605-B39D-5E87A12FB121}" type="datetimeFigureOut">
              <a:rPr lang="en-GB" smtClean="0"/>
              <a:t>09/01/2021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191117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3F3BF-E9D2-4605-B39D-5E87A12FB121}" type="datetimeFigureOut">
              <a:rPr lang="en-GB" smtClean="0"/>
              <a:t>09/01/2021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278705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3F3BF-E9D2-4605-B39D-5E87A12FB121}"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406684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93F3BF-E9D2-4605-B39D-5E87A12FB121}" type="datetimeFigureOut">
              <a:rPr lang="en-GB" smtClean="0"/>
              <a:t>09/01/2021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069AC4-3F67-4D74-B79D-932CBF0C1E84}" type="slidenum">
              <a:rPr lang="en-GB" smtClean="0"/>
              <a:t>‹#›</a:t>
            </a:fld>
            <a:endParaRPr lang="en-GB"/>
          </a:p>
        </p:txBody>
      </p:sp>
    </p:spTree>
    <p:extLst>
      <p:ext uri="{BB962C8B-B14F-4D97-AF65-F5344CB8AC3E}">
        <p14:creationId xmlns:p14="http://schemas.microsoft.com/office/powerpoint/2010/main" val="235444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3F3BF-E9D2-4605-B39D-5E87A12FB121}" type="datetimeFigureOut">
              <a:rPr lang="en-GB" smtClean="0"/>
              <a:t>09/01/2021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69AC4-3F67-4D74-B79D-932CBF0C1E84}" type="slidenum">
              <a:rPr lang="en-GB" smtClean="0"/>
              <a:t>‹#›</a:t>
            </a:fld>
            <a:endParaRPr lang="en-GB"/>
          </a:p>
        </p:txBody>
      </p:sp>
    </p:spTree>
    <p:extLst>
      <p:ext uri="{BB962C8B-B14F-4D97-AF65-F5344CB8AC3E}">
        <p14:creationId xmlns:p14="http://schemas.microsoft.com/office/powerpoint/2010/main" val="2336995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2.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3662" y="2810486"/>
            <a:ext cx="9144000" cy="2387600"/>
          </a:xfrm>
        </p:spPr>
        <p:txBody>
          <a:bodyPr>
            <a:normAutofit fontScale="90000"/>
          </a:bodyPr>
          <a:lstStyle/>
          <a:p>
            <a:r>
              <a:rPr lang="en-GB" dirty="0" smtClean="0"/>
              <a:t>Use the information below to help you write a postcard home from Greece, making comparisons with what it like back home,</a:t>
            </a:r>
            <a:endParaRPr lang="en-GB" dirty="0"/>
          </a:p>
        </p:txBody>
      </p:sp>
    </p:spTree>
    <p:extLst>
      <p:ext uri="{BB962C8B-B14F-4D97-AF65-F5344CB8AC3E}">
        <p14:creationId xmlns:p14="http://schemas.microsoft.com/office/powerpoint/2010/main" val="142347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95991" y="568401"/>
            <a:ext cx="106246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latin typeface="Comic Sans MS" panose="030F0702030302020204" pitchFamily="66" charset="0"/>
              </a:rPr>
              <a:t>Greece has the longest coastline in Europe and is the southernmost country</a:t>
            </a:r>
          </a:p>
          <a:p>
            <a:pPr eaLnBrk="1" hangingPunct="1"/>
            <a:r>
              <a:rPr lang="en-GB" altLang="en-US" dirty="0">
                <a:latin typeface="Comic Sans MS" panose="030F0702030302020204" pitchFamily="66" charset="0"/>
              </a:rPr>
              <a:t>In Europe. The mainland has rugged mountains, forests and lakes, but the country</a:t>
            </a:r>
          </a:p>
          <a:p>
            <a:pPr eaLnBrk="1" hangingPunct="1"/>
            <a:r>
              <a:rPr lang="en-GB" altLang="en-US" dirty="0">
                <a:latin typeface="Comic Sans MS" panose="030F0702030302020204" pitchFamily="66" charset="0"/>
              </a:rPr>
              <a:t>is well known for the thousand of islands dotting the blue Aegean Sea to the east,</a:t>
            </a:r>
          </a:p>
          <a:p>
            <a:pPr eaLnBrk="1" hangingPunct="1"/>
            <a:r>
              <a:rPr lang="en-GB" altLang="en-US" dirty="0">
                <a:latin typeface="Comic Sans MS" panose="030F0702030302020204" pitchFamily="66" charset="0"/>
              </a:rPr>
              <a:t>and the Ionian sea to the west.</a:t>
            </a:r>
            <a:endParaRPr lang="en-US" altLang="en-US" dirty="0">
              <a:latin typeface="Comic Sans MS" panose="030F0702030302020204" pitchFamily="66" charset="0"/>
            </a:endParaRPr>
          </a:p>
        </p:txBody>
      </p:sp>
      <p:sp>
        <p:nvSpPr>
          <p:cNvPr id="3" name="TextBox 4"/>
          <p:cNvSpPr txBox="1">
            <a:spLocks noChangeArrowheads="1"/>
          </p:cNvSpPr>
          <p:nvPr/>
        </p:nvSpPr>
        <p:spPr bwMode="auto">
          <a:xfrm>
            <a:off x="395991" y="2465654"/>
            <a:ext cx="11000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defRPr sz="1400">
                <a:latin typeface="Calibri" panose="020F0502020204030204" pitchFamily="34" charset="0"/>
              </a:defRPr>
            </a:lvl1pPr>
            <a:lvl2pPr marL="742950" indent="-285750" eaLnBrk="0" hangingPunct="0">
              <a:defRPr>
                <a:latin typeface="Arial" panose="020B0604020202020204" pitchFamily="34" charset="0"/>
              </a:defRPr>
            </a:lvl2pPr>
            <a:lvl3pPr marL="1143000" indent="-228600" eaLnBrk="0" hangingPunct="0">
              <a:defRPr>
                <a:latin typeface="Arial" panose="020B0604020202020204" pitchFamily="34" charset="0"/>
              </a:defRPr>
            </a:lvl3pPr>
            <a:lvl4pPr marL="1600200" indent="-228600" eaLnBrk="0" hangingPunct="0">
              <a:defRPr>
                <a:latin typeface="Arial" panose="020B0604020202020204" pitchFamily="34" charset="0"/>
              </a:defRPr>
            </a:lvl4pPr>
            <a:lvl5pPr marL="2057400" indent="-228600" eaLnBrk="0" hangingPunct="0">
              <a:defRPr>
                <a:latin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defRPr>
            </a:lvl9pPr>
          </a:lstStyle>
          <a:p>
            <a:r>
              <a:rPr lang="en-GB" altLang="en-US" sz="1800" dirty="0">
                <a:latin typeface="Comic Sans MS" panose="030F0702030302020204" pitchFamily="66" charset="0"/>
              </a:rPr>
              <a:t>The country is divided into 3 geographical regions: the mainland, the islands and the </a:t>
            </a:r>
          </a:p>
          <a:p>
            <a:r>
              <a:rPr lang="en-GB" altLang="en-US" sz="1800" dirty="0" err="1">
                <a:latin typeface="Comic Sans MS" panose="030F0702030302020204" pitchFamily="66" charset="0"/>
              </a:rPr>
              <a:t>Peloponese</a:t>
            </a:r>
            <a:r>
              <a:rPr lang="en-GB" altLang="en-US" sz="1800" dirty="0">
                <a:latin typeface="Comic Sans MS" panose="030F0702030302020204" pitchFamily="66" charset="0"/>
              </a:rPr>
              <a:t> (the peninsula south to the mainland).</a:t>
            </a:r>
            <a:endParaRPr lang="en-US" altLang="en-US" sz="1800" dirty="0">
              <a:latin typeface="Comic Sans MS" panose="030F0702030302020204" pitchFamily="66" charset="0"/>
            </a:endParaRPr>
          </a:p>
        </p:txBody>
      </p:sp>
      <p:sp>
        <p:nvSpPr>
          <p:cNvPr id="4" name="TextBox 5"/>
          <p:cNvSpPr txBox="1">
            <a:spLocks noChangeArrowheads="1"/>
          </p:cNvSpPr>
          <p:nvPr/>
        </p:nvSpPr>
        <p:spPr bwMode="auto">
          <a:xfrm>
            <a:off x="395991" y="3934095"/>
            <a:ext cx="113049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latin typeface="Comic Sans MS" panose="030F0702030302020204" pitchFamily="66" charset="0"/>
              </a:rPr>
              <a:t>Mount Olympus is Greece’s highest mountain (2,917 m above sea level) Ancient Greeks</a:t>
            </a:r>
          </a:p>
          <a:p>
            <a:pPr eaLnBrk="1" hangingPunct="1"/>
            <a:r>
              <a:rPr lang="en-GB" altLang="en-US" dirty="0">
                <a:latin typeface="Comic Sans MS" panose="030F0702030302020204" pitchFamily="66" charset="0"/>
              </a:rPr>
              <a:t>believed it was the home of the gods. This was also the first national park in Greece.</a:t>
            </a:r>
            <a:endParaRPr lang="en-US" altLang="en-US" dirty="0">
              <a:latin typeface="Comic Sans MS" panose="030F0702030302020204" pitchFamily="66" charset="0"/>
            </a:endParaRPr>
          </a:p>
        </p:txBody>
      </p:sp>
      <p:sp>
        <p:nvSpPr>
          <p:cNvPr id="5" name="TextBox 6"/>
          <p:cNvSpPr txBox="1">
            <a:spLocks noChangeArrowheads="1"/>
          </p:cNvSpPr>
          <p:nvPr/>
        </p:nvSpPr>
        <p:spPr bwMode="auto">
          <a:xfrm>
            <a:off x="395991" y="5277350"/>
            <a:ext cx="117960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latin typeface="Comic Sans MS" panose="030F0702030302020204" pitchFamily="66" charset="0"/>
              </a:rPr>
              <a:t>Greece has 10 national parks and marine parks. The marine parks help protect 2 of </a:t>
            </a:r>
          </a:p>
          <a:p>
            <a:pPr eaLnBrk="1" hangingPunct="1"/>
            <a:r>
              <a:rPr lang="en-GB" altLang="en-US" dirty="0">
                <a:latin typeface="Comic Sans MS" panose="030F0702030302020204" pitchFamily="66" charset="0"/>
              </a:rPr>
              <a:t>Europe's most endangered sea creatures, the loggerhead turtle and the monk seal. Greece </a:t>
            </a:r>
          </a:p>
          <a:p>
            <a:pPr eaLnBrk="1" hangingPunct="1"/>
            <a:r>
              <a:rPr lang="en-GB" altLang="en-US" dirty="0">
                <a:latin typeface="Comic Sans MS" panose="030F0702030302020204" pitchFamily="66" charset="0"/>
              </a:rPr>
              <a:t>has crystal clear seas and golden beaches.</a:t>
            </a:r>
            <a:endParaRPr lang="en-US" altLang="en-US" dirty="0">
              <a:latin typeface="Comic Sans MS" panose="030F0702030302020204" pitchFamily="66" charset="0"/>
            </a:endParaRPr>
          </a:p>
        </p:txBody>
      </p:sp>
    </p:spTree>
    <p:extLst>
      <p:ext uri="{BB962C8B-B14F-4D97-AF65-F5344CB8AC3E}">
        <p14:creationId xmlns:p14="http://schemas.microsoft.com/office/powerpoint/2010/main" val="298873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mgreec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260351"/>
            <a:ext cx="489585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6959601" y="404814"/>
            <a:ext cx="912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a:latin typeface="Calibri" panose="020F0502020204030204" pitchFamily="34" charset="0"/>
              </a:rPr>
              <a:t>Capital:</a:t>
            </a:r>
            <a:endParaRPr lang="en-US" altLang="en-US" b="1">
              <a:latin typeface="Calibri" panose="020F0502020204030204" pitchFamily="34" charset="0"/>
            </a:endParaRPr>
          </a:p>
        </p:txBody>
      </p:sp>
      <p:sp>
        <p:nvSpPr>
          <p:cNvPr id="7172" name="TextBox 3"/>
          <p:cNvSpPr txBox="1">
            <a:spLocks noChangeArrowheads="1"/>
          </p:cNvSpPr>
          <p:nvPr/>
        </p:nvSpPr>
        <p:spPr bwMode="auto">
          <a:xfrm>
            <a:off x="6959601" y="836614"/>
            <a:ext cx="114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a:latin typeface="Calibri" panose="020F0502020204030204" pitchFamily="34" charset="0"/>
              </a:rPr>
              <a:t>Language:</a:t>
            </a:r>
            <a:endParaRPr lang="en-US" altLang="en-US" b="1">
              <a:latin typeface="Calibri" panose="020F0502020204030204" pitchFamily="34" charset="0"/>
            </a:endParaRPr>
          </a:p>
        </p:txBody>
      </p:sp>
      <p:sp>
        <p:nvSpPr>
          <p:cNvPr id="7173" name="TextBox 4"/>
          <p:cNvSpPr txBox="1">
            <a:spLocks noChangeArrowheads="1"/>
          </p:cNvSpPr>
          <p:nvPr/>
        </p:nvSpPr>
        <p:spPr bwMode="auto">
          <a:xfrm>
            <a:off x="6959601" y="1341438"/>
            <a:ext cx="1089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a:latin typeface="Calibri" panose="020F0502020204030204" pitchFamily="34" charset="0"/>
              </a:rPr>
              <a:t>Currency:</a:t>
            </a:r>
            <a:endParaRPr lang="en-US" altLang="en-US" b="1">
              <a:latin typeface="Calibri" panose="020F0502020204030204" pitchFamily="34" charset="0"/>
            </a:endParaRPr>
          </a:p>
        </p:txBody>
      </p:sp>
      <p:sp>
        <p:nvSpPr>
          <p:cNvPr id="7174" name="TextBox 5"/>
          <p:cNvSpPr txBox="1">
            <a:spLocks noChangeArrowheads="1"/>
          </p:cNvSpPr>
          <p:nvPr/>
        </p:nvSpPr>
        <p:spPr bwMode="auto">
          <a:xfrm>
            <a:off x="6959600" y="1844675"/>
            <a:ext cx="1290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a:latin typeface="Calibri" panose="020F0502020204030204" pitchFamily="34" charset="0"/>
              </a:rPr>
              <a:t>Population:</a:t>
            </a:r>
            <a:endParaRPr lang="en-US" altLang="en-US" b="1" dirty="0">
              <a:latin typeface="Calibri" panose="020F0502020204030204" pitchFamily="34" charset="0"/>
            </a:endParaRPr>
          </a:p>
        </p:txBody>
      </p:sp>
      <p:sp>
        <p:nvSpPr>
          <p:cNvPr id="7177" name="TextBox 8"/>
          <p:cNvSpPr txBox="1">
            <a:spLocks noChangeArrowheads="1"/>
          </p:cNvSpPr>
          <p:nvPr/>
        </p:nvSpPr>
        <p:spPr bwMode="auto">
          <a:xfrm>
            <a:off x="7896225" y="40481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Athens</a:t>
            </a:r>
            <a:endParaRPr lang="en-US" altLang="en-US">
              <a:latin typeface="Calibri" panose="020F0502020204030204" pitchFamily="34" charset="0"/>
            </a:endParaRPr>
          </a:p>
        </p:txBody>
      </p:sp>
      <p:sp>
        <p:nvSpPr>
          <p:cNvPr id="7178" name="TextBox 9"/>
          <p:cNvSpPr txBox="1">
            <a:spLocks noChangeArrowheads="1"/>
          </p:cNvSpPr>
          <p:nvPr/>
        </p:nvSpPr>
        <p:spPr bwMode="auto">
          <a:xfrm>
            <a:off x="8112125" y="836614"/>
            <a:ext cx="74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Greek</a:t>
            </a:r>
            <a:endParaRPr lang="en-US" altLang="en-US">
              <a:latin typeface="Calibri" panose="020F0502020204030204" pitchFamily="34" charset="0"/>
            </a:endParaRPr>
          </a:p>
        </p:txBody>
      </p:sp>
      <p:sp>
        <p:nvSpPr>
          <p:cNvPr id="7179" name="TextBox 10"/>
          <p:cNvSpPr txBox="1">
            <a:spLocks noChangeArrowheads="1"/>
          </p:cNvSpPr>
          <p:nvPr/>
        </p:nvSpPr>
        <p:spPr bwMode="auto">
          <a:xfrm>
            <a:off x="8040688" y="1341438"/>
            <a:ext cx="615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Euro</a:t>
            </a:r>
            <a:endParaRPr lang="en-US" altLang="en-US">
              <a:latin typeface="Calibri" panose="020F0502020204030204" pitchFamily="34" charset="0"/>
            </a:endParaRPr>
          </a:p>
        </p:txBody>
      </p:sp>
      <p:sp>
        <p:nvSpPr>
          <p:cNvPr id="7180" name="TextBox 11"/>
          <p:cNvSpPr txBox="1">
            <a:spLocks noChangeArrowheads="1"/>
          </p:cNvSpPr>
          <p:nvPr/>
        </p:nvSpPr>
        <p:spPr bwMode="auto">
          <a:xfrm>
            <a:off x="8183563" y="1844675"/>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latin typeface="Calibri" panose="020F0502020204030204" pitchFamily="34" charset="0"/>
              </a:rPr>
              <a:t>11,319,048</a:t>
            </a:r>
            <a:endParaRPr lang="en-US" altLang="en-US">
              <a:latin typeface="Calibri" panose="020F0502020204030204" pitchFamily="34" charset="0"/>
            </a:endParaRPr>
          </a:p>
        </p:txBody>
      </p:sp>
    </p:spTree>
    <p:extLst>
      <p:ext uri="{BB962C8B-B14F-4D97-AF65-F5344CB8AC3E}">
        <p14:creationId xmlns:p14="http://schemas.microsoft.com/office/powerpoint/2010/main" val="2627010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is modern-day Greece?</a:t>
            </a:r>
            <a:endParaRPr lang="en-GB" dirty="0"/>
          </a:p>
        </p:txBody>
      </p:sp>
      <p:pic>
        <p:nvPicPr>
          <p:cNvPr id="2050" name="Picture 2" descr="Image result for map of the world for ki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5520" y="1628801"/>
            <a:ext cx="36195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168009" y="1596143"/>
            <a:ext cx="3498329" cy="2431924"/>
          </a:xfrm>
          <a:prstGeom prst="rect">
            <a:avLst/>
          </a:prstGeom>
        </p:spPr>
      </p:pic>
      <p:pic>
        <p:nvPicPr>
          <p:cNvPr id="2054" name="Picture 6" descr="Image result for greece on world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9981052" cy="68729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39801" y="4754628"/>
            <a:ext cx="1993256" cy="1938992"/>
          </a:xfrm>
          <a:prstGeom prst="rect">
            <a:avLst/>
          </a:prstGeom>
        </p:spPr>
        <p:txBody>
          <a:bodyPr wrap="square">
            <a:spAutoFit/>
          </a:bodyPr>
          <a:lstStyle/>
          <a:p>
            <a:r>
              <a:rPr lang="en-GB" sz="2400" b="0" i="0" dirty="0" smtClean="0">
                <a:solidFill>
                  <a:srgbClr val="4A4A4A"/>
                </a:solidFill>
                <a:effectLst/>
                <a:latin typeface="Avenir Next W01"/>
              </a:rPr>
              <a:t>Greece is a </a:t>
            </a:r>
            <a:r>
              <a:rPr lang="en-GB" sz="2400" b="0" i="0" dirty="0" smtClean="0">
                <a:solidFill>
                  <a:srgbClr val="FF0000"/>
                </a:solidFill>
                <a:effectLst/>
                <a:latin typeface="Avenir Next W01"/>
              </a:rPr>
              <a:t>peninsula</a:t>
            </a:r>
            <a:r>
              <a:rPr lang="en-GB" sz="2400" b="0" i="0" dirty="0" smtClean="0">
                <a:solidFill>
                  <a:srgbClr val="4A4A4A"/>
                </a:solidFill>
                <a:effectLst/>
                <a:latin typeface="Avenir Next W01"/>
              </a:rPr>
              <a:t>. </a:t>
            </a:r>
          </a:p>
          <a:p>
            <a:r>
              <a:rPr lang="en-GB" sz="2400" b="0" i="0" dirty="0" smtClean="0">
                <a:solidFill>
                  <a:srgbClr val="4A4A4A"/>
                </a:solidFill>
                <a:effectLst/>
                <a:latin typeface="Avenir Next W01"/>
              </a:rPr>
              <a:t>It is made up of many islands</a:t>
            </a:r>
            <a:endParaRPr lang="en-GB" sz="2400" dirty="0"/>
          </a:p>
        </p:txBody>
      </p:sp>
    </p:spTree>
    <p:extLst>
      <p:ext uri="{BB962C8B-B14F-4D97-AF65-F5344CB8AC3E}">
        <p14:creationId xmlns:p14="http://schemas.microsoft.com/office/powerpoint/2010/main" val="50803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Greek Topography </a:t>
            </a:r>
            <a:endParaRPr lang="en-GB" dirty="0"/>
          </a:p>
        </p:txBody>
      </p:sp>
      <p:sp>
        <p:nvSpPr>
          <p:cNvPr id="4" name="Rectangle 3"/>
          <p:cNvSpPr/>
          <p:nvPr/>
        </p:nvSpPr>
        <p:spPr>
          <a:xfrm>
            <a:off x="114300" y="1971168"/>
            <a:ext cx="4963886" cy="3970318"/>
          </a:xfrm>
          <a:prstGeom prst="rect">
            <a:avLst/>
          </a:prstGeom>
        </p:spPr>
        <p:txBody>
          <a:bodyPr wrap="square">
            <a:spAutoFit/>
          </a:bodyPr>
          <a:lstStyle/>
          <a:p>
            <a:r>
              <a:rPr lang="en-GB" b="0" i="0" dirty="0" smtClean="0">
                <a:solidFill>
                  <a:srgbClr val="4A4A4A"/>
                </a:solidFill>
                <a:effectLst/>
                <a:latin typeface="Avenir Next W01"/>
              </a:rPr>
              <a:t> </a:t>
            </a:r>
            <a:r>
              <a:rPr lang="en-GB" sz="2800" b="0" i="0" dirty="0" smtClean="0">
                <a:solidFill>
                  <a:srgbClr val="4A4A4A"/>
                </a:solidFill>
                <a:effectLst/>
                <a:latin typeface="Avenir Next W01"/>
              </a:rPr>
              <a:t>The mainland has rugged mountains, dense forests and beautiful lakes – but the country is best known for the thousands of islands dotting the blue </a:t>
            </a:r>
            <a:r>
              <a:rPr lang="en-GB" sz="2800" b="1" i="0" dirty="0" smtClean="0">
                <a:solidFill>
                  <a:srgbClr val="4A4A4A"/>
                </a:solidFill>
                <a:effectLst/>
                <a:latin typeface="Avenir Next W01"/>
              </a:rPr>
              <a:t>Aegean Sea</a:t>
            </a:r>
            <a:r>
              <a:rPr lang="en-GB" sz="2800" b="0" i="0" dirty="0" smtClean="0">
                <a:solidFill>
                  <a:srgbClr val="4A4A4A"/>
                </a:solidFill>
                <a:effectLst/>
                <a:latin typeface="Avenir Next W01"/>
              </a:rPr>
              <a:t> to the east, the </a:t>
            </a:r>
            <a:r>
              <a:rPr lang="en-GB" sz="2800" b="1" i="0" dirty="0" smtClean="0">
                <a:solidFill>
                  <a:srgbClr val="4A4A4A"/>
                </a:solidFill>
                <a:effectLst/>
                <a:latin typeface="Avenir Next W01"/>
              </a:rPr>
              <a:t>Mediterranean Sea</a:t>
            </a:r>
            <a:r>
              <a:rPr lang="en-GB" sz="2800" b="0" i="0" dirty="0" smtClean="0">
                <a:solidFill>
                  <a:srgbClr val="4A4A4A"/>
                </a:solidFill>
                <a:effectLst/>
                <a:latin typeface="Avenir Next W01"/>
              </a:rPr>
              <a:t> to the south and the </a:t>
            </a:r>
            <a:r>
              <a:rPr lang="en-GB" sz="2800" b="1" i="0" dirty="0" smtClean="0">
                <a:solidFill>
                  <a:srgbClr val="4A4A4A"/>
                </a:solidFill>
                <a:effectLst/>
                <a:latin typeface="Avenir Next W01"/>
              </a:rPr>
              <a:t>Ionian Sea</a:t>
            </a:r>
            <a:r>
              <a:rPr lang="en-GB" sz="2800" b="0" i="0" dirty="0" smtClean="0">
                <a:solidFill>
                  <a:srgbClr val="4A4A4A"/>
                </a:solidFill>
                <a:effectLst/>
                <a:latin typeface="Avenir Next W01"/>
              </a:rPr>
              <a:t> to the west.</a:t>
            </a:r>
            <a:endParaRPr lang="en-GB" sz="2800" dirty="0"/>
          </a:p>
        </p:txBody>
      </p:sp>
      <p:pic>
        <p:nvPicPr>
          <p:cNvPr id="6146" name="Picture 2" descr="Ancient Greeks believed Mount Olympus was the home of the go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7674" y="1971168"/>
            <a:ext cx="6048375" cy="3848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27674" y="5934670"/>
            <a:ext cx="6497863" cy="923330"/>
          </a:xfrm>
          <a:prstGeom prst="rect">
            <a:avLst/>
          </a:prstGeom>
        </p:spPr>
        <p:txBody>
          <a:bodyPr wrap="square">
            <a:spAutoFit/>
          </a:bodyPr>
          <a:lstStyle/>
          <a:p>
            <a:r>
              <a:rPr lang="en-GB" b="1" i="0" dirty="0" smtClean="0">
                <a:solidFill>
                  <a:srgbClr val="4A4A4A"/>
                </a:solidFill>
                <a:effectLst/>
                <a:latin typeface="Avenir Next W01"/>
              </a:rPr>
              <a:t>Mount Olympus</a:t>
            </a:r>
            <a:r>
              <a:rPr lang="en-GB" b="0" i="0" dirty="0" smtClean="0">
                <a:solidFill>
                  <a:srgbClr val="4A4A4A"/>
                </a:solidFill>
                <a:effectLst/>
                <a:latin typeface="Avenir Next W01"/>
              </a:rPr>
              <a:t> is Greece’s highest mountain, standing a huge 2,917m above sea level. The Ancient Greeks believed this magnificent mountain was where the gods lived!</a:t>
            </a:r>
            <a:endParaRPr lang="en-GB" dirty="0"/>
          </a:p>
        </p:txBody>
      </p:sp>
    </p:spTree>
    <p:extLst>
      <p:ext uri="{BB962C8B-B14F-4D97-AF65-F5344CB8AC3E}">
        <p14:creationId xmlns:p14="http://schemas.microsoft.com/office/powerpoint/2010/main" val="2769376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oliv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6331" y="937025"/>
            <a:ext cx="7576064" cy="569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48075" y="188913"/>
            <a:ext cx="5183188" cy="584200"/>
          </a:xfrm>
          <a:prstGeom prst="rect">
            <a:avLst/>
          </a:prstGeom>
          <a:noFill/>
        </p:spPr>
        <p:txBody>
          <a:bodyPr>
            <a:spAutoFit/>
          </a:bodyPr>
          <a:lstStyle/>
          <a:p>
            <a:pPr>
              <a:defRPr/>
            </a:pPr>
            <a:r>
              <a:rPr lang="en-GB" sz="3200" dirty="0">
                <a:solidFill>
                  <a:schemeClr val="bg1"/>
                </a:solidFill>
              </a:rPr>
              <a:t>Greek cuisine </a:t>
            </a:r>
          </a:p>
        </p:txBody>
      </p:sp>
      <p:sp>
        <p:nvSpPr>
          <p:cNvPr id="3" name="TextBox 2"/>
          <p:cNvSpPr txBox="1"/>
          <p:nvPr/>
        </p:nvSpPr>
        <p:spPr>
          <a:xfrm>
            <a:off x="506437" y="188913"/>
            <a:ext cx="10775852" cy="584775"/>
          </a:xfrm>
          <a:prstGeom prst="rect">
            <a:avLst/>
          </a:prstGeom>
          <a:noFill/>
        </p:spPr>
        <p:txBody>
          <a:bodyPr wrap="square" rtlCol="0">
            <a:spAutoFit/>
          </a:bodyPr>
          <a:lstStyle/>
          <a:p>
            <a:r>
              <a:rPr lang="en-GB" sz="3200" dirty="0" smtClean="0"/>
              <a:t>The Following slides are about Greek food</a:t>
            </a:r>
            <a:endParaRPr lang="en-GB" sz="3200" dirty="0"/>
          </a:p>
        </p:txBody>
      </p:sp>
    </p:spTree>
    <p:extLst>
      <p:ext uri="{BB962C8B-B14F-4D97-AF65-F5344CB8AC3E}">
        <p14:creationId xmlns:p14="http://schemas.microsoft.com/office/powerpoint/2010/main" val="3145364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9939" y="242276"/>
            <a:ext cx="10879015" cy="584775"/>
          </a:xfrm>
          <a:prstGeom prst="rect">
            <a:avLst/>
          </a:prstGeom>
          <a:noFill/>
        </p:spPr>
        <p:txBody>
          <a:bodyPr wrap="square" rtlCol="0">
            <a:spAutoFit/>
          </a:bodyPr>
          <a:lstStyle/>
          <a:p>
            <a:r>
              <a:rPr lang="en-GB" sz="3200" dirty="0" smtClean="0">
                <a:latin typeface="Comic Sans MS" panose="030F0702030302020204" pitchFamily="66" charset="0"/>
              </a:rPr>
              <a:t>Greek food</a:t>
            </a:r>
            <a:endParaRPr lang="en-GB" sz="3200" dirty="0">
              <a:latin typeface="Comic Sans MS" panose="030F0702030302020204" pitchFamily="66" charset="0"/>
            </a:endParaRPr>
          </a:p>
        </p:txBody>
      </p:sp>
      <p:sp>
        <p:nvSpPr>
          <p:cNvPr id="4" name="TextBox 3"/>
          <p:cNvSpPr txBox="1"/>
          <p:nvPr/>
        </p:nvSpPr>
        <p:spPr>
          <a:xfrm>
            <a:off x="516549" y="1045882"/>
            <a:ext cx="8667750" cy="5755422"/>
          </a:xfrm>
          <a:prstGeom prst="rect">
            <a:avLst/>
          </a:prstGeom>
          <a:solidFill>
            <a:schemeClr val="tx1">
              <a:alpha val="21000"/>
            </a:schemeClr>
          </a:solidFill>
        </p:spPr>
        <p:txBody>
          <a:bodyPr>
            <a:spAutoFit/>
          </a:bodyPr>
          <a:lstStyle/>
          <a:p>
            <a:pPr>
              <a:defRPr/>
            </a:pPr>
            <a:r>
              <a:rPr lang="en-US" sz="1600" dirty="0"/>
              <a:t>Greek cuisine a Mediterranean cuisine. Greece has an ancient </a:t>
            </a:r>
            <a:r>
              <a:rPr lang="en-US" sz="1600" dirty="0" smtClean="0"/>
              <a:t>food traditions </a:t>
            </a:r>
            <a:r>
              <a:rPr lang="en-US" sz="1600" dirty="0"/>
              <a:t>dating back </a:t>
            </a:r>
            <a:r>
              <a:rPr lang="en-US" sz="1600" dirty="0" smtClean="0"/>
              <a:t>several thousand years, </a:t>
            </a:r>
            <a:r>
              <a:rPr lang="en-US" sz="1600" dirty="0"/>
              <a:t>and over the centuries Greek cuisine has evolved and absorbed numerous influences and influenced many </a:t>
            </a:r>
            <a:r>
              <a:rPr lang="en-US" sz="1600" dirty="0" smtClean="0"/>
              <a:t>foods itself</a:t>
            </a:r>
            <a:r>
              <a:rPr lang="en-US" sz="1600" dirty="0"/>
              <a:t>. </a:t>
            </a:r>
            <a:endParaRPr lang="en-US" sz="1600" dirty="0" smtClean="0"/>
          </a:p>
          <a:p>
            <a:pPr>
              <a:defRPr/>
            </a:pPr>
            <a:endParaRPr lang="en-US" sz="1600" dirty="0" smtClean="0"/>
          </a:p>
          <a:p>
            <a:pPr>
              <a:defRPr/>
            </a:pPr>
            <a:r>
              <a:rPr lang="en-US" sz="1600" dirty="0" smtClean="0"/>
              <a:t>Traditional</a:t>
            </a:r>
            <a:r>
              <a:rPr lang="en-US" sz="1600" dirty="0"/>
              <a:t> Greek cookery makes wide use of olive oil, vegetables and herbs, grains and bread, wine, fish, and various meats, including poultry, </a:t>
            </a:r>
            <a:r>
              <a:rPr lang="en-US" sz="1600" dirty="0" smtClean="0"/>
              <a:t>rabbit and</a:t>
            </a:r>
            <a:r>
              <a:rPr lang="en-US" sz="1600" dirty="0"/>
              <a:t> pork. Also important are olives, cheese, aubergine, courgette, and yoghurt. </a:t>
            </a:r>
            <a:endParaRPr lang="en-US" sz="1600" dirty="0" smtClean="0"/>
          </a:p>
          <a:p>
            <a:pPr>
              <a:defRPr/>
            </a:pPr>
            <a:endParaRPr lang="en-US" sz="1600" dirty="0" smtClean="0"/>
          </a:p>
          <a:p>
            <a:pPr>
              <a:defRPr/>
            </a:pPr>
            <a:r>
              <a:rPr lang="en-US" sz="1600" dirty="0" smtClean="0"/>
              <a:t>Greek </a:t>
            </a:r>
            <a:r>
              <a:rPr lang="en-US" sz="1600" dirty="0"/>
              <a:t>cuisine has a long tradition and its </a:t>
            </a:r>
            <a:r>
              <a:rPr lang="en-GB" sz="1600" dirty="0"/>
              <a:t>flavours</a:t>
            </a:r>
            <a:r>
              <a:rPr lang="en-US" sz="1600" dirty="0"/>
              <a:t> change with the season and its geography. </a:t>
            </a:r>
            <a:endParaRPr lang="en-US" sz="1600" dirty="0" smtClean="0"/>
          </a:p>
          <a:p>
            <a:pPr>
              <a:defRPr/>
            </a:pPr>
            <a:r>
              <a:rPr lang="en-US" sz="1600" dirty="0"/>
              <a:t> Wine and olive oil have always been a central part of </a:t>
            </a:r>
            <a:r>
              <a:rPr lang="en-US" sz="1600" dirty="0" smtClean="0"/>
              <a:t>the Greek diet </a:t>
            </a:r>
            <a:r>
              <a:rPr lang="en-US" sz="1600" dirty="0"/>
              <a:t>and the spread of grapes and olive trees in the Mediterranean</a:t>
            </a:r>
            <a:r>
              <a:rPr lang="en-US" sz="1600" dirty="0" smtClean="0"/>
              <a:t>. Greek olive oil and yoghurt is widely exported to countries across the world.</a:t>
            </a:r>
            <a:endParaRPr lang="en-US" sz="1600" dirty="0"/>
          </a:p>
          <a:p>
            <a:pPr>
              <a:defRPr/>
            </a:pPr>
            <a:r>
              <a:rPr lang="en-US" sz="1600" dirty="0"/>
              <a:t>The most characteristic and ancient element of Greek cuisine is olive oil, which is frequently used in most dishes. It is produced from the olive trees prominent throughout the region, and adds to the distinctive taste of Greek food. </a:t>
            </a:r>
            <a:endParaRPr lang="en-US" sz="1600" dirty="0" smtClean="0"/>
          </a:p>
          <a:p>
            <a:pPr>
              <a:defRPr/>
            </a:pPr>
            <a:r>
              <a:rPr lang="en-US" sz="1600" dirty="0" smtClean="0"/>
              <a:t>Important </a:t>
            </a:r>
            <a:r>
              <a:rPr lang="en-US" sz="1600" dirty="0"/>
              <a:t>vegetables include tomato, aubergine , potato, green beans, okra, green peppers, and onions. Honey in Greece is mainly honey from the nectar of fruit trees and citrus trees: lemon, orange, trees, thyme honey, and pine honey from conifer trees. Greek cuisine uses some flavorings more often than other Mediterranean cuisines do, namely</a:t>
            </a:r>
            <a:r>
              <a:rPr lang="en-US" sz="1600" dirty="0" smtClean="0"/>
              <a:t>:</a:t>
            </a:r>
          </a:p>
          <a:p>
            <a:pPr>
              <a:defRPr/>
            </a:pPr>
            <a:endParaRPr lang="en-US" sz="1600" i="1" dirty="0" smtClean="0"/>
          </a:p>
          <a:p>
            <a:pPr>
              <a:defRPr/>
            </a:pPr>
            <a:r>
              <a:rPr lang="en-US" sz="1600" dirty="0"/>
              <a:t>Due to the vast coastline, fish is a key part of the Greek diet. </a:t>
            </a:r>
          </a:p>
          <a:p>
            <a:pPr>
              <a:defRPr/>
            </a:pPr>
            <a:r>
              <a:rPr lang="en-US" sz="1600" dirty="0"/>
              <a:t>Although fast food chains such as </a:t>
            </a:r>
            <a:r>
              <a:rPr lang="en-US" sz="1600" dirty="0" err="1"/>
              <a:t>Mcdonalds</a:t>
            </a:r>
            <a:r>
              <a:rPr lang="en-US" sz="1600" dirty="0"/>
              <a:t> are evident in Greece, most Greeks prefer to prepare fresh and traditional foods which can be attributed to why Greek people often live long, healthy lives. </a:t>
            </a:r>
          </a:p>
        </p:txBody>
      </p:sp>
    </p:spTree>
    <p:extLst>
      <p:ext uri="{BB962C8B-B14F-4D97-AF65-F5344CB8AC3E}">
        <p14:creationId xmlns:p14="http://schemas.microsoft.com/office/powerpoint/2010/main" val="326053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fis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Olive-Oil-and-its-Benefi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0"/>
            <a:ext cx="332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descr="sala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0239" y="0"/>
            <a:ext cx="28654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moussak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9676" y="4487864"/>
            <a:ext cx="3108325"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5" descr="yemist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4652964"/>
            <a:ext cx="32813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dolmad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2420939"/>
            <a:ext cx="28432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feta.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15226" y="2205038"/>
            <a:ext cx="31527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descr="gyr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4652964"/>
            <a:ext cx="2743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0" descr="baklav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40239" y="2349500"/>
            <a:ext cx="29225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29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k coast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36" y="532703"/>
            <a:ext cx="9496425" cy="63252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2031" y="898769"/>
            <a:ext cx="4189046" cy="1323439"/>
          </a:xfrm>
          <a:prstGeom prst="rect">
            <a:avLst/>
          </a:prstGeom>
          <a:noFill/>
        </p:spPr>
        <p:txBody>
          <a:bodyPr wrap="square" rtlCol="0">
            <a:spAutoFit/>
          </a:bodyPr>
          <a:lstStyle/>
          <a:p>
            <a:r>
              <a:rPr lang="en-GB" sz="4000" dirty="0" smtClean="0">
                <a:latin typeface="Comic Sans MS" panose="030F0702030302020204" pitchFamily="66" charset="0"/>
              </a:rPr>
              <a:t>The Beautiful Greek seas</a:t>
            </a:r>
            <a:r>
              <a:rPr lang="en-GB" dirty="0" smtClean="0"/>
              <a:t>.</a:t>
            </a:r>
            <a:endParaRPr lang="en-GB" dirty="0"/>
          </a:p>
        </p:txBody>
      </p:sp>
      <p:sp>
        <p:nvSpPr>
          <p:cNvPr id="3" name="TextBox 2"/>
          <p:cNvSpPr txBox="1"/>
          <p:nvPr/>
        </p:nvSpPr>
        <p:spPr>
          <a:xfrm>
            <a:off x="2758831" y="2751015"/>
            <a:ext cx="6549292" cy="2585323"/>
          </a:xfrm>
          <a:prstGeom prst="rect">
            <a:avLst/>
          </a:prstGeom>
          <a:noFill/>
        </p:spPr>
        <p:txBody>
          <a:bodyPr wrap="square" rtlCol="0">
            <a:spAutoFit/>
          </a:bodyPr>
          <a:lstStyle/>
          <a:p>
            <a:r>
              <a:rPr lang="en-GB" dirty="0" smtClean="0"/>
              <a:t>Greece has a beautiful extensive coastline – in fact the longest coastline in Europe. It is also the 11</a:t>
            </a:r>
            <a:r>
              <a:rPr lang="en-GB" baseline="30000" dirty="0" smtClean="0"/>
              <a:t>th</a:t>
            </a:r>
            <a:r>
              <a:rPr lang="en-GB" dirty="0" smtClean="0"/>
              <a:t> longest coastline in the world. The coastline is home to many islands 227 are inhabited. The </a:t>
            </a:r>
            <a:r>
              <a:rPr lang="en-GB" dirty="0"/>
              <a:t>G</a:t>
            </a:r>
            <a:r>
              <a:rPr lang="en-GB" dirty="0" smtClean="0"/>
              <a:t>reeks rely heavily on their coastline for food (they eat a lot of fish) but also for the countries main income – tourism. Every summer thousands of tourists flock to the </a:t>
            </a:r>
            <a:r>
              <a:rPr lang="en-GB" dirty="0" err="1" smtClean="0"/>
              <a:t>the</a:t>
            </a:r>
            <a:r>
              <a:rPr lang="en-GB" dirty="0" smtClean="0"/>
              <a:t> beautiful beaches and islands around Greece and are amazed by the pristine blue seas. The Greek flag is partly blue to represent the amazing colour of the Mediterranean the surrounds mainland Greece and its islands. </a:t>
            </a:r>
            <a:endParaRPr lang="en-GB" dirty="0"/>
          </a:p>
        </p:txBody>
      </p:sp>
    </p:spTree>
    <p:extLst>
      <p:ext uri="{BB962C8B-B14F-4D97-AF65-F5344CB8AC3E}">
        <p14:creationId xmlns:p14="http://schemas.microsoft.com/office/powerpoint/2010/main" val="107359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soun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92538" y="333375"/>
            <a:ext cx="4138612" cy="584200"/>
          </a:xfrm>
          <a:prstGeom prst="rect">
            <a:avLst/>
          </a:prstGeom>
          <a:noFill/>
        </p:spPr>
        <p:txBody>
          <a:bodyPr wrap="none">
            <a:spAutoFit/>
          </a:bodyPr>
          <a:lstStyle/>
          <a:p>
            <a:pPr>
              <a:defRPr/>
            </a:pPr>
            <a:r>
              <a:rPr lang="en-GB" sz="3200" dirty="0">
                <a:solidFill>
                  <a:schemeClr val="bg1"/>
                </a:solidFill>
              </a:rPr>
              <a:t>Ancient Greek buildings</a:t>
            </a:r>
          </a:p>
        </p:txBody>
      </p:sp>
    </p:spTree>
    <p:extLst>
      <p:ext uri="{BB962C8B-B14F-4D97-AF65-F5344CB8AC3E}">
        <p14:creationId xmlns:p14="http://schemas.microsoft.com/office/powerpoint/2010/main" val="3694103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816" y="930030"/>
            <a:ext cx="9370646" cy="461665"/>
          </a:xfrm>
          <a:prstGeom prst="rect">
            <a:avLst/>
          </a:prstGeom>
          <a:noFill/>
        </p:spPr>
        <p:txBody>
          <a:bodyPr wrap="square" rtlCol="0">
            <a:spAutoFit/>
          </a:bodyPr>
          <a:lstStyle/>
          <a:p>
            <a:r>
              <a:rPr lang="en-GB" sz="2400" dirty="0" smtClean="0">
                <a:latin typeface="Comic Sans MS" panose="030F0702030302020204" pitchFamily="66" charset="0"/>
              </a:rPr>
              <a:t>Famous Greek architecture </a:t>
            </a:r>
            <a:endParaRPr lang="en-GB" sz="2400" dirty="0">
              <a:latin typeface="Comic Sans MS" panose="030F0702030302020204" pitchFamily="66" charset="0"/>
            </a:endParaRPr>
          </a:p>
        </p:txBody>
      </p:sp>
      <p:sp>
        <p:nvSpPr>
          <p:cNvPr id="3" name="TextBox 2"/>
          <p:cNvSpPr txBox="1"/>
          <p:nvPr/>
        </p:nvSpPr>
        <p:spPr>
          <a:xfrm>
            <a:off x="675543" y="1560513"/>
            <a:ext cx="8569325" cy="3970318"/>
          </a:xfrm>
          <a:prstGeom prst="rect">
            <a:avLst/>
          </a:prstGeom>
          <a:solidFill>
            <a:schemeClr val="tx1">
              <a:alpha val="29000"/>
            </a:schemeClr>
          </a:solidFill>
        </p:spPr>
        <p:txBody>
          <a:bodyPr>
            <a:spAutoFit/>
          </a:bodyPr>
          <a:lstStyle/>
          <a:p>
            <a:pPr>
              <a:defRPr/>
            </a:pPr>
            <a:r>
              <a:rPr lang="en-US" sz="1600" dirty="0"/>
              <a:t>Ancient Greek architecture is best known </a:t>
            </a:r>
            <a:r>
              <a:rPr lang="en-US" sz="1600" dirty="0" smtClean="0"/>
              <a:t>for</a:t>
            </a:r>
            <a:r>
              <a:rPr lang="en-US" sz="1600" dirty="0"/>
              <a:t> its temples, many of which are found throughout the region, mostly as ruins but many substantially intact. Some ruins are almost 4000 years old. </a:t>
            </a:r>
            <a:r>
              <a:rPr lang="en-US" sz="1600" dirty="0" smtClean="0"/>
              <a:t>Below are some famous Greek buildings</a:t>
            </a:r>
          </a:p>
          <a:p>
            <a:pPr>
              <a:defRPr/>
            </a:pPr>
            <a:r>
              <a:rPr lang="en-US" sz="1600" b="1" dirty="0" smtClean="0"/>
              <a:t>Acropolis</a:t>
            </a:r>
            <a:r>
              <a:rPr lang="en-US" sz="1600" b="1" dirty="0"/>
              <a:t>: </a:t>
            </a:r>
            <a:r>
              <a:rPr lang="en-GB" dirty="0"/>
              <a:t>The </a:t>
            </a:r>
            <a:r>
              <a:rPr lang="en-GB" b="1" dirty="0"/>
              <a:t>Acropolis</a:t>
            </a:r>
            <a:r>
              <a:rPr lang="en-GB" dirty="0"/>
              <a:t> is a group of ancient </a:t>
            </a:r>
            <a:r>
              <a:rPr lang="en-GB" dirty="0" smtClean="0"/>
              <a:t>temples (including the Parthenon) </a:t>
            </a:r>
            <a:r>
              <a:rPr lang="en-GB" dirty="0"/>
              <a:t>that were built on a high, rocky hill in Athens, Greece. The word </a:t>
            </a:r>
            <a:r>
              <a:rPr lang="en-GB" b="1" dirty="0"/>
              <a:t>acropolis</a:t>
            </a:r>
            <a:r>
              <a:rPr lang="en-GB" dirty="0"/>
              <a:t> even means 'high city' in </a:t>
            </a:r>
            <a:r>
              <a:rPr lang="en-US" sz="1600" b="1" dirty="0" smtClean="0"/>
              <a:t>Temple </a:t>
            </a:r>
            <a:r>
              <a:rPr lang="en-US" sz="1600" b="1" dirty="0"/>
              <a:t>&amp; theatre of Apollo: </a:t>
            </a:r>
            <a:r>
              <a:rPr lang="en-US" sz="1600" dirty="0"/>
              <a:t> These are located in Delphi. In ancient times this was considered the center of the known world, the place where heaven and earth met. Delphi is known as the center of worship for the God Apollo, son of Zeus who represented moral discipline and spiritual clarity. </a:t>
            </a:r>
            <a:endParaRPr lang="en-US" sz="1600" dirty="0" smtClean="0"/>
          </a:p>
          <a:p>
            <a:pPr>
              <a:defRPr/>
            </a:pPr>
            <a:r>
              <a:rPr lang="en-US" sz="1600" b="1" dirty="0" smtClean="0"/>
              <a:t>Temple </a:t>
            </a:r>
            <a:r>
              <a:rPr lang="en-US" sz="1600" b="1" dirty="0"/>
              <a:t>of Poseidon: </a:t>
            </a:r>
            <a:r>
              <a:rPr lang="en-US" sz="1600" dirty="0"/>
              <a:t>The temple is perched above the sea at a height of almost 60 m. The ruins of this temple are located in </a:t>
            </a:r>
            <a:r>
              <a:rPr lang="en-US" sz="1600" dirty="0" err="1"/>
              <a:t>Sounion</a:t>
            </a:r>
            <a:r>
              <a:rPr lang="en-US" sz="1600" dirty="0"/>
              <a:t> (not far from Athens). This is where the Aegean and Ionian sea meet. </a:t>
            </a:r>
            <a:endParaRPr lang="en-US" sz="1600" dirty="0" smtClean="0"/>
          </a:p>
          <a:p>
            <a:pPr>
              <a:defRPr/>
            </a:pPr>
            <a:r>
              <a:rPr lang="en-GB" dirty="0"/>
              <a:t>The </a:t>
            </a:r>
            <a:r>
              <a:rPr lang="en-GB" b="1" dirty="0"/>
              <a:t>Parthenon</a:t>
            </a:r>
            <a:r>
              <a:rPr lang="en-GB" dirty="0"/>
              <a:t> is a temple in the middle of the Acropolis in Athens, Greece (Europe). It was a temple to Athena for nearly 2000 years and originally had a huge idol to her. The name </a:t>
            </a:r>
            <a:r>
              <a:rPr lang="en-GB" b="1" dirty="0"/>
              <a:t>Parthenon</a:t>
            </a:r>
            <a:r>
              <a:rPr lang="en-GB" dirty="0"/>
              <a:t> means the virgin's place in Greek. It was built between 447 BC and 432 BC during the reign of Pericles.</a:t>
            </a:r>
            <a:endParaRPr lang="en-US" sz="1600" dirty="0"/>
          </a:p>
        </p:txBody>
      </p:sp>
    </p:spTree>
    <p:extLst>
      <p:ext uri="{BB962C8B-B14F-4D97-AF65-F5344CB8AC3E}">
        <p14:creationId xmlns:p14="http://schemas.microsoft.com/office/powerpoint/2010/main" val="385574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335" y="141054"/>
            <a:ext cx="10515600" cy="435721"/>
          </a:xfrm>
        </p:spPr>
        <p:txBody>
          <a:bodyPr>
            <a:normAutofit fontScale="90000"/>
          </a:bodyPr>
          <a:lstStyle/>
          <a:p>
            <a:r>
              <a:rPr lang="en-GB" dirty="0" smtClean="0"/>
              <a:t>The slides below are about the climate in Greece</a:t>
            </a:r>
            <a:endParaRPr lang="en-GB" dirty="0"/>
          </a:p>
        </p:txBody>
      </p:sp>
      <p:pic>
        <p:nvPicPr>
          <p:cNvPr id="5" name="Picture 4"/>
          <p:cNvPicPr>
            <a:picLocks noChangeAspect="1"/>
          </p:cNvPicPr>
          <p:nvPr/>
        </p:nvPicPr>
        <p:blipFill>
          <a:blip r:embed="rId2"/>
          <a:stretch>
            <a:fillRect/>
          </a:stretch>
        </p:blipFill>
        <p:spPr>
          <a:xfrm>
            <a:off x="656548" y="803836"/>
            <a:ext cx="10499132" cy="5930954"/>
          </a:xfrm>
          <a:prstGeom prst="rect">
            <a:avLst/>
          </a:prstGeom>
        </p:spPr>
      </p:pic>
    </p:spTree>
    <p:extLst>
      <p:ext uri="{BB962C8B-B14F-4D97-AF65-F5344CB8AC3E}">
        <p14:creationId xmlns:p14="http://schemas.microsoft.com/office/powerpoint/2010/main" val="314288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Acropol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3167063"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delph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9614" y="0"/>
            <a:ext cx="233838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descr="Olymp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476" y="0"/>
            <a:ext cx="30384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soun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624388"/>
            <a:ext cx="335438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sister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2400" y="4173538"/>
            <a:ext cx="2008188"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descr="delphi-ruin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80326" y="4794250"/>
            <a:ext cx="29876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descr="arch.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74826" y="2205039"/>
            <a:ext cx="17891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descr="theatr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83526" y="2276475"/>
            <a:ext cx="27844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descr="Olympi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83114" y="2205038"/>
            <a:ext cx="238918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peop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24339" y="188913"/>
            <a:ext cx="3844925" cy="646112"/>
          </a:xfrm>
          <a:prstGeom prst="rect">
            <a:avLst/>
          </a:prstGeom>
          <a:solidFill>
            <a:schemeClr val="tx1">
              <a:alpha val="42000"/>
            </a:schemeClr>
          </a:solidFill>
        </p:spPr>
        <p:txBody>
          <a:bodyPr wrap="none">
            <a:spAutoFit/>
          </a:bodyPr>
          <a:lstStyle/>
          <a:p>
            <a:pPr>
              <a:defRPr/>
            </a:pPr>
            <a:r>
              <a:rPr lang="en-GB" sz="3600" dirty="0">
                <a:solidFill>
                  <a:srgbClr val="FFFF00"/>
                </a:solidFill>
              </a:rPr>
              <a:t>The Greek people...</a:t>
            </a:r>
          </a:p>
        </p:txBody>
      </p:sp>
    </p:spTree>
    <p:extLst>
      <p:ext uri="{BB962C8B-B14F-4D97-AF65-F5344CB8AC3E}">
        <p14:creationId xmlns:p14="http://schemas.microsoft.com/office/powerpoint/2010/main" val="42729699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peop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34803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famousgree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7939" y="0"/>
            <a:ext cx="350837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fisherma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420939"/>
            <a:ext cx="342106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greek peop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849814"/>
            <a:ext cx="334803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descr="marke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16501" y="4857750"/>
            <a:ext cx="33829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greek beach.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87939" y="2492376"/>
            <a:ext cx="28082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7" descr="greek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69276" y="2636839"/>
            <a:ext cx="249872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358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271" y="650143"/>
            <a:ext cx="8642350" cy="5632311"/>
          </a:xfrm>
          <a:prstGeom prst="rect">
            <a:avLst/>
          </a:prstGeom>
          <a:solidFill>
            <a:schemeClr val="tx1">
              <a:alpha val="31000"/>
            </a:schemeClr>
          </a:solidFill>
        </p:spPr>
        <p:txBody>
          <a:bodyPr>
            <a:spAutoFit/>
          </a:bodyPr>
          <a:lstStyle/>
          <a:p>
            <a:pPr>
              <a:defRPr/>
            </a:pPr>
            <a:r>
              <a:rPr lang="en-US" dirty="0"/>
              <a:t>The Greek people are renowned for their hospitality and generosity to foreigners. Greece is still one of the few places where you may be invited into a local's home and given a meal, or where they may wish to take you out and treat you for a meal. Most Greeks would consider it an insult if their guests paid for the meal.</a:t>
            </a:r>
          </a:p>
          <a:p>
            <a:pPr>
              <a:defRPr/>
            </a:pPr>
            <a:endParaRPr lang="en-US" dirty="0" smtClean="0"/>
          </a:p>
          <a:p>
            <a:pPr>
              <a:defRPr/>
            </a:pPr>
            <a:r>
              <a:rPr lang="en-US" dirty="0" smtClean="0"/>
              <a:t>Greece </a:t>
            </a:r>
            <a:r>
              <a:rPr lang="en-US" dirty="0"/>
              <a:t>is a very religious country, with about 98% of the population belonging to the Greek Orthodox Church. Other religious minorities are a few Roman Catholics and Jews, mainly in the north. </a:t>
            </a:r>
            <a:endParaRPr lang="en-US" dirty="0" smtClean="0"/>
          </a:p>
          <a:p>
            <a:pPr>
              <a:defRPr/>
            </a:pPr>
            <a:r>
              <a:rPr lang="en-US" dirty="0" smtClean="0"/>
              <a:t>Religion </a:t>
            </a:r>
            <a:r>
              <a:rPr lang="en-US" dirty="0"/>
              <a:t>dominates many aspects of everyday life and churches are abundant all over the land. Religion also plays a part in all the main festivals. Weddings, baptisms and name's days are the most celebrated events, with much feasting, drinking and merrymaking. Greek people do not normally celebrate birthdays, although it is becoming more popular now for the person whose birthday it is, to treat his guests.</a:t>
            </a:r>
          </a:p>
          <a:p>
            <a:pPr>
              <a:defRPr/>
            </a:pPr>
            <a:endParaRPr lang="en-US" dirty="0" smtClean="0"/>
          </a:p>
          <a:p>
            <a:pPr>
              <a:defRPr/>
            </a:pPr>
            <a:r>
              <a:rPr lang="en-US" dirty="0" smtClean="0"/>
              <a:t>The </a:t>
            </a:r>
            <a:r>
              <a:rPr lang="en-US" dirty="0"/>
              <a:t>majority of Greeks speak English or another European language such as Italian, French or German and, indeed, many speak several of these! </a:t>
            </a:r>
            <a:endParaRPr lang="en-US" dirty="0" smtClean="0"/>
          </a:p>
          <a:p>
            <a:pPr>
              <a:defRPr/>
            </a:pPr>
            <a:endParaRPr lang="en-US" dirty="0">
              <a:solidFill>
                <a:schemeClr val="bg1"/>
              </a:solidFill>
              <a:latin typeface="Arial" charset="0"/>
            </a:endParaRPr>
          </a:p>
          <a:p>
            <a:pPr>
              <a:defRPr/>
            </a:pPr>
            <a:r>
              <a:rPr lang="en-US" dirty="0" smtClean="0">
                <a:solidFill>
                  <a:schemeClr val="bg1"/>
                </a:solidFill>
                <a:latin typeface="Arial" charset="0"/>
              </a:rPr>
              <a:t>Greek people use extravagant body language and are very charismatic people. </a:t>
            </a:r>
          </a:p>
          <a:p>
            <a:pPr>
              <a:defRPr/>
            </a:pPr>
            <a:endParaRPr lang="en-US" dirty="0">
              <a:solidFill>
                <a:schemeClr val="bg1"/>
              </a:solidFill>
              <a:latin typeface="Arial" charset="0"/>
            </a:endParaRPr>
          </a:p>
          <a:p>
            <a:pPr>
              <a:defRPr/>
            </a:pPr>
            <a:r>
              <a:rPr lang="en-US" dirty="0" smtClean="0">
                <a:solidFill>
                  <a:schemeClr val="bg1"/>
                </a:solidFill>
                <a:latin typeface="Arial" charset="0"/>
              </a:rPr>
              <a:t>There are many famous </a:t>
            </a:r>
            <a:r>
              <a:rPr lang="en-US" dirty="0">
                <a:solidFill>
                  <a:schemeClr val="bg1"/>
                </a:solidFill>
                <a:latin typeface="Arial" charset="0"/>
              </a:rPr>
              <a:t>G</a:t>
            </a:r>
            <a:r>
              <a:rPr lang="en-US" dirty="0" smtClean="0">
                <a:solidFill>
                  <a:schemeClr val="bg1"/>
                </a:solidFill>
                <a:latin typeface="Arial" charset="0"/>
              </a:rPr>
              <a:t>reek people from history</a:t>
            </a:r>
            <a:endParaRPr lang="en-GB" dirty="0">
              <a:solidFill>
                <a:schemeClr val="bg1"/>
              </a:solidFill>
              <a:latin typeface="Arial" charset="0"/>
            </a:endParaRPr>
          </a:p>
        </p:txBody>
      </p:sp>
    </p:spTree>
    <p:extLst>
      <p:ext uri="{BB962C8B-B14F-4D97-AF65-F5344CB8AC3E}">
        <p14:creationId xmlns:p14="http://schemas.microsoft.com/office/powerpoint/2010/main" val="376473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313" y="692697"/>
            <a:ext cx="9892937" cy="2893100"/>
          </a:xfrm>
          <a:prstGeom prst="rect">
            <a:avLst/>
          </a:prstGeom>
        </p:spPr>
        <p:txBody>
          <a:bodyPr wrap="square">
            <a:spAutoFit/>
          </a:bodyPr>
          <a:lstStyle/>
          <a:p>
            <a:pPr algn="ctr"/>
            <a:r>
              <a:rPr lang="en-GB" sz="3200" b="1" dirty="0"/>
              <a:t>What is the weather like in Greece?</a:t>
            </a:r>
          </a:p>
          <a:p>
            <a:endParaRPr lang="en-GB" sz="2400" dirty="0">
              <a:latin typeface="Comic Sans MS" panose="030F0702030302020204" pitchFamily="66" charset="0"/>
            </a:endParaRPr>
          </a:p>
          <a:p>
            <a:r>
              <a:rPr lang="en-GB" dirty="0">
                <a:latin typeface="Comic Sans MS" panose="030F0702030302020204" pitchFamily="66" charset="0"/>
              </a:rPr>
              <a:t>Greece has a warm, sunny climate with temperatures that peak at about 33 C in the summer months of June, July and August, lowering to between 13 C and 15 C from December to February. </a:t>
            </a:r>
            <a:r>
              <a:rPr lang="en-GB" dirty="0" smtClean="0">
                <a:latin typeface="Comic Sans MS" panose="030F0702030302020204" pitchFamily="66" charset="0"/>
              </a:rPr>
              <a:t>The climate is known as a Mediterranean climate – like the climate that is produced in the Mediterranean biome at the Eden project.</a:t>
            </a:r>
            <a:endParaRPr lang="en-GB" dirty="0">
              <a:latin typeface="Comic Sans MS" panose="030F0702030302020204" pitchFamily="66" charset="0"/>
            </a:endParaRPr>
          </a:p>
          <a:p>
            <a:r>
              <a:rPr lang="en-GB" dirty="0">
                <a:latin typeface="Comic Sans MS" panose="030F0702030302020204" pitchFamily="66" charset="0"/>
              </a:rPr>
              <a:t>Rainfall in Greece peaks at about 65mm in December and January, but lowers to only 6mm in July and </a:t>
            </a:r>
            <a:r>
              <a:rPr lang="en-GB" dirty="0" smtClean="0">
                <a:latin typeface="Comic Sans MS" panose="030F0702030302020204" pitchFamily="66" charset="0"/>
              </a:rPr>
              <a:t>August.</a:t>
            </a:r>
          </a:p>
          <a:p>
            <a:r>
              <a:rPr lang="en-GB" dirty="0" smtClean="0">
                <a:latin typeface="Comic Sans MS" panose="030F0702030302020204" pitchFamily="66" charset="0"/>
              </a:rPr>
              <a:t>The climate means that Greece can export lots of foods and is famous for its olives.</a:t>
            </a:r>
            <a:endParaRPr lang="en-GB" dirty="0">
              <a:latin typeface="Comic Sans MS" panose="030F0702030302020204" pitchFamily="66" charset="0"/>
            </a:endParaRPr>
          </a:p>
        </p:txBody>
      </p:sp>
      <p:pic>
        <p:nvPicPr>
          <p:cNvPr id="13314" name="Picture 2" descr="http://t0.gstatic.com/images?q=tbn:ANd9GcRinAj96enOA7S60wrppCYcWvcV0ra_pnmIGDF97dsDmN2PwgC4xg"/>
          <p:cNvPicPr>
            <a:picLocks noChangeAspect="1" noChangeArrowheads="1"/>
          </p:cNvPicPr>
          <p:nvPr/>
        </p:nvPicPr>
        <p:blipFill>
          <a:blip r:embed="rId2" cstate="print"/>
          <a:srcRect/>
          <a:stretch>
            <a:fillRect/>
          </a:stretch>
        </p:blipFill>
        <p:spPr bwMode="auto">
          <a:xfrm>
            <a:off x="3892217" y="3722103"/>
            <a:ext cx="3960440" cy="2952328"/>
          </a:xfrm>
          <a:prstGeom prst="rect">
            <a:avLst/>
          </a:prstGeom>
          <a:noFill/>
        </p:spPr>
      </p:pic>
    </p:spTree>
    <p:extLst>
      <p:ext uri="{BB962C8B-B14F-4D97-AF65-F5344CB8AC3E}">
        <p14:creationId xmlns:p14="http://schemas.microsoft.com/office/powerpoint/2010/main" val="52128958"/>
      </p:ext>
    </p:extLst>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40693" y="1568768"/>
            <a:ext cx="8534826" cy="4800840"/>
          </a:xfrm>
          <a:prstGeom prst="rect">
            <a:avLst/>
          </a:prstGeom>
        </p:spPr>
      </p:pic>
    </p:spTree>
    <p:extLst>
      <p:ext uri="{BB962C8B-B14F-4D97-AF65-F5344CB8AC3E}">
        <p14:creationId xmlns:p14="http://schemas.microsoft.com/office/powerpoint/2010/main" val="113103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388"/>
            <a:ext cx="10515600" cy="1325563"/>
          </a:xfrm>
        </p:spPr>
        <p:txBody>
          <a:bodyPr/>
          <a:lstStyle/>
          <a:p>
            <a:r>
              <a:rPr lang="en-GB" dirty="0" smtClean="0"/>
              <a:t>Average temperature and rainfall in </a:t>
            </a:r>
            <a:r>
              <a:rPr lang="en-GB" dirty="0" err="1" smtClean="0"/>
              <a:t>Halkadiki</a:t>
            </a:r>
            <a:r>
              <a:rPr lang="en-GB" dirty="0" smtClean="0"/>
              <a:t> </a:t>
            </a:r>
            <a:endParaRPr lang="en-GB" dirty="0"/>
          </a:p>
        </p:txBody>
      </p:sp>
      <p:graphicFrame>
        <p:nvGraphicFramePr>
          <p:cNvPr id="4" name="Content Placeholder 3"/>
          <p:cNvGraphicFramePr>
            <a:graphicFrameLocks noGrp="1"/>
          </p:cNvGraphicFramePr>
          <p:nvPr>
            <p:ph idx="1"/>
            <p:extLst/>
          </p:nvPr>
        </p:nvGraphicFramePr>
        <p:xfrm>
          <a:off x="838200" y="1554480"/>
          <a:ext cx="3405554" cy="5303520"/>
        </p:xfrm>
        <a:graphic>
          <a:graphicData uri="http://schemas.openxmlformats.org/drawingml/2006/table">
            <a:tbl>
              <a:tblPr firstRow="1" bandRow="1">
                <a:tableStyleId>{5C22544A-7EE6-4342-B048-85BDC9FD1C3A}</a:tableStyleId>
              </a:tblPr>
              <a:tblGrid>
                <a:gridCol w="1350108">
                  <a:extLst>
                    <a:ext uri="{9D8B030D-6E8A-4147-A177-3AD203B41FA5}">
                      <a16:colId xmlns:a16="http://schemas.microsoft.com/office/drawing/2014/main" xmlns="" val="3800043505"/>
                    </a:ext>
                  </a:extLst>
                </a:gridCol>
                <a:gridCol w="2055446">
                  <a:extLst>
                    <a:ext uri="{9D8B030D-6E8A-4147-A177-3AD203B41FA5}">
                      <a16:colId xmlns:a16="http://schemas.microsoft.com/office/drawing/2014/main" xmlns="" val="2387320807"/>
                    </a:ext>
                  </a:extLst>
                </a:gridCol>
              </a:tblGrid>
              <a:tr h="356746">
                <a:tc>
                  <a:txBody>
                    <a:bodyPr/>
                    <a:lstStyle/>
                    <a:p>
                      <a:r>
                        <a:rPr lang="en-GB" dirty="0" smtClean="0"/>
                        <a:t>Month </a:t>
                      </a:r>
                      <a:endParaRPr lang="en-GB" dirty="0"/>
                    </a:p>
                  </a:txBody>
                  <a:tcPr/>
                </a:tc>
                <a:tc>
                  <a:txBody>
                    <a:bodyPr/>
                    <a:lstStyle/>
                    <a:p>
                      <a:r>
                        <a:rPr lang="en-GB" dirty="0" smtClean="0"/>
                        <a:t>Average temperature degrees</a:t>
                      </a:r>
                      <a:endParaRPr lang="en-GB" dirty="0"/>
                    </a:p>
                  </a:txBody>
                  <a:tcPr/>
                </a:tc>
                <a:extLst>
                  <a:ext uri="{0D108BD9-81ED-4DB2-BD59-A6C34878D82A}">
                    <a16:rowId xmlns:a16="http://schemas.microsoft.com/office/drawing/2014/main" xmlns="" val="3130629425"/>
                  </a:ext>
                </a:extLst>
              </a:tr>
              <a:tr h="356746">
                <a:tc>
                  <a:txBody>
                    <a:bodyPr/>
                    <a:lstStyle/>
                    <a:p>
                      <a:r>
                        <a:rPr lang="en-GB" dirty="0" smtClean="0"/>
                        <a:t>January</a:t>
                      </a:r>
                      <a:endParaRPr lang="en-GB" dirty="0"/>
                    </a:p>
                  </a:txBody>
                  <a:tcPr/>
                </a:tc>
                <a:tc>
                  <a:txBody>
                    <a:bodyPr/>
                    <a:lstStyle/>
                    <a:p>
                      <a:r>
                        <a:rPr lang="en-GB" dirty="0" smtClean="0"/>
                        <a:t>13 </a:t>
                      </a:r>
                      <a:endParaRPr lang="en-GB" dirty="0"/>
                    </a:p>
                  </a:txBody>
                  <a:tcPr/>
                </a:tc>
                <a:extLst>
                  <a:ext uri="{0D108BD9-81ED-4DB2-BD59-A6C34878D82A}">
                    <a16:rowId xmlns:a16="http://schemas.microsoft.com/office/drawing/2014/main" xmlns="" val="2300910731"/>
                  </a:ext>
                </a:extLst>
              </a:tr>
              <a:tr h="356746">
                <a:tc>
                  <a:txBody>
                    <a:bodyPr/>
                    <a:lstStyle/>
                    <a:p>
                      <a:r>
                        <a:rPr lang="en-GB" dirty="0" smtClean="0"/>
                        <a:t>February</a:t>
                      </a:r>
                      <a:endParaRPr lang="en-GB" dirty="0"/>
                    </a:p>
                  </a:txBody>
                  <a:tcPr/>
                </a:tc>
                <a:tc>
                  <a:txBody>
                    <a:bodyPr/>
                    <a:lstStyle/>
                    <a:p>
                      <a:r>
                        <a:rPr lang="en-GB" dirty="0" smtClean="0"/>
                        <a:t>13</a:t>
                      </a:r>
                      <a:endParaRPr lang="en-GB" dirty="0"/>
                    </a:p>
                  </a:txBody>
                  <a:tcPr/>
                </a:tc>
                <a:extLst>
                  <a:ext uri="{0D108BD9-81ED-4DB2-BD59-A6C34878D82A}">
                    <a16:rowId xmlns:a16="http://schemas.microsoft.com/office/drawing/2014/main" xmlns="" val="3303036382"/>
                  </a:ext>
                </a:extLst>
              </a:tr>
              <a:tr h="356746">
                <a:tc>
                  <a:txBody>
                    <a:bodyPr/>
                    <a:lstStyle/>
                    <a:p>
                      <a:r>
                        <a:rPr lang="en-GB" dirty="0" smtClean="0"/>
                        <a:t>March</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xmlns="" val="4072220948"/>
                  </a:ext>
                </a:extLst>
              </a:tr>
              <a:tr h="356746">
                <a:tc>
                  <a:txBody>
                    <a:bodyPr/>
                    <a:lstStyle/>
                    <a:p>
                      <a:r>
                        <a:rPr lang="en-GB" dirty="0" smtClean="0"/>
                        <a:t>April</a:t>
                      </a:r>
                      <a:endParaRPr lang="en-GB" dirty="0"/>
                    </a:p>
                  </a:txBody>
                  <a:tcPr/>
                </a:tc>
                <a:tc>
                  <a:txBody>
                    <a:bodyPr/>
                    <a:lstStyle/>
                    <a:p>
                      <a:r>
                        <a:rPr lang="en-GB" dirty="0" smtClean="0"/>
                        <a:t>19</a:t>
                      </a:r>
                      <a:endParaRPr lang="en-GB" dirty="0"/>
                    </a:p>
                  </a:txBody>
                  <a:tcPr/>
                </a:tc>
                <a:extLst>
                  <a:ext uri="{0D108BD9-81ED-4DB2-BD59-A6C34878D82A}">
                    <a16:rowId xmlns:a16="http://schemas.microsoft.com/office/drawing/2014/main" xmlns="" val="385331311"/>
                  </a:ext>
                </a:extLst>
              </a:tr>
              <a:tr h="356746">
                <a:tc>
                  <a:txBody>
                    <a:bodyPr/>
                    <a:lstStyle/>
                    <a:p>
                      <a:r>
                        <a:rPr lang="en-GB" dirty="0" smtClean="0"/>
                        <a:t>May</a:t>
                      </a:r>
                      <a:endParaRPr lang="en-GB" dirty="0"/>
                    </a:p>
                  </a:txBody>
                  <a:tcPr/>
                </a:tc>
                <a:tc>
                  <a:txBody>
                    <a:bodyPr/>
                    <a:lstStyle/>
                    <a:p>
                      <a:r>
                        <a:rPr lang="en-GB" dirty="0" smtClean="0"/>
                        <a:t>24</a:t>
                      </a:r>
                      <a:endParaRPr lang="en-GB" dirty="0"/>
                    </a:p>
                  </a:txBody>
                  <a:tcPr/>
                </a:tc>
                <a:extLst>
                  <a:ext uri="{0D108BD9-81ED-4DB2-BD59-A6C34878D82A}">
                    <a16:rowId xmlns:a16="http://schemas.microsoft.com/office/drawing/2014/main" xmlns="" val="3200041602"/>
                  </a:ext>
                </a:extLst>
              </a:tr>
              <a:tr h="356746">
                <a:tc>
                  <a:txBody>
                    <a:bodyPr/>
                    <a:lstStyle/>
                    <a:p>
                      <a:r>
                        <a:rPr lang="en-GB" dirty="0" smtClean="0"/>
                        <a:t>June</a:t>
                      </a:r>
                      <a:endParaRPr lang="en-GB" dirty="0"/>
                    </a:p>
                  </a:txBody>
                  <a:tcPr/>
                </a:tc>
                <a:tc>
                  <a:txBody>
                    <a:bodyPr/>
                    <a:lstStyle/>
                    <a:p>
                      <a:r>
                        <a:rPr lang="en-GB" dirty="0" smtClean="0"/>
                        <a:t>28</a:t>
                      </a:r>
                      <a:endParaRPr lang="en-GB" dirty="0"/>
                    </a:p>
                  </a:txBody>
                  <a:tcPr/>
                </a:tc>
                <a:extLst>
                  <a:ext uri="{0D108BD9-81ED-4DB2-BD59-A6C34878D82A}">
                    <a16:rowId xmlns:a16="http://schemas.microsoft.com/office/drawing/2014/main" xmlns="" val="1723720205"/>
                  </a:ext>
                </a:extLst>
              </a:tr>
              <a:tr h="356746">
                <a:tc>
                  <a:txBody>
                    <a:bodyPr/>
                    <a:lstStyle/>
                    <a:p>
                      <a:r>
                        <a:rPr lang="en-GB" dirty="0" smtClean="0"/>
                        <a:t>July</a:t>
                      </a:r>
                      <a:endParaRPr lang="en-GB" dirty="0"/>
                    </a:p>
                  </a:txBody>
                  <a:tcPr/>
                </a:tc>
                <a:tc>
                  <a:txBody>
                    <a:bodyPr/>
                    <a:lstStyle/>
                    <a:p>
                      <a:r>
                        <a:rPr lang="en-GB" dirty="0" smtClean="0"/>
                        <a:t>31</a:t>
                      </a:r>
                      <a:endParaRPr lang="en-GB" dirty="0"/>
                    </a:p>
                  </a:txBody>
                  <a:tcPr/>
                </a:tc>
                <a:extLst>
                  <a:ext uri="{0D108BD9-81ED-4DB2-BD59-A6C34878D82A}">
                    <a16:rowId xmlns:a16="http://schemas.microsoft.com/office/drawing/2014/main" xmlns="" val="3382619155"/>
                  </a:ext>
                </a:extLst>
              </a:tr>
              <a:tr h="356746">
                <a:tc>
                  <a:txBody>
                    <a:bodyPr/>
                    <a:lstStyle/>
                    <a:p>
                      <a:r>
                        <a:rPr lang="en-GB" dirty="0" smtClean="0"/>
                        <a:t>August</a:t>
                      </a:r>
                      <a:endParaRPr lang="en-GB" dirty="0"/>
                    </a:p>
                  </a:txBody>
                  <a:tcPr/>
                </a:tc>
                <a:tc>
                  <a:txBody>
                    <a:bodyPr/>
                    <a:lstStyle/>
                    <a:p>
                      <a:r>
                        <a:rPr lang="en-GB" dirty="0" smtClean="0"/>
                        <a:t>31</a:t>
                      </a:r>
                      <a:endParaRPr lang="en-GB" dirty="0"/>
                    </a:p>
                  </a:txBody>
                  <a:tcPr/>
                </a:tc>
                <a:extLst>
                  <a:ext uri="{0D108BD9-81ED-4DB2-BD59-A6C34878D82A}">
                    <a16:rowId xmlns:a16="http://schemas.microsoft.com/office/drawing/2014/main" xmlns="" val="2020614927"/>
                  </a:ext>
                </a:extLst>
              </a:tr>
              <a:tr h="356746">
                <a:tc>
                  <a:txBody>
                    <a:bodyPr/>
                    <a:lstStyle/>
                    <a:p>
                      <a:r>
                        <a:rPr lang="en-GB" dirty="0" smtClean="0"/>
                        <a:t>September</a:t>
                      </a:r>
                      <a:endParaRPr lang="en-GB" dirty="0"/>
                    </a:p>
                  </a:txBody>
                  <a:tcPr/>
                </a:tc>
                <a:tc>
                  <a:txBody>
                    <a:bodyPr/>
                    <a:lstStyle/>
                    <a:p>
                      <a:r>
                        <a:rPr lang="en-GB" dirty="0" smtClean="0"/>
                        <a:t>28</a:t>
                      </a:r>
                      <a:endParaRPr lang="en-GB" dirty="0"/>
                    </a:p>
                  </a:txBody>
                  <a:tcPr/>
                </a:tc>
                <a:extLst>
                  <a:ext uri="{0D108BD9-81ED-4DB2-BD59-A6C34878D82A}">
                    <a16:rowId xmlns:a16="http://schemas.microsoft.com/office/drawing/2014/main" xmlns="" val="4059626191"/>
                  </a:ext>
                </a:extLst>
              </a:tr>
              <a:tr h="356746">
                <a:tc>
                  <a:txBody>
                    <a:bodyPr/>
                    <a:lstStyle/>
                    <a:p>
                      <a:r>
                        <a:rPr lang="en-GB" dirty="0" smtClean="0"/>
                        <a:t>October</a:t>
                      </a:r>
                      <a:endParaRPr lang="en-GB" dirty="0"/>
                    </a:p>
                  </a:txBody>
                  <a:tcPr/>
                </a:tc>
                <a:tc>
                  <a:txBody>
                    <a:bodyPr/>
                    <a:lstStyle/>
                    <a:p>
                      <a:r>
                        <a:rPr lang="en-GB" dirty="0" smtClean="0"/>
                        <a:t>23</a:t>
                      </a:r>
                      <a:endParaRPr lang="en-GB" dirty="0"/>
                    </a:p>
                  </a:txBody>
                  <a:tcPr/>
                </a:tc>
                <a:extLst>
                  <a:ext uri="{0D108BD9-81ED-4DB2-BD59-A6C34878D82A}">
                    <a16:rowId xmlns:a16="http://schemas.microsoft.com/office/drawing/2014/main" xmlns="" val="782756093"/>
                  </a:ext>
                </a:extLst>
              </a:tr>
              <a:tr h="356746">
                <a:tc>
                  <a:txBody>
                    <a:bodyPr/>
                    <a:lstStyle/>
                    <a:p>
                      <a:r>
                        <a:rPr lang="en-GB" dirty="0" smtClean="0"/>
                        <a:t>November</a:t>
                      </a:r>
                      <a:endParaRPr lang="en-GB" dirty="0"/>
                    </a:p>
                  </a:txBody>
                  <a:tcPr/>
                </a:tc>
                <a:tc>
                  <a:txBody>
                    <a:bodyPr/>
                    <a:lstStyle/>
                    <a:p>
                      <a:r>
                        <a:rPr lang="en-GB" dirty="0" smtClean="0"/>
                        <a:t>18</a:t>
                      </a:r>
                      <a:endParaRPr lang="en-GB" dirty="0"/>
                    </a:p>
                  </a:txBody>
                  <a:tcPr/>
                </a:tc>
                <a:extLst>
                  <a:ext uri="{0D108BD9-81ED-4DB2-BD59-A6C34878D82A}">
                    <a16:rowId xmlns:a16="http://schemas.microsoft.com/office/drawing/2014/main" xmlns="" val="591959619"/>
                  </a:ext>
                </a:extLst>
              </a:tr>
              <a:tr h="356746">
                <a:tc>
                  <a:txBody>
                    <a:bodyPr/>
                    <a:lstStyle/>
                    <a:p>
                      <a:r>
                        <a:rPr lang="en-GB" dirty="0" smtClean="0"/>
                        <a:t>December</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xmlns="" val="1042893096"/>
                  </a:ext>
                </a:extLst>
              </a:tr>
            </a:tbl>
          </a:graphicData>
        </a:graphic>
      </p:graphicFrame>
      <p:graphicFrame>
        <p:nvGraphicFramePr>
          <p:cNvPr id="8" name="Content Placeholder 3"/>
          <p:cNvGraphicFramePr>
            <a:graphicFrameLocks/>
          </p:cNvGraphicFramePr>
          <p:nvPr>
            <p:extLst/>
          </p:nvPr>
        </p:nvGraphicFramePr>
        <p:xfrm>
          <a:off x="7494955" y="1420951"/>
          <a:ext cx="3405554" cy="5029200"/>
        </p:xfrm>
        <a:graphic>
          <a:graphicData uri="http://schemas.openxmlformats.org/drawingml/2006/table">
            <a:tbl>
              <a:tblPr firstRow="1" bandRow="1">
                <a:tableStyleId>{5C22544A-7EE6-4342-B048-85BDC9FD1C3A}</a:tableStyleId>
              </a:tblPr>
              <a:tblGrid>
                <a:gridCol w="1350108">
                  <a:extLst>
                    <a:ext uri="{9D8B030D-6E8A-4147-A177-3AD203B41FA5}">
                      <a16:colId xmlns:a16="http://schemas.microsoft.com/office/drawing/2014/main" xmlns="" val="3800043505"/>
                    </a:ext>
                  </a:extLst>
                </a:gridCol>
                <a:gridCol w="2055446">
                  <a:extLst>
                    <a:ext uri="{9D8B030D-6E8A-4147-A177-3AD203B41FA5}">
                      <a16:colId xmlns:a16="http://schemas.microsoft.com/office/drawing/2014/main" xmlns="" val="2387320807"/>
                    </a:ext>
                  </a:extLst>
                </a:gridCol>
              </a:tblGrid>
              <a:tr h="356746">
                <a:tc>
                  <a:txBody>
                    <a:bodyPr/>
                    <a:lstStyle/>
                    <a:p>
                      <a:r>
                        <a:rPr lang="en-GB" dirty="0" smtClean="0"/>
                        <a:t>Month </a:t>
                      </a:r>
                      <a:endParaRPr lang="en-GB" dirty="0"/>
                    </a:p>
                  </a:txBody>
                  <a:tcPr/>
                </a:tc>
                <a:tc>
                  <a:txBody>
                    <a:bodyPr/>
                    <a:lstStyle/>
                    <a:p>
                      <a:r>
                        <a:rPr lang="en-GB" dirty="0" smtClean="0"/>
                        <a:t>Average</a:t>
                      </a:r>
                      <a:r>
                        <a:rPr lang="en-GB" baseline="0" dirty="0" smtClean="0"/>
                        <a:t> rainfall mm</a:t>
                      </a:r>
                      <a:endParaRPr lang="en-GB" dirty="0"/>
                    </a:p>
                  </a:txBody>
                  <a:tcPr/>
                </a:tc>
                <a:extLst>
                  <a:ext uri="{0D108BD9-81ED-4DB2-BD59-A6C34878D82A}">
                    <a16:rowId xmlns:a16="http://schemas.microsoft.com/office/drawing/2014/main" xmlns="" val="3130629425"/>
                  </a:ext>
                </a:extLst>
              </a:tr>
              <a:tr h="356746">
                <a:tc>
                  <a:txBody>
                    <a:bodyPr/>
                    <a:lstStyle/>
                    <a:p>
                      <a:r>
                        <a:rPr lang="en-GB" dirty="0" smtClean="0"/>
                        <a:t>January</a:t>
                      </a:r>
                      <a:endParaRPr lang="en-GB" dirty="0"/>
                    </a:p>
                  </a:txBody>
                  <a:tcPr/>
                </a:tc>
                <a:tc>
                  <a:txBody>
                    <a:bodyPr/>
                    <a:lstStyle/>
                    <a:p>
                      <a:r>
                        <a:rPr lang="en-GB" dirty="0" smtClean="0"/>
                        <a:t>55</a:t>
                      </a:r>
                      <a:endParaRPr lang="en-GB" dirty="0"/>
                    </a:p>
                  </a:txBody>
                  <a:tcPr/>
                </a:tc>
                <a:extLst>
                  <a:ext uri="{0D108BD9-81ED-4DB2-BD59-A6C34878D82A}">
                    <a16:rowId xmlns:a16="http://schemas.microsoft.com/office/drawing/2014/main" xmlns="" val="2300910731"/>
                  </a:ext>
                </a:extLst>
              </a:tr>
              <a:tr h="356746">
                <a:tc>
                  <a:txBody>
                    <a:bodyPr/>
                    <a:lstStyle/>
                    <a:p>
                      <a:r>
                        <a:rPr lang="en-GB" dirty="0" smtClean="0"/>
                        <a:t>February</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xmlns="" val="3303036382"/>
                  </a:ext>
                </a:extLst>
              </a:tr>
              <a:tr h="356746">
                <a:tc>
                  <a:txBody>
                    <a:bodyPr/>
                    <a:lstStyle/>
                    <a:p>
                      <a:r>
                        <a:rPr lang="en-GB" dirty="0" smtClean="0"/>
                        <a:t>March</a:t>
                      </a:r>
                      <a:endParaRPr lang="en-GB" dirty="0"/>
                    </a:p>
                  </a:txBody>
                  <a:tcPr/>
                </a:tc>
                <a:tc>
                  <a:txBody>
                    <a:bodyPr/>
                    <a:lstStyle/>
                    <a:p>
                      <a:r>
                        <a:rPr lang="en-GB" dirty="0" smtClean="0"/>
                        <a:t>44</a:t>
                      </a:r>
                      <a:endParaRPr lang="en-GB" dirty="0"/>
                    </a:p>
                  </a:txBody>
                  <a:tcPr/>
                </a:tc>
                <a:extLst>
                  <a:ext uri="{0D108BD9-81ED-4DB2-BD59-A6C34878D82A}">
                    <a16:rowId xmlns:a16="http://schemas.microsoft.com/office/drawing/2014/main" xmlns="" val="4072220948"/>
                  </a:ext>
                </a:extLst>
              </a:tr>
              <a:tr h="356746">
                <a:tc>
                  <a:txBody>
                    <a:bodyPr/>
                    <a:lstStyle/>
                    <a:p>
                      <a:r>
                        <a:rPr lang="en-GB" dirty="0" smtClean="0"/>
                        <a:t>April</a:t>
                      </a:r>
                      <a:endParaRPr lang="en-GB" dirty="0"/>
                    </a:p>
                  </a:txBody>
                  <a:tcPr/>
                </a:tc>
                <a:tc>
                  <a:txBody>
                    <a:bodyPr/>
                    <a:lstStyle/>
                    <a:p>
                      <a:r>
                        <a:rPr lang="en-GB" dirty="0" smtClean="0"/>
                        <a:t>25</a:t>
                      </a:r>
                      <a:endParaRPr lang="en-GB" dirty="0"/>
                    </a:p>
                  </a:txBody>
                  <a:tcPr/>
                </a:tc>
                <a:extLst>
                  <a:ext uri="{0D108BD9-81ED-4DB2-BD59-A6C34878D82A}">
                    <a16:rowId xmlns:a16="http://schemas.microsoft.com/office/drawing/2014/main" xmlns="" val="385331311"/>
                  </a:ext>
                </a:extLst>
              </a:tr>
              <a:tr h="356746">
                <a:tc>
                  <a:txBody>
                    <a:bodyPr/>
                    <a:lstStyle/>
                    <a:p>
                      <a:r>
                        <a:rPr lang="en-GB" dirty="0" smtClean="0"/>
                        <a:t>May</a:t>
                      </a:r>
                      <a:endParaRPr lang="en-GB" dirty="0"/>
                    </a:p>
                  </a:txBody>
                  <a:tcPr/>
                </a:tc>
                <a:tc>
                  <a:txBody>
                    <a:bodyPr/>
                    <a:lstStyle/>
                    <a:p>
                      <a:r>
                        <a:rPr lang="en-GB" dirty="0" smtClean="0"/>
                        <a:t>18</a:t>
                      </a:r>
                      <a:endParaRPr lang="en-GB" dirty="0"/>
                    </a:p>
                  </a:txBody>
                  <a:tcPr/>
                </a:tc>
                <a:extLst>
                  <a:ext uri="{0D108BD9-81ED-4DB2-BD59-A6C34878D82A}">
                    <a16:rowId xmlns:a16="http://schemas.microsoft.com/office/drawing/2014/main" xmlns="" val="3200041602"/>
                  </a:ext>
                </a:extLst>
              </a:tr>
              <a:tr h="356746">
                <a:tc>
                  <a:txBody>
                    <a:bodyPr/>
                    <a:lstStyle/>
                    <a:p>
                      <a:r>
                        <a:rPr lang="en-GB" dirty="0" smtClean="0"/>
                        <a:t>June</a:t>
                      </a:r>
                      <a:endParaRPr lang="en-GB" dirty="0"/>
                    </a:p>
                  </a:txBody>
                  <a:tcPr/>
                </a:tc>
                <a:tc>
                  <a:txBody>
                    <a:bodyPr/>
                    <a:lstStyle/>
                    <a:p>
                      <a:r>
                        <a:rPr lang="en-GB" dirty="0" smtClean="0"/>
                        <a:t>6</a:t>
                      </a:r>
                      <a:endParaRPr lang="en-GB" dirty="0"/>
                    </a:p>
                  </a:txBody>
                  <a:tcPr/>
                </a:tc>
                <a:extLst>
                  <a:ext uri="{0D108BD9-81ED-4DB2-BD59-A6C34878D82A}">
                    <a16:rowId xmlns:a16="http://schemas.microsoft.com/office/drawing/2014/main" xmlns="" val="1723720205"/>
                  </a:ext>
                </a:extLst>
              </a:tr>
              <a:tr h="356746">
                <a:tc>
                  <a:txBody>
                    <a:bodyPr/>
                    <a:lstStyle/>
                    <a:p>
                      <a:r>
                        <a:rPr lang="en-GB" dirty="0" smtClean="0"/>
                        <a:t>July</a:t>
                      </a:r>
                      <a:endParaRPr lang="en-GB" dirty="0"/>
                    </a:p>
                  </a:txBody>
                  <a:tcPr/>
                </a:tc>
                <a:tc>
                  <a:txBody>
                    <a:bodyPr/>
                    <a:lstStyle/>
                    <a:p>
                      <a:r>
                        <a:rPr lang="en-GB" dirty="0" smtClean="0"/>
                        <a:t>6</a:t>
                      </a:r>
                      <a:endParaRPr lang="en-GB" dirty="0"/>
                    </a:p>
                  </a:txBody>
                  <a:tcPr/>
                </a:tc>
                <a:extLst>
                  <a:ext uri="{0D108BD9-81ED-4DB2-BD59-A6C34878D82A}">
                    <a16:rowId xmlns:a16="http://schemas.microsoft.com/office/drawing/2014/main" xmlns="" val="3382619155"/>
                  </a:ext>
                </a:extLst>
              </a:tr>
              <a:tr h="356746">
                <a:tc>
                  <a:txBody>
                    <a:bodyPr/>
                    <a:lstStyle/>
                    <a:p>
                      <a:r>
                        <a:rPr lang="en-GB" dirty="0" smtClean="0"/>
                        <a:t>August</a:t>
                      </a:r>
                      <a:endParaRPr lang="en-GB" dirty="0"/>
                    </a:p>
                  </a:txBody>
                  <a:tcPr/>
                </a:tc>
                <a:tc>
                  <a:txBody>
                    <a:bodyPr/>
                    <a:lstStyle/>
                    <a:p>
                      <a:r>
                        <a:rPr lang="en-GB" dirty="0" smtClean="0"/>
                        <a:t>6</a:t>
                      </a:r>
                      <a:endParaRPr lang="en-GB" dirty="0"/>
                    </a:p>
                  </a:txBody>
                  <a:tcPr/>
                </a:tc>
                <a:extLst>
                  <a:ext uri="{0D108BD9-81ED-4DB2-BD59-A6C34878D82A}">
                    <a16:rowId xmlns:a16="http://schemas.microsoft.com/office/drawing/2014/main" xmlns="" val="2020614927"/>
                  </a:ext>
                </a:extLst>
              </a:tr>
              <a:tr h="356746">
                <a:tc>
                  <a:txBody>
                    <a:bodyPr/>
                    <a:lstStyle/>
                    <a:p>
                      <a:r>
                        <a:rPr lang="en-GB" dirty="0" smtClean="0"/>
                        <a:t>September</a:t>
                      </a:r>
                      <a:endParaRPr lang="en-GB" dirty="0"/>
                    </a:p>
                  </a:txBody>
                  <a:tcPr/>
                </a:tc>
                <a:tc>
                  <a:txBody>
                    <a:bodyPr/>
                    <a:lstStyle/>
                    <a:p>
                      <a:r>
                        <a:rPr lang="en-GB" dirty="0" smtClean="0"/>
                        <a:t>10</a:t>
                      </a:r>
                      <a:endParaRPr lang="en-GB" dirty="0"/>
                    </a:p>
                  </a:txBody>
                  <a:tcPr/>
                </a:tc>
                <a:extLst>
                  <a:ext uri="{0D108BD9-81ED-4DB2-BD59-A6C34878D82A}">
                    <a16:rowId xmlns:a16="http://schemas.microsoft.com/office/drawing/2014/main" xmlns="" val="4059626191"/>
                  </a:ext>
                </a:extLst>
              </a:tr>
              <a:tr h="356746">
                <a:tc>
                  <a:txBody>
                    <a:bodyPr/>
                    <a:lstStyle/>
                    <a:p>
                      <a:r>
                        <a:rPr lang="en-GB" dirty="0" smtClean="0"/>
                        <a:t>October</a:t>
                      </a:r>
                      <a:endParaRPr lang="en-GB" dirty="0"/>
                    </a:p>
                  </a:txBody>
                  <a:tcPr/>
                </a:tc>
                <a:tc>
                  <a:txBody>
                    <a:bodyPr/>
                    <a:lstStyle/>
                    <a:p>
                      <a:r>
                        <a:rPr lang="en-GB" dirty="0" smtClean="0"/>
                        <a:t>44</a:t>
                      </a:r>
                      <a:endParaRPr lang="en-GB" dirty="0"/>
                    </a:p>
                  </a:txBody>
                  <a:tcPr/>
                </a:tc>
                <a:extLst>
                  <a:ext uri="{0D108BD9-81ED-4DB2-BD59-A6C34878D82A}">
                    <a16:rowId xmlns:a16="http://schemas.microsoft.com/office/drawing/2014/main" xmlns="" val="782756093"/>
                  </a:ext>
                </a:extLst>
              </a:tr>
              <a:tr h="356746">
                <a:tc>
                  <a:txBody>
                    <a:bodyPr/>
                    <a:lstStyle/>
                    <a:p>
                      <a:r>
                        <a:rPr lang="en-GB" dirty="0" smtClean="0"/>
                        <a:t>November</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xmlns="" val="591959619"/>
                  </a:ext>
                </a:extLst>
              </a:tr>
              <a:tr h="356746">
                <a:tc>
                  <a:txBody>
                    <a:bodyPr/>
                    <a:lstStyle/>
                    <a:p>
                      <a:r>
                        <a:rPr lang="en-GB" dirty="0" smtClean="0"/>
                        <a:t>December</a:t>
                      </a:r>
                      <a:endParaRPr lang="en-GB" dirty="0"/>
                    </a:p>
                  </a:txBody>
                  <a:tcPr/>
                </a:tc>
                <a:tc>
                  <a:txBody>
                    <a:bodyPr/>
                    <a:lstStyle/>
                    <a:p>
                      <a:r>
                        <a:rPr lang="en-GB" dirty="0" smtClean="0"/>
                        <a:t>60</a:t>
                      </a:r>
                      <a:endParaRPr lang="en-GB" dirty="0"/>
                    </a:p>
                  </a:txBody>
                  <a:tcPr/>
                </a:tc>
                <a:extLst>
                  <a:ext uri="{0D108BD9-81ED-4DB2-BD59-A6C34878D82A}">
                    <a16:rowId xmlns:a16="http://schemas.microsoft.com/office/drawing/2014/main" xmlns="" val="1042893096"/>
                  </a:ext>
                </a:extLst>
              </a:tr>
            </a:tbl>
          </a:graphicData>
        </a:graphic>
      </p:graphicFrame>
      <p:sp>
        <p:nvSpPr>
          <p:cNvPr id="7" name="TextBox 6"/>
          <p:cNvSpPr txBox="1"/>
          <p:nvPr/>
        </p:nvSpPr>
        <p:spPr>
          <a:xfrm>
            <a:off x="4556370" y="2181225"/>
            <a:ext cx="2461846" cy="2308324"/>
          </a:xfrm>
          <a:prstGeom prst="rect">
            <a:avLst/>
          </a:prstGeom>
          <a:noFill/>
        </p:spPr>
        <p:txBody>
          <a:bodyPr wrap="square" rtlCol="0">
            <a:spAutoFit/>
          </a:bodyPr>
          <a:lstStyle/>
          <a:p>
            <a:r>
              <a:rPr lang="en-GB" dirty="0" smtClean="0"/>
              <a:t>Use the data to plot a comparative line graph to show the average temperature for Greece – </a:t>
            </a:r>
            <a:r>
              <a:rPr lang="en-GB" dirty="0" err="1" smtClean="0"/>
              <a:t>Halkadiki</a:t>
            </a:r>
            <a:r>
              <a:rPr lang="en-GB" dirty="0" smtClean="0"/>
              <a:t> and Newquay in Cornwall. and then the average rain fall across the year.</a:t>
            </a:r>
            <a:endParaRPr lang="en-GB" dirty="0"/>
          </a:p>
        </p:txBody>
      </p:sp>
    </p:spTree>
    <p:extLst>
      <p:ext uri="{BB962C8B-B14F-4D97-AF65-F5344CB8AC3E}">
        <p14:creationId xmlns:p14="http://schemas.microsoft.com/office/powerpoint/2010/main" val="3816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554480"/>
          <a:ext cx="3405554" cy="5303520"/>
        </p:xfrm>
        <a:graphic>
          <a:graphicData uri="http://schemas.openxmlformats.org/drawingml/2006/table">
            <a:tbl>
              <a:tblPr firstRow="1" bandRow="1">
                <a:tableStyleId>{5C22544A-7EE6-4342-B048-85BDC9FD1C3A}</a:tableStyleId>
              </a:tblPr>
              <a:tblGrid>
                <a:gridCol w="1350108">
                  <a:extLst>
                    <a:ext uri="{9D8B030D-6E8A-4147-A177-3AD203B41FA5}">
                      <a16:colId xmlns:a16="http://schemas.microsoft.com/office/drawing/2014/main" xmlns="" val="3800043505"/>
                    </a:ext>
                  </a:extLst>
                </a:gridCol>
                <a:gridCol w="2055446">
                  <a:extLst>
                    <a:ext uri="{9D8B030D-6E8A-4147-A177-3AD203B41FA5}">
                      <a16:colId xmlns:a16="http://schemas.microsoft.com/office/drawing/2014/main" xmlns="" val="2387320807"/>
                    </a:ext>
                  </a:extLst>
                </a:gridCol>
              </a:tblGrid>
              <a:tr h="356746">
                <a:tc>
                  <a:txBody>
                    <a:bodyPr/>
                    <a:lstStyle/>
                    <a:p>
                      <a:r>
                        <a:rPr lang="en-GB" dirty="0" smtClean="0"/>
                        <a:t>Month </a:t>
                      </a:r>
                      <a:endParaRPr lang="en-GB" dirty="0"/>
                    </a:p>
                  </a:txBody>
                  <a:tcPr/>
                </a:tc>
                <a:tc>
                  <a:txBody>
                    <a:bodyPr/>
                    <a:lstStyle/>
                    <a:p>
                      <a:r>
                        <a:rPr lang="en-GB" dirty="0" smtClean="0"/>
                        <a:t>Average temperature degrees</a:t>
                      </a:r>
                      <a:endParaRPr lang="en-GB" dirty="0"/>
                    </a:p>
                  </a:txBody>
                  <a:tcPr/>
                </a:tc>
                <a:extLst>
                  <a:ext uri="{0D108BD9-81ED-4DB2-BD59-A6C34878D82A}">
                    <a16:rowId xmlns:a16="http://schemas.microsoft.com/office/drawing/2014/main" xmlns="" val="3130629425"/>
                  </a:ext>
                </a:extLst>
              </a:tr>
              <a:tr h="356746">
                <a:tc>
                  <a:txBody>
                    <a:bodyPr/>
                    <a:lstStyle/>
                    <a:p>
                      <a:r>
                        <a:rPr lang="en-GB" dirty="0" smtClean="0"/>
                        <a:t>January</a:t>
                      </a:r>
                      <a:endParaRPr lang="en-GB" dirty="0"/>
                    </a:p>
                  </a:txBody>
                  <a:tcPr/>
                </a:tc>
                <a:tc>
                  <a:txBody>
                    <a:bodyPr/>
                    <a:lstStyle/>
                    <a:p>
                      <a:r>
                        <a:rPr lang="en-GB" dirty="0" smtClean="0"/>
                        <a:t>7</a:t>
                      </a:r>
                      <a:endParaRPr lang="en-GB" dirty="0"/>
                    </a:p>
                  </a:txBody>
                  <a:tcPr/>
                </a:tc>
                <a:extLst>
                  <a:ext uri="{0D108BD9-81ED-4DB2-BD59-A6C34878D82A}">
                    <a16:rowId xmlns:a16="http://schemas.microsoft.com/office/drawing/2014/main" xmlns="" val="2300910731"/>
                  </a:ext>
                </a:extLst>
              </a:tr>
              <a:tr h="356746">
                <a:tc>
                  <a:txBody>
                    <a:bodyPr/>
                    <a:lstStyle/>
                    <a:p>
                      <a:r>
                        <a:rPr lang="en-GB" dirty="0" smtClean="0"/>
                        <a:t>February</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xmlns="" val="3303036382"/>
                  </a:ext>
                </a:extLst>
              </a:tr>
              <a:tr h="356746">
                <a:tc>
                  <a:txBody>
                    <a:bodyPr/>
                    <a:lstStyle/>
                    <a:p>
                      <a:r>
                        <a:rPr lang="en-GB" dirty="0" smtClean="0"/>
                        <a:t>March</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xmlns="" val="4072220948"/>
                  </a:ext>
                </a:extLst>
              </a:tr>
              <a:tr h="356746">
                <a:tc>
                  <a:txBody>
                    <a:bodyPr/>
                    <a:lstStyle/>
                    <a:p>
                      <a:r>
                        <a:rPr lang="en-GB" dirty="0" smtClean="0"/>
                        <a:t>April</a:t>
                      </a:r>
                      <a:endParaRPr lang="en-GB" dirty="0"/>
                    </a:p>
                  </a:txBody>
                  <a:tcPr/>
                </a:tc>
                <a:tc>
                  <a:txBody>
                    <a:bodyPr/>
                    <a:lstStyle/>
                    <a:p>
                      <a:r>
                        <a:rPr lang="en-GB" dirty="0" smtClean="0"/>
                        <a:t>11</a:t>
                      </a:r>
                      <a:endParaRPr lang="en-GB" dirty="0"/>
                    </a:p>
                  </a:txBody>
                  <a:tcPr/>
                </a:tc>
                <a:extLst>
                  <a:ext uri="{0D108BD9-81ED-4DB2-BD59-A6C34878D82A}">
                    <a16:rowId xmlns:a16="http://schemas.microsoft.com/office/drawing/2014/main" xmlns="" val="385331311"/>
                  </a:ext>
                </a:extLst>
              </a:tr>
              <a:tr h="356746">
                <a:tc>
                  <a:txBody>
                    <a:bodyPr/>
                    <a:lstStyle/>
                    <a:p>
                      <a:r>
                        <a:rPr lang="en-GB" dirty="0" smtClean="0"/>
                        <a:t>May</a:t>
                      </a:r>
                      <a:endParaRPr lang="en-GB" dirty="0"/>
                    </a:p>
                  </a:txBody>
                  <a:tcPr/>
                </a:tc>
                <a:tc>
                  <a:txBody>
                    <a:bodyPr/>
                    <a:lstStyle/>
                    <a:p>
                      <a:r>
                        <a:rPr lang="en-GB" dirty="0" smtClean="0"/>
                        <a:t>13</a:t>
                      </a:r>
                      <a:endParaRPr lang="en-GB" dirty="0"/>
                    </a:p>
                  </a:txBody>
                  <a:tcPr/>
                </a:tc>
                <a:extLst>
                  <a:ext uri="{0D108BD9-81ED-4DB2-BD59-A6C34878D82A}">
                    <a16:rowId xmlns:a16="http://schemas.microsoft.com/office/drawing/2014/main" xmlns="" val="3200041602"/>
                  </a:ext>
                </a:extLst>
              </a:tr>
              <a:tr h="356746">
                <a:tc>
                  <a:txBody>
                    <a:bodyPr/>
                    <a:lstStyle/>
                    <a:p>
                      <a:r>
                        <a:rPr lang="en-GB" dirty="0" smtClean="0"/>
                        <a:t>June</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xmlns="" val="1723720205"/>
                  </a:ext>
                </a:extLst>
              </a:tr>
              <a:tr h="356746">
                <a:tc>
                  <a:txBody>
                    <a:bodyPr/>
                    <a:lstStyle/>
                    <a:p>
                      <a:r>
                        <a:rPr lang="en-GB" dirty="0" smtClean="0"/>
                        <a:t>July</a:t>
                      </a:r>
                      <a:endParaRPr lang="en-GB" dirty="0"/>
                    </a:p>
                  </a:txBody>
                  <a:tcPr/>
                </a:tc>
                <a:tc>
                  <a:txBody>
                    <a:bodyPr/>
                    <a:lstStyle/>
                    <a:p>
                      <a:r>
                        <a:rPr lang="en-GB" dirty="0" smtClean="0"/>
                        <a:t>18</a:t>
                      </a:r>
                      <a:endParaRPr lang="en-GB" dirty="0"/>
                    </a:p>
                  </a:txBody>
                  <a:tcPr/>
                </a:tc>
                <a:extLst>
                  <a:ext uri="{0D108BD9-81ED-4DB2-BD59-A6C34878D82A}">
                    <a16:rowId xmlns:a16="http://schemas.microsoft.com/office/drawing/2014/main" xmlns="" val="3382619155"/>
                  </a:ext>
                </a:extLst>
              </a:tr>
              <a:tr h="356746">
                <a:tc>
                  <a:txBody>
                    <a:bodyPr/>
                    <a:lstStyle/>
                    <a:p>
                      <a:r>
                        <a:rPr lang="en-GB" dirty="0" smtClean="0"/>
                        <a:t>August</a:t>
                      </a:r>
                      <a:endParaRPr lang="en-GB" dirty="0"/>
                    </a:p>
                  </a:txBody>
                  <a:tcPr/>
                </a:tc>
                <a:tc>
                  <a:txBody>
                    <a:bodyPr/>
                    <a:lstStyle/>
                    <a:p>
                      <a:r>
                        <a:rPr lang="en-GB" dirty="0" smtClean="0"/>
                        <a:t>17</a:t>
                      </a:r>
                      <a:endParaRPr lang="en-GB" dirty="0"/>
                    </a:p>
                  </a:txBody>
                  <a:tcPr/>
                </a:tc>
                <a:extLst>
                  <a:ext uri="{0D108BD9-81ED-4DB2-BD59-A6C34878D82A}">
                    <a16:rowId xmlns:a16="http://schemas.microsoft.com/office/drawing/2014/main" xmlns="" val="2020614927"/>
                  </a:ext>
                </a:extLst>
              </a:tr>
              <a:tr h="356746">
                <a:tc>
                  <a:txBody>
                    <a:bodyPr/>
                    <a:lstStyle/>
                    <a:p>
                      <a:r>
                        <a:rPr lang="en-GB" dirty="0" smtClean="0"/>
                        <a:t>September</a:t>
                      </a:r>
                      <a:endParaRPr lang="en-GB" dirty="0"/>
                    </a:p>
                  </a:txBody>
                  <a:tcPr/>
                </a:tc>
                <a:tc>
                  <a:txBody>
                    <a:bodyPr/>
                    <a:lstStyle/>
                    <a:p>
                      <a:r>
                        <a:rPr lang="en-GB" dirty="0" smtClean="0"/>
                        <a:t>16</a:t>
                      </a:r>
                      <a:endParaRPr lang="en-GB" dirty="0"/>
                    </a:p>
                  </a:txBody>
                  <a:tcPr/>
                </a:tc>
                <a:extLst>
                  <a:ext uri="{0D108BD9-81ED-4DB2-BD59-A6C34878D82A}">
                    <a16:rowId xmlns:a16="http://schemas.microsoft.com/office/drawing/2014/main" xmlns="" val="4059626191"/>
                  </a:ext>
                </a:extLst>
              </a:tr>
              <a:tr h="356746">
                <a:tc>
                  <a:txBody>
                    <a:bodyPr/>
                    <a:lstStyle/>
                    <a:p>
                      <a:r>
                        <a:rPr lang="en-GB" dirty="0" smtClean="0"/>
                        <a:t>October</a:t>
                      </a:r>
                      <a:endParaRPr lang="en-GB" dirty="0"/>
                    </a:p>
                  </a:txBody>
                  <a:tcPr/>
                </a:tc>
                <a:tc>
                  <a:txBody>
                    <a:bodyPr/>
                    <a:lstStyle/>
                    <a:p>
                      <a:r>
                        <a:rPr lang="en-GB" dirty="0" smtClean="0"/>
                        <a:t>13</a:t>
                      </a:r>
                      <a:endParaRPr lang="en-GB" dirty="0"/>
                    </a:p>
                  </a:txBody>
                  <a:tcPr/>
                </a:tc>
                <a:extLst>
                  <a:ext uri="{0D108BD9-81ED-4DB2-BD59-A6C34878D82A}">
                    <a16:rowId xmlns:a16="http://schemas.microsoft.com/office/drawing/2014/main" xmlns="" val="782756093"/>
                  </a:ext>
                </a:extLst>
              </a:tr>
              <a:tr h="356746">
                <a:tc>
                  <a:txBody>
                    <a:bodyPr/>
                    <a:lstStyle/>
                    <a:p>
                      <a:r>
                        <a:rPr lang="en-GB" dirty="0" smtClean="0"/>
                        <a:t>November</a:t>
                      </a:r>
                      <a:endParaRPr lang="en-GB" dirty="0"/>
                    </a:p>
                  </a:txBody>
                  <a:tcPr/>
                </a:tc>
                <a:tc>
                  <a:txBody>
                    <a:bodyPr/>
                    <a:lstStyle/>
                    <a:p>
                      <a:r>
                        <a:rPr lang="en-GB" dirty="0" smtClean="0"/>
                        <a:t>9</a:t>
                      </a:r>
                      <a:endParaRPr lang="en-GB" dirty="0"/>
                    </a:p>
                  </a:txBody>
                  <a:tcPr/>
                </a:tc>
                <a:extLst>
                  <a:ext uri="{0D108BD9-81ED-4DB2-BD59-A6C34878D82A}">
                    <a16:rowId xmlns:a16="http://schemas.microsoft.com/office/drawing/2014/main" xmlns="" val="591959619"/>
                  </a:ext>
                </a:extLst>
              </a:tr>
              <a:tr h="356746">
                <a:tc>
                  <a:txBody>
                    <a:bodyPr/>
                    <a:lstStyle/>
                    <a:p>
                      <a:r>
                        <a:rPr lang="en-GB" dirty="0" smtClean="0"/>
                        <a:t>December</a:t>
                      </a:r>
                      <a:endParaRPr lang="en-GB" dirty="0"/>
                    </a:p>
                  </a:txBody>
                  <a:tcPr/>
                </a:tc>
                <a:tc>
                  <a:txBody>
                    <a:bodyPr/>
                    <a:lstStyle/>
                    <a:p>
                      <a:r>
                        <a:rPr lang="en-GB" dirty="0" smtClean="0"/>
                        <a:t>8</a:t>
                      </a:r>
                      <a:endParaRPr lang="en-GB" dirty="0"/>
                    </a:p>
                  </a:txBody>
                  <a:tcPr/>
                </a:tc>
                <a:extLst>
                  <a:ext uri="{0D108BD9-81ED-4DB2-BD59-A6C34878D82A}">
                    <a16:rowId xmlns:a16="http://schemas.microsoft.com/office/drawing/2014/main" xmlns="" val="1042893096"/>
                  </a:ext>
                </a:extLst>
              </a:tr>
            </a:tbl>
          </a:graphicData>
        </a:graphic>
      </p:graphicFrame>
      <p:sp>
        <p:nvSpPr>
          <p:cNvPr id="6" name="TextBox 5"/>
          <p:cNvSpPr txBox="1"/>
          <p:nvPr/>
        </p:nvSpPr>
        <p:spPr>
          <a:xfrm>
            <a:off x="4556370" y="2181225"/>
            <a:ext cx="2461846" cy="2308324"/>
          </a:xfrm>
          <a:prstGeom prst="rect">
            <a:avLst/>
          </a:prstGeom>
          <a:noFill/>
        </p:spPr>
        <p:txBody>
          <a:bodyPr wrap="square" rtlCol="0">
            <a:spAutoFit/>
          </a:bodyPr>
          <a:lstStyle/>
          <a:p>
            <a:r>
              <a:rPr lang="en-GB" dirty="0" smtClean="0"/>
              <a:t>Use the data to plot a comparative line graph to show the average temperature for Greece – </a:t>
            </a:r>
            <a:r>
              <a:rPr lang="en-GB" dirty="0" err="1" smtClean="0"/>
              <a:t>Halkadiki</a:t>
            </a:r>
            <a:r>
              <a:rPr lang="en-GB" dirty="0" smtClean="0"/>
              <a:t> and Newquay in Cornwall. and then the average rain fall across the year.</a:t>
            </a:r>
            <a:endParaRPr lang="en-GB" dirty="0"/>
          </a:p>
        </p:txBody>
      </p:sp>
      <p:graphicFrame>
        <p:nvGraphicFramePr>
          <p:cNvPr id="8" name="Content Placeholder 3"/>
          <p:cNvGraphicFramePr>
            <a:graphicFrameLocks/>
          </p:cNvGraphicFramePr>
          <p:nvPr>
            <p:extLst/>
          </p:nvPr>
        </p:nvGraphicFramePr>
        <p:xfrm>
          <a:off x="7494955" y="1420951"/>
          <a:ext cx="3405554" cy="5029200"/>
        </p:xfrm>
        <a:graphic>
          <a:graphicData uri="http://schemas.openxmlformats.org/drawingml/2006/table">
            <a:tbl>
              <a:tblPr firstRow="1" bandRow="1">
                <a:tableStyleId>{5C22544A-7EE6-4342-B048-85BDC9FD1C3A}</a:tableStyleId>
              </a:tblPr>
              <a:tblGrid>
                <a:gridCol w="1350108">
                  <a:extLst>
                    <a:ext uri="{9D8B030D-6E8A-4147-A177-3AD203B41FA5}">
                      <a16:colId xmlns:a16="http://schemas.microsoft.com/office/drawing/2014/main" xmlns="" val="3800043505"/>
                    </a:ext>
                  </a:extLst>
                </a:gridCol>
                <a:gridCol w="2055446">
                  <a:extLst>
                    <a:ext uri="{9D8B030D-6E8A-4147-A177-3AD203B41FA5}">
                      <a16:colId xmlns:a16="http://schemas.microsoft.com/office/drawing/2014/main" xmlns="" val="2387320807"/>
                    </a:ext>
                  </a:extLst>
                </a:gridCol>
              </a:tblGrid>
              <a:tr h="356746">
                <a:tc>
                  <a:txBody>
                    <a:bodyPr/>
                    <a:lstStyle/>
                    <a:p>
                      <a:r>
                        <a:rPr lang="en-GB" dirty="0" smtClean="0"/>
                        <a:t>Month </a:t>
                      </a:r>
                      <a:endParaRPr lang="en-GB" dirty="0"/>
                    </a:p>
                  </a:txBody>
                  <a:tcPr/>
                </a:tc>
                <a:tc>
                  <a:txBody>
                    <a:bodyPr/>
                    <a:lstStyle/>
                    <a:p>
                      <a:r>
                        <a:rPr lang="en-GB" dirty="0" smtClean="0"/>
                        <a:t>Average</a:t>
                      </a:r>
                      <a:r>
                        <a:rPr lang="en-GB" baseline="0" dirty="0" smtClean="0"/>
                        <a:t> rainfall mm</a:t>
                      </a:r>
                      <a:endParaRPr lang="en-GB" dirty="0"/>
                    </a:p>
                  </a:txBody>
                  <a:tcPr/>
                </a:tc>
                <a:extLst>
                  <a:ext uri="{0D108BD9-81ED-4DB2-BD59-A6C34878D82A}">
                    <a16:rowId xmlns:a16="http://schemas.microsoft.com/office/drawing/2014/main" xmlns="" val="3130629425"/>
                  </a:ext>
                </a:extLst>
              </a:tr>
              <a:tr h="356746">
                <a:tc>
                  <a:txBody>
                    <a:bodyPr/>
                    <a:lstStyle/>
                    <a:p>
                      <a:r>
                        <a:rPr lang="en-GB" dirty="0" smtClean="0"/>
                        <a:t>January</a:t>
                      </a:r>
                      <a:endParaRPr lang="en-GB" dirty="0"/>
                    </a:p>
                  </a:txBody>
                  <a:tcPr/>
                </a:tc>
                <a:tc>
                  <a:txBody>
                    <a:bodyPr/>
                    <a:lstStyle/>
                    <a:p>
                      <a:r>
                        <a:rPr lang="en-GB" dirty="0" smtClean="0"/>
                        <a:t>121</a:t>
                      </a:r>
                      <a:endParaRPr lang="en-GB" dirty="0"/>
                    </a:p>
                  </a:txBody>
                  <a:tcPr/>
                </a:tc>
                <a:extLst>
                  <a:ext uri="{0D108BD9-81ED-4DB2-BD59-A6C34878D82A}">
                    <a16:rowId xmlns:a16="http://schemas.microsoft.com/office/drawing/2014/main" xmlns="" val="2300910731"/>
                  </a:ext>
                </a:extLst>
              </a:tr>
              <a:tr h="356746">
                <a:tc>
                  <a:txBody>
                    <a:bodyPr/>
                    <a:lstStyle/>
                    <a:p>
                      <a:r>
                        <a:rPr lang="en-GB" dirty="0" smtClean="0"/>
                        <a:t>February</a:t>
                      </a:r>
                      <a:endParaRPr lang="en-GB" dirty="0"/>
                    </a:p>
                  </a:txBody>
                  <a:tcPr/>
                </a:tc>
                <a:tc>
                  <a:txBody>
                    <a:bodyPr/>
                    <a:lstStyle/>
                    <a:p>
                      <a:r>
                        <a:rPr lang="en-GB" dirty="0" smtClean="0"/>
                        <a:t>114</a:t>
                      </a:r>
                      <a:endParaRPr lang="en-GB" dirty="0"/>
                    </a:p>
                  </a:txBody>
                  <a:tcPr/>
                </a:tc>
                <a:extLst>
                  <a:ext uri="{0D108BD9-81ED-4DB2-BD59-A6C34878D82A}">
                    <a16:rowId xmlns:a16="http://schemas.microsoft.com/office/drawing/2014/main" xmlns="" val="3303036382"/>
                  </a:ext>
                </a:extLst>
              </a:tr>
              <a:tr h="356746">
                <a:tc>
                  <a:txBody>
                    <a:bodyPr/>
                    <a:lstStyle/>
                    <a:p>
                      <a:r>
                        <a:rPr lang="en-GB" dirty="0" smtClean="0"/>
                        <a:t>March</a:t>
                      </a:r>
                      <a:endParaRPr lang="en-GB" dirty="0"/>
                    </a:p>
                  </a:txBody>
                  <a:tcPr/>
                </a:tc>
                <a:tc>
                  <a:txBody>
                    <a:bodyPr/>
                    <a:lstStyle/>
                    <a:p>
                      <a:r>
                        <a:rPr lang="en-GB" dirty="0" smtClean="0"/>
                        <a:t>72</a:t>
                      </a:r>
                      <a:endParaRPr lang="en-GB" dirty="0"/>
                    </a:p>
                  </a:txBody>
                  <a:tcPr/>
                </a:tc>
                <a:extLst>
                  <a:ext uri="{0D108BD9-81ED-4DB2-BD59-A6C34878D82A}">
                    <a16:rowId xmlns:a16="http://schemas.microsoft.com/office/drawing/2014/main" xmlns="" val="4072220948"/>
                  </a:ext>
                </a:extLst>
              </a:tr>
              <a:tr h="356746">
                <a:tc>
                  <a:txBody>
                    <a:bodyPr/>
                    <a:lstStyle/>
                    <a:p>
                      <a:r>
                        <a:rPr lang="en-GB" dirty="0" smtClean="0"/>
                        <a:t>April</a:t>
                      </a:r>
                      <a:endParaRPr lang="en-GB" dirty="0"/>
                    </a:p>
                  </a:txBody>
                  <a:tcPr/>
                </a:tc>
                <a:tc>
                  <a:txBody>
                    <a:bodyPr/>
                    <a:lstStyle/>
                    <a:p>
                      <a:r>
                        <a:rPr lang="en-GB" dirty="0" smtClean="0"/>
                        <a:t>63</a:t>
                      </a:r>
                      <a:endParaRPr lang="en-GB" dirty="0"/>
                    </a:p>
                  </a:txBody>
                  <a:tcPr/>
                </a:tc>
                <a:extLst>
                  <a:ext uri="{0D108BD9-81ED-4DB2-BD59-A6C34878D82A}">
                    <a16:rowId xmlns:a16="http://schemas.microsoft.com/office/drawing/2014/main" xmlns="" val="385331311"/>
                  </a:ext>
                </a:extLst>
              </a:tr>
              <a:tr h="356746">
                <a:tc>
                  <a:txBody>
                    <a:bodyPr/>
                    <a:lstStyle/>
                    <a:p>
                      <a:r>
                        <a:rPr lang="en-GB" dirty="0" smtClean="0"/>
                        <a:t>May</a:t>
                      </a:r>
                      <a:endParaRPr lang="en-GB" dirty="0"/>
                    </a:p>
                  </a:txBody>
                  <a:tcPr/>
                </a:tc>
                <a:tc>
                  <a:txBody>
                    <a:bodyPr/>
                    <a:lstStyle/>
                    <a:p>
                      <a:r>
                        <a:rPr lang="en-GB" dirty="0" smtClean="0"/>
                        <a:t>30</a:t>
                      </a:r>
                      <a:endParaRPr lang="en-GB" dirty="0"/>
                    </a:p>
                  </a:txBody>
                  <a:tcPr/>
                </a:tc>
                <a:extLst>
                  <a:ext uri="{0D108BD9-81ED-4DB2-BD59-A6C34878D82A}">
                    <a16:rowId xmlns:a16="http://schemas.microsoft.com/office/drawing/2014/main" xmlns="" val="3200041602"/>
                  </a:ext>
                </a:extLst>
              </a:tr>
              <a:tr h="356746">
                <a:tc>
                  <a:txBody>
                    <a:bodyPr/>
                    <a:lstStyle/>
                    <a:p>
                      <a:r>
                        <a:rPr lang="en-GB" dirty="0" smtClean="0"/>
                        <a:t>June</a:t>
                      </a:r>
                      <a:endParaRPr lang="en-GB" dirty="0"/>
                    </a:p>
                  </a:txBody>
                  <a:tcPr/>
                </a:tc>
                <a:tc>
                  <a:txBody>
                    <a:bodyPr/>
                    <a:lstStyle/>
                    <a:p>
                      <a:r>
                        <a:rPr lang="en-GB" dirty="0" smtClean="0"/>
                        <a:t>35</a:t>
                      </a:r>
                      <a:endParaRPr lang="en-GB" dirty="0"/>
                    </a:p>
                  </a:txBody>
                  <a:tcPr/>
                </a:tc>
                <a:extLst>
                  <a:ext uri="{0D108BD9-81ED-4DB2-BD59-A6C34878D82A}">
                    <a16:rowId xmlns:a16="http://schemas.microsoft.com/office/drawing/2014/main" xmlns="" val="1723720205"/>
                  </a:ext>
                </a:extLst>
              </a:tr>
              <a:tr h="356746">
                <a:tc>
                  <a:txBody>
                    <a:bodyPr/>
                    <a:lstStyle/>
                    <a:p>
                      <a:r>
                        <a:rPr lang="en-GB" dirty="0" smtClean="0"/>
                        <a:t>July</a:t>
                      </a:r>
                      <a:endParaRPr lang="en-GB" dirty="0"/>
                    </a:p>
                  </a:txBody>
                  <a:tcPr/>
                </a:tc>
                <a:tc>
                  <a:txBody>
                    <a:bodyPr/>
                    <a:lstStyle/>
                    <a:p>
                      <a:r>
                        <a:rPr lang="en-GB" dirty="0" smtClean="0"/>
                        <a:t>53</a:t>
                      </a:r>
                      <a:endParaRPr lang="en-GB" dirty="0"/>
                    </a:p>
                  </a:txBody>
                  <a:tcPr/>
                </a:tc>
                <a:extLst>
                  <a:ext uri="{0D108BD9-81ED-4DB2-BD59-A6C34878D82A}">
                    <a16:rowId xmlns:a16="http://schemas.microsoft.com/office/drawing/2014/main" xmlns="" val="3382619155"/>
                  </a:ext>
                </a:extLst>
              </a:tr>
              <a:tr h="356746">
                <a:tc>
                  <a:txBody>
                    <a:bodyPr/>
                    <a:lstStyle/>
                    <a:p>
                      <a:r>
                        <a:rPr lang="en-GB" dirty="0" smtClean="0"/>
                        <a:t>August</a:t>
                      </a:r>
                      <a:endParaRPr lang="en-GB" dirty="0"/>
                    </a:p>
                  </a:txBody>
                  <a:tcPr/>
                </a:tc>
                <a:tc>
                  <a:txBody>
                    <a:bodyPr/>
                    <a:lstStyle/>
                    <a:p>
                      <a:r>
                        <a:rPr lang="en-GB" dirty="0" smtClean="0"/>
                        <a:t>40</a:t>
                      </a:r>
                      <a:endParaRPr lang="en-GB" dirty="0"/>
                    </a:p>
                  </a:txBody>
                  <a:tcPr/>
                </a:tc>
                <a:extLst>
                  <a:ext uri="{0D108BD9-81ED-4DB2-BD59-A6C34878D82A}">
                    <a16:rowId xmlns:a16="http://schemas.microsoft.com/office/drawing/2014/main" xmlns="" val="2020614927"/>
                  </a:ext>
                </a:extLst>
              </a:tr>
              <a:tr h="356746">
                <a:tc>
                  <a:txBody>
                    <a:bodyPr/>
                    <a:lstStyle/>
                    <a:p>
                      <a:r>
                        <a:rPr lang="en-GB" dirty="0" smtClean="0"/>
                        <a:t>September</a:t>
                      </a:r>
                      <a:endParaRPr lang="en-GB" dirty="0"/>
                    </a:p>
                  </a:txBody>
                  <a:tcPr/>
                </a:tc>
                <a:tc>
                  <a:txBody>
                    <a:bodyPr/>
                    <a:lstStyle/>
                    <a:p>
                      <a:r>
                        <a:rPr lang="en-GB" dirty="0" smtClean="0"/>
                        <a:t>50</a:t>
                      </a:r>
                      <a:endParaRPr lang="en-GB" dirty="0"/>
                    </a:p>
                  </a:txBody>
                  <a:tcPr/>
                </a:tc>
                <a:extLst>
                  <a:ext uri="{0D108BD9-81ED-4DB2-BD59-A6C34878D82A}">
                    <a16:rowId xmlns:a16="http://schemas.microsoft.com/office/drawing/2014/main" xmlns="" val="4059626191"/>
                  </a:ext>
                </a:extLst>
              </a:tr>
              <a:tr h="356746">
                <a:tc>
                  <a:txBody>
                    <a:bodyPr/>
                    <a:lstStyle/>
                    <a:p>
                      <a:r>
                        <a:rPr lang="en-GB" dirty="0" smtClean="0"/>
                        <a:t>October</a:t>
                      </a:r>
                      <a:endParaRPr lang="en-GB" dirty="0"/>
                    </a:p>
                  </a:txBody>
                  <a:tcPr/>
                </a:tc>
                <a:tc>
                  <a:txBody>
                    <a:bodyPr/>
                    <a:lstStyle/>
                    <a:p>
                      <a:r>
                        <a:rPr lang="en-GB" dirty="0" smtClean="0"/>
                        <a:t>90</a:t>
                      </a:r>
                      <a:endParaRPr lang="en-GB" dirty="0"/>
                    </a:p>
                  </a:txBody>
                  <a:tcPr/>
                </a:tc>
                <a:extLst>
                  <a:ext uri="{0D108BD9-81ED-4DB2-BD59-A6C34878D82A}">
                    <a16:rowId xmlns:a16="http://schemas.microsoft.com/office/drawing/2014/main" xmlns="" val="782756093"/>
                  </a:ext>
                </a:extLst>
              </a:tr>
              <a:tr h="356746">
                <a:tc>
                  <a:txBody>
                    <a:bodyPr/>
                    <a:lstStyle/>
                    <a:p>
                      <a:r>
                        <a:rPr lang="en-GB" dirty="0" smtClean="0"/>
                        <a:t>November</a:t>
                      </a:r>
                      <a:endParaRPr lang="en-GB" dirty="0"/>
                    </a:p>
                  </a:txBody>
                  <a:tcPr/>
                </a:tc>
                <a:tc>
                  <a:txBody>
                    <a:bodyPr/>
                    <a:lstStyle/>
                    <a:p>
                      <a:r>
                        <a:rPr lang="en-GB" dirty="0" smtClean="0"/>
                        <a:t>110</a:t>
                      </a:r>
                      <a:endParaRPr lang="en-GB" dirty="0"/>
                    </a:p>
                  </a:txBody>
                  <a:tcPr/>
                </a:tc>
                <a:extLst>
                  <a:ext uri="{0D108BD9-81ED-4DB2-BD59-A6C34878D82A}">
                    <a16:rowId xmlns:a16="http://schemas.microsoft.com/office/drawing/2014/main" xmlns="" val="591959619"/>
                  </a:ext>
                </a:extLst>
              </a:tr>
              <a:tr h="356746">
                <a:tc>
                  <a:txBody>
                    <a:bodyPr/>
                    <a:lstStyle/>
                    <a:p>
                      <a:r>
                        <a:rPr lang="en-GB" dirty="0" smtClean="0"/>
                        <a:t>December</a:t>
                      </a:r>
                      <a:endParaRPr lang="en-GB" dirty="0"/>
                    </a:p>
                  </a:txBody>
                  <a:tcPr/>
                </a:tc>
                <a:tc>
                  <a:txBody>
                    <a:bodyPr/>
                    <a:lstStyle/>
                    <a:p>
                      <a:r>
                        <a:rPr lang="en-GB" dirty="0" smtClean="0"/>
                        <a:t>108</a:t>
                      </a:r>
                      <a:endParaRPr lang="en-GB" dirty="0"/>
                    </a:p>
                  </a:txBody>
                  <a:tcPr/>
                </a:tc>
                <a:extLst>
                  <a:ext uri="{0D108BD9-81ED-4DB2-BD59-A6C34878D82A}">
                    <a16:rowId xmlns:a16="http://schemas.microsoft.com/office/drawing/2014/main" xmlns="" val="1042893096"/>
                  </a:ext>
                </a:extLst>
              </a:tr>
            </a:tbl>
          </a:graphicData>
        </a:graphic>
      </p:graphicFrame>
      <p:sp>
        <p:nvSpPr>
          <p:cNvPr id="7" name="Title 1"/>
          <p:cNvSpPr>
            <a:spLocks noGrp="1"/>
          </p:cNvSpPr>
          <p:nvPr>
            <p:ph type="title"/>
          </p:nvPr>
        </p:nvSpPr>
        <p:spPr>
          <a:xfrm>
            <a:off x="838200" y="95388"/>
            <a:ext cx="10515600" cy="1325563"/>
          </a:xfrm>
        </p:spPr>
        <p:txBody>
          <a:bodyPr/>
          <a:lstStyle/>
          <a:p>
            <a:r>
              <a:rPr lang="en-GB" dirty="0" smtClean="0"/>
              <a:t>Average temperature and rainfall in Newquay </a:t>
            </a:r>
            <a:endParaRPr lang="en-GB" dirty="0"/>
          </a:p>
        </p:txBody>
      </p:sp>
    </p:spTree>
    <p:extLst>
      <p:ext uri="{BB962C8B-B14F-4D97-AF65-F5344CB8AC3E}">
        <p14:creationId xmlns:p14="http://schemas.microsoft.com/office/powerpoint/2010/main" val="405539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97855475"/>
              </p:ext>
            </p:extLst>
          </p:nvPr>
        </p:nvGraphicFramePr>
        <p:xfrm>
          <a:off x="1851982" y="1933812"/>
          <a:ext cx="8878526" cy="3306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5381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631413299"/>
              </p:ext>
            </p:extLst>
          </p:nvPr>
        </p:nvGraphicFramePr>
        <p:xfrm>
          <a:off x="1730326" y="675249"/>
          <a:ext cx="8279839" cy="49518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9745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slides below are about the landscape and coastline. </a:t>
            </a:r>
            <a:endParaRPr lang="en-GB" dirty="0"/>
          </a:p>
        </p:txBody>
      </p:sp>
      <p:pic>
        <p:nvPicPr>
          <p:cNvPr id="4" name="Picture 3"/>
          <p:cNvPicPr>
            <a:picLocks noChangeAspect="1"/>
          </p:cNvPicPr>
          <p:nvPr/>
        </p:nvPicPr>
        <p:blipFill>
          <a:blip r:embed="rId2"/>
          <a:stretch>
            <a:fillRect/>
          </a:stretch>
        </p:blipFill>
        <p:spPr>
          <a:xfrm>
            <a:off x="3056718" y="1561515"/>
            <a:ext cx="7699342" cy="4645928"/>
          </a:xfrm>
          <a:prstGeom prst="rect">
            <a:avLst/>
          </a:prstGeom>
        </p:spPr>
      </p:pic>
    </p:spTree>
    <p:extLst>
      <p:ext uri="{BB962C8B-B14F-4D97-AF65-F5344CB8AC3E}">
        <p14:creationId xmlns:p14="http://schemas.microsoft.com/office/powerpoint/2010/main" val="91108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926</Words>
  <Application>Microsoft Office PowerPoint</Application>
  <PresentationFormat>Widescreen</PresentationFormat>
  <Paragraphs>178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W01</vt:lpstr>
      <vt:lpstr>Calibri</vt:lpstr>
      <vt:lpstr>Calibri Light</vt:lpstr>
      <vt:lpstr>Comic Sans MS</vt:lpstr>
      <vt:lpstr>Office Theme</vt:lpstr>
      <vt:lpstr>Use the information below to help you write a postcard home from Greece, making comparisons with what it like back home,</vt:lpstr>
      <vt:lpstr>The slides below are about the climate in Greece</vt:lpstr>
      <vt:lpstr>PowerPoint Presentation</vt:lpstr>
      <vt:lpstr>PowerPoint Presentation</vt:lpstr>
      <vt:lpstr>Average temperature and rainfall in Halkadiki </vt:lpstr>
      <vt:lpstr>Average temperature and rainfall in Newquay </vt:lpstr>
      <vt:lpstr>PowerPoint Presentation</vt:lpstr>
      <vt:lpstr>PowerPoint Presentation</vt:lpstr>
      <vt:lpstr>The slides below are about the landscape and coastline. </vt:lpstr>
      <vt:lpstr>PowerPoint Presentation</vt:lpstr>
      <vt:lpstr>PowerPoint Presentation</vt:lpstr>
      <vt:lpstr>Where is modern-day Greece?</vt:lpstr>
      <vt:lpstr> Greek Topography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Martin</dc:creator>
  <cp:lastModifiedBy>Andrew Martin</cp:lastModifiedBy>
  <cp:revision>4</cp:revision>
  <dcterms:created xsi:type="dcterms:W3CDTF">2021-01-05T13:23:37Z</dcterms:created>
  <dcterms:modified xsi:type="dcterms:W3CDTF">2021-01-09T17:13:51Z</dcterms:modified>
</cp:coreProperties>
</file>