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  <p:sldMasterId id="2147483670" r:id="rId13"/>
  </p:sldMasterIdLst>
  <p:notesMasterIdLst>
    <p:notesMasterId r:id="rId33"/>
  </p:notesMasterIdLst>
  <p:sldIdLst>
    <p:sldId id="282" r:id="rId14"/>
    <p:sldId id="283" r:id="rId15"/>
    <p:sldId id="270" r:id="rId16"/>
    <p:sldId id="271" r:id="rId17"/>
    <p:sldId id="272" r:id="rId18"/>
    <p:sldId id="281" r:id="rId19"/>
    <p:sldId id="273" r:id="rId20"/>
    <p:sldId id="258" r:id="rId21"/>
    <p:sldId id="278" r:id="rId22"/>
    <p:sldId id="260" r:id="rId23"/>
    <p:sldId id="285" r:id="rId24"/>
    <p:sldId id="284" r:id="rId25"/>
    <p:sldId id="277" r:id="rId26"/>
    <p:sldId id="279" r:id="rId27"/>
    <p:sldId id="280" r:id="rId28"/>
    <p:sldId id="286" r:id="rId29"/>
    <p:sldId id="261" r:id="rId30"/>
    <p:sldId id="27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20C1404E-DF04-4C1A-9D98-6B31BAD6CF70}"/>
    <pc:docChg chg="custSel modSld">
      <pc:chgData name="James Clegg" userId="c6df1435-7a36-4b38-be4d-16e68e91152f" providerId="ADAL" clId="{20C1404E-DF04-4C1A-9D98-6B31BAD6CF70}" dt="2020-11-04T13:20:27.955" v="10"/>
      <pc:docMkLst>
        <pc:docMk/>
      </pc:docMkLst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2542925169" sldId="258"/>
        </pc:sldMkLst>
        <pc:picChg chg="del">
          <ac:chgData name="James Clegg" userId="c6df1435-7a36-4b38-be4d-16e68e91152f" providerId="ADAL" clId="{20C1404E-DF04-4C1A-9D98-6B31BAD6CF70}" dt="2020-11-04T13:20:01.708" v="2" actId="478"/>
          <ac:picMkLst>
            <pc:docMk/>
            <pc:sldMk cId="2542925169" sldId="258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1153940510" sldId="260"/>
        </pc:sldMkLst>
        <pc:picChg chg="del">
          <ac:chgData name="James Clegg" userId="c6df1435-7a36-4b38-be4d-16e68e91152f" providerId="ADAL" clId="{20C1404E-DF04-4C1A-9D98-6B31BAD6CF70}" dt="2020-11-04T13:20:07.599" v="4" actId="478"/>
          <ac:picMkLst>
            <pc:docMk/>
            <pc:sldMk cId="1153940510" sldId="26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1558502180" sldId="261"/>
        </pc:sldMkLst>
        <pc:picChg chg="del">
          <ac:chgData name="James Clegg" userId="c6df1435-7a36-4b38-be4d-16e68e91152f" providerId="ADAL" clId="{20C1404E-DF04-4C1A-9D98-6B31BAD6CF70}" dt="2020-11-04T13:20:18.744" v="8" actId="478"/>
          <ac:picMkLst>
            <pc:docMk/>
            <pc:sldMk cId="1558502180" sldId="261"/>
            <ac:picMk id="4" creationId="{00000000-0000-0000-0000-000000000000}"/>
          </ac:picMkLst>
        </pc:picChg>
      </pc:sldChg>
      <pc:sldChg chg="modTransition">
        <pc:chgData name="James Clegg" userId="c6df1435-7a36-4b38-be4d-16e68e91152f" providerId="ADAL" clId="{20C1404E-DF04-4C1A-9D98-6B31BAD6CF70}" dt="2020-11-04T13:20:27.955" v="10"/>
        <pc:sldMkLst>
          <pc:docMk/>
          <pc:sldMk cId="3993076322" sldId="270"/>
        </pc:sldMkLst>
      </pc:sldChg>
      <pc:sldChg chg="modTransition">
        <pc:chgData name="James Clegg" userId="c6df1435-7a36-4b38-be4d-16e68e91152f" providerId="ADAL" clId="{20C1404E-DF04-4C1A-9D98-6B31BAD6CF70}" dt="2020-11-04T13:20:27.955" v="10"/>
        <pc:sldMkLst>
          <pc:docMk/>
          <pc:sldMk cId="2238379798" sldId="271"/>
        </pc:sldMkLst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987289824" sldId="272"/>
        </pc:sldMkLst>
        <pc:picChg chg="del">
          <ac:chgData name="James Clegg" userId="c6df1435-7a36-4b38-be4d-16e68e91152f" providerId="ADAL" clId="{20C1404E-DF04-4C1A-9D98-6B31BAD6CF70}" dt="2020-11-04T13:19:56.997" v="0" actId="478"/>
          <ac:picMkLst>
            <pc:docMk/>
            <pc:sldMk cId="987289824" sldId="272"/>
            <ac:picMk id="6" creationId="{00000000-0000-0000-0000-000000000000}"/>
          </ac:picMkLst>
        </pc:picChg>
      </pc:sldChg>
      <pc:sldChg chg="modTransition">
        <pc:chgData name="James Clegg" userId="c6df1435-7a36-4b38-be4d-16e68e91152f" providerId="ADAL" clId="{20C1404E-DF04-4C1A-9D98-6B31BAD6CF70}" dt="2020-11-04T13:20:27.955" v="10"/>
        <pc:sldMkLst>
          <pc:docMk/>
          <pc:sldMk cId="2952925446" sldId="273"/>
        </pc:sldMkLst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2344076510" sldId="275"/>
        </pc:sldMkLst>
        <pc:picChg chg="del">
          <ac:chgData name="James Clegg" userId="c6df1435-7a36-4b38-be4d-16e68e91152f" providerId="ADAL" clId="{20C1404E-DF04-4C1A-9D98-6B31BAD6CF70}" dt="2020-11-04T13:20:21.628" v="9" actId="478"/>
          <ac:picMkLst>
            <pc:docMk/>
            <pc:sldMk cId="2344076510" sldId="27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1600338593" sldId="277"/>
        </pc:sldMkLst>
        <pc:picChg chg="del">
          <ac:chgData name="James Clegg" userId="c6df1435-7a36-4b38-be4d-16e68e91152f" providerId="ADAL" clId="{20C1404E-DF04-4C1A-9D98-6B31BAD6CF70}" dt="2020-11-04T13:20:10.744" v="5" actId="478"/>
          <ac:picMkLst>
            <pc:docMk/>
            <pc:sldMk cId="1600338593" sldId="277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2123626751" sldId="278"/>
        </pc:sldMkLst>
        <pc:picChg chg="del">
          <ac:chgData name="James Clegg" userId="c6df1435-7a36-4b38-be4d-16e68e91152f" providerId="ADAL" clId="{20C1404E-DF04-4C1A-9D98-6B31BAD6CF70}" dt="2020-11-04T13:20:04.084" v="3" actId="478"/>
          <ac:picMkLst>
            <pc:docMk/>
            <pc:sldMk cId="2123626751" sldId="27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3691656667" sldId="279"/>
        </pc:sldMkLst>
        <pc:picChg chg="del">
          <ac:chgData name="James Clegg" userId="c6df1435-7a36-4b38-be4d-16e68e91152f" providerId="ADAL" clId="{20C1404E-DF04-4C1A-9D98-6B31BAD6CF70}" dt="2020-11-04T13:20:13.434" v="6" actId="478"/>
          <ac:picMkLst>
            <pc:docMk/>
            <pc:sldMk cId="3691656667" sldId="279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394915212" sldId="280"/>
        </pc:sldMkLst>
        <pc:picChg chg="del">
          <ac:chgData name="James Clegg" userId="c6df1435-7a36-4b38-be4d-16e68e91152f" providerId="ADAL" clId="{20C1404E-DF04-4C1A-9D98-6B31BAD6CF70}" dt="2020-11-04T13:20:16.431" v="7" actId="478"/>
          <ac:picMkLst>
            <pc:docMk/>
            <pc:sldMk cId="394915212" sldId="28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1404E-DF04-4C1A-9D98-6B31BAD6CF70}" dt="2020-11-04T13:20:27.955" v="10"/>
        <pc:sldMkLst>
          <pc:docMk/>
          <pc:sldMk cId="1391275320" sldId="281"/>
        </pc:sldMkLst>
        <pc:picChg chg="del">
          <ac:chgData name="James Clegg" userId="c6df1435-7a36-4b38-be4d-16e68e91152f" providerId="ADAL" clId="{20C1404E-DF04-4C1A-9D98-6B31BAD6CF70}" dt="2020-11-04T13:19:59.120" v="1" actId="478"/>
          <ac:picMkLst>
            <pc:docMk/>
            <pc:sldMk cId="1391275320" sldId="281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2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7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35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457177">
              <a:defRPr/>
            </a:pPr>
            <a:fld id="{45335E50-1930-44E5-9B14-893AFBD95C69}" type="datetimeFigureOut">
              <a:rPr lang="en-GB" smtClean="0">
                <a:solidFill>
                  <a:prstClr val="black"/>
                </a:solidFill>
              </a:rPr>
              <a:pPr defTabSz="457177">
                <a:defRPr/>
              </a:pPr>
              <a:t>11/02/2021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3" y="635635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457177"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457177">
              <a:defRPr/>
            </a:pPr>
            <a:fld id="{108BBDC2-4ED5-4A8D-A28C-1B3F6D2413F0}" type="slidenum">
              <a:rPr lang="en-GB" smtClean="0">
                <a:solidFill>
                  <a:prstClr val="black"/>
                </a:solidFill>
              </a:rPr>
              <a:pPr defTabSz="457177"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6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4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94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6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15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0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312" y="529681"/>
            <a:ext cx="691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7">
              <a:defRPr/>
            </a:pPr>
            <a:r>
              <a:rPr lang="en-GB" sz="4400" b="1" u="sng" dirty="0">
                <a:solidFill>
                  <a:prstClr val="black"/>
                </a:solidFill>
                <a:latin typeface="Calibri"/>
              </a:rPr>
              <a:t>Tuesday </a:t>
            </a:r>
            <a:r>
              <a:rPr lang="en-GB" sz="4400" b="1" u="sng" dirty="0">
                <a:solidFill>
                  <a:prstClr val="black"/>
                </a:solidFill>
                <a:latin typeface="Calibri"/>
              </a:rPr>
              <a:t>23</a:t>
            </a:r>
            <a:r>
              <a:rPr lang="en-GB" sz="4400" b="1" u="sng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GB" sz="4400" b="1" u="sng" dirty="0">
                <a:solidFill>
                  <a:prstClr val="black"/>
                </a:solidFill>
                <a:latin typeface="Calibri"/>
              </a:rPr>
              <a:t> February </a:t>
            </a:r>
            <a:r>
              <a:rPr lang="en-GB" sz="4400" b="1" u="sng" dirty="0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9397" y="6183087"/>
            <a:ext cx="691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7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 descr="Home Learning | Wre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2410736"/>
            <a:ext cx="619125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67633-EEDD-42BD-BB66-34B4A8D5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</p:spPr>
        <p:txBody>
          <a:bodyPr/>
          <a:lstStyle/>
          <a:p>
            <a:r>
              <a:rPr lang="en-GB" dirty="0"/>
              <a:t>Have a go at questions 1 –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5" y="369454"/>
            <a:ext cx="8690885" cy="60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473" y="1251527"/>
            <a:ext cx="4303594" cy="1263590"/>
          </a:xfrm>
        </p:spPr>
        <p:txBody>
          <a:bodyPr/>
          <a:lstStyle/>
          <a:p>
            <a:r>
              <a:rPr lang="en-GB" dirty="0" smtClean="0"/>
              <a:t>What is a factor?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32000" y="3897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4" y="3378717"/>
            <a:ext cx="5340061" cy="2110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2401456"/>
            <a:ext cx="614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https://www.bbc.co.uk/bitesize/topics/z6j2tfr/articles/zv9sv9q#:~:text=A%20factor%20is%20a%20number,the%20number%20itself%20and%201.</a:t>
            </a:r>
          </a:p>
        </p:txBody>
      </p:sp>
    </p:spTree>
    <p:extLst>
      <p:ext uri="{BB962C8B-B14F-4D97-AF65-F5344CB8AC3E}">
        <p14:creationId xmlns:p14="http://schemas.microsoft.com/office/powerpoint/2010/main" val="216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706205"/>
                  </p:ext>
                </p:extLst>
              </p:nvPr>
            </p:nvGraphicFramePr>
            <p:xfrm>
              <a:off x="1799525" y="1048408"/>
              <a:ext cx="5247408" cy="24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9136">
                      <a:extLst>
                        <a:ext uri="{9D8B030D-6E8A-4147-A177-3AD203B41FA5}">
                          <a16:colId xmlns:a16="http://schemas.microsoft.com/office/drawing/2014/main" val="2199073115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788252190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464416138"/>
                        </a:ext>
                      </a:extLst>
                    </a:gridCol>
                  </a:tblGrid>
                  <a:tr h="495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4-times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84358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4136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1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1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1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20852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983991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3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  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3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3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1249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706205"/>
                  </p:ext>
                </p:extLst>
              </p:nvPr>
            </p:nvGraphicFramePr>
            <p:xfrm>
              <a:off x="1799525" y="1048408"/>
              <a:ext cx="5247408" cy="24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9136">
                      <a:extLst>
                        <a:ext uri="{9D8B030D-6E8A-4147-A177-3AD203B41FA5}">
                          <a16:colId xmlns:a16="http://schemas.microsoft.com/office/drawing/2014/main" val="2199073115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788252190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464416138"/>
                        </a:ext>
                      </a:extLst>
                    </a:gridCol>
                  </a:tblGrid>
                  <a:tr h="495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4-times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84358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102469" r="-201045" b="-3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102469" r="-101045" b="-3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102469" r="-1045" b="-3271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4136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200000" r="-201045" b="-2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200000" r="-101045" b="-2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200000" r="-1045" b="-223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0852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303704" r="-201045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303704" r="-101045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303704" r="-1045" b="-12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83991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398780" r="-201045" b="-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398780" r="-101045" b="-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398780" r="-1045" b="-24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2494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48" y="414184"/>
                <a:ext cx="4239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product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48" y="414184"/>
                <a:ext cx="4239491" cy="523220"/>
              </a:xfrm>
              <a:prstGeom prst="rect">
                <a:avLst/>
              </a:prstGeom>
              <a:blipFill>
                <a:blip r:embed="rId6"/>
                <a:stretch>
                  <a:fillRect l="-302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799525" y="1546919"/>
            <a:ext cx="5247408" cy="484909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69515" y="3711976"/>
            <a:ext cx="279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What’s the same?</a:t>
            </a:r>
            <a:endParaRPr lang="en-GB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114746" y="3711976"/>
            <a:ext cx="279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What’s different?</a:t>
            </a:r>
            <a:endParaRPr lang="en-GB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95931" y="4230802"/>
            <a:ext cx="374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One of the factors is 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931" y="5060880"/>
            <a:ext cx="374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The product is 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886" y="4243066"/>
            <a:ext cx="374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The factor that is not 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931" y="4648038"/>
            <a:ext cx="374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One of the factors is not 0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29" y="4487910"/>
            <a:ext cx="1064296" cy="73498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74644" y="3948851"/>
            <a:ext cx="4379499" cy="1397727"/>
          </a:xfrm>
          <a:prstGeom prst="wedgeRoundRectCallout">
            <a:avLst>
              <a:gd name="adj1" fmla="val 62367"/>
              <a:gd name="adj2" fmla="val 3276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 one of the factors is 0,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the product is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3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638614"/>
                  </p:ext>
                </p:extLst>
              </p:nvPr>
            </p:nvGraphicFramePr>
            <p:xfrm>
              <a:off x="1799525" y="1048408"/>
              <a:ext cx="5247408" cy="24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9136">
                      <a:extLst>
                        <a:ext uri="{9D8B030D-6E8A-4147-A177-3AD203B41FA5}">
                          <a16:colId xmlns:a16="http://schemas.microsoft.com/office/drawing/2014/main" val="2199073115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788252190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464416138"/>
                        </a:ext>
                      </a:extLst>
                    </a:gridCol>
                  </a:tblGrid>
                  <a:tr h="495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4-times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84358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4136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1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1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1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20852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2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983991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3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  4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3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/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2400" dirty="0"/>
                            <a:t> 3</a:t>
                          </a:r>
                          <a:r>
                            <a:rPr lang="en-GB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400" dirty="0"/>
                            <a:t> 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1249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638614"/>
                  </p:ext>
                </p:extLst>
              </p:nvPr>
            </p:nvGraphicFramePr>
            <p:xfrm>
              <a:off x="1799525" y="1048408"/>
              <a:ext cx="5247408" cy="24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9136">
                      <a:extLst>
                        <a:ext uri="{9D8B030D-6E8A-4147-A177-3AD203B41FA5}">
                          <a16:colId xmlns:a16="http://schemas.microsoft.com/office/drawing/2014/main" val="2199073115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788252190"/>
                        </a:ext>
                      </a:extLst>
                    </a:gridCol>
                    <a:gridCol w="1749136">
                      <a:extLst>
                        <a:ext uri="{9D8B030D-6E8A-4147-A177-3AD203B41FA5}">
                          <a16:colId xmlns:a16="http://schemas.microsoft.com/office/drawing/2014/main" val="1464416138"/>
                        </a:ext>
                      </a:extLst>
                    </a:gridCol>
                  </a:tblGrid>
                  <a:tr h="495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2-times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4-times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a:t>8-times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</a:rPr>
                            <a:t> table</a:t>
                          </a:r>
                          <a:endParaRPr lang="en-GB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84358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102469" r="-201045" b="-3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102469" r="-101045" b="-3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102469" r="-1045" b="-3271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4136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200000" r="-201045" b="-2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200000" r="-101045" b="-2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200000" r="-1045" b="-223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0852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303704" r="-201045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303704" r="-101045" b="-1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303704" r="-1045" b="-12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839917"/>
                      </a:ext>
                    </a:extLst>
                  </a:tr>
                  <a:tr h="49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" t="-398780" r="-201045" b="-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48" t="-398780" r="-101045" b="-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348" t="-398780" r="-1045" b="-24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2494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48" y="414184"/>
                <a:ext cx="4239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product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48" y="414184"/>
                <a:ext cx="4239491" cy="523220"/>
              </a:xfrm>
              <a:prstGeom prst="rect">
                <a:avLst/>
              </a:prstGeom>
              <a:blipFill>
                <a:blip r:embed="rId6"/>
                <a:stretch>
                  <a:fillRect l="-302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790987" y="2051583"/>
            <a:ext cx="5247408" cy="484909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21741" y="3705597"/>
            <a:ext cx="279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What’s the same?</a:t>
            </a:r>
            <a:endParaRPr lang="en-GB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03812" y="3711976"/>
            <a:ext cx="279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What’s different?</a:t>
            </a:r>
            <a:endParaRPr lang="en-GB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95931" y="4230802"/>
            <a:ext cx="374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One of the factors is 1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931" y="5113674"/>
            <a:ext cx="374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The product is the same as one of the factors.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6636" y="4243066"/>
            <a:ext cx="318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The factor that is not 1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931" y="4648038"/>
            <a:ext cx="374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One of the factors is not 1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75" y="5006099"/>
            <a:ext cx="1064296" cy="734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6636" y="4652009"/>
            <a:ext cx="318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The product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19922" y="4307235"/>
            <a:ext cx="4379499" cy="1397727"/>
          </a:xfrm>
          <a:prstGeom prst="wedgeRoundRectCallout">
            <a:avLst>
              <a:gd name="adj1" fmla="val 62367"/>
              <a:gd name="adj2" fmla="val 3276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7166" y="4405933"/>
            <a:ext cx="392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one of the factors is 1, the product is equal to the other factor</a:t>
            </a:r>
            <a:r>
              <a:rPr lang="en-GB" sz="1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6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5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67633-EEDD-42BD-BB66-34B4A8D5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</p:spPr>
        <p:txBody>
          <a:bodyPr/>
          <a:lstStyle/>
          <a:p>
            <a:r>
              <a:rPr lang="en-GB" dirty="0"/>
              <a:t>Have a go at questions  5 – 8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949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78" y="332508"/>
            <a:ext cx="8757222" cy="60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84" y="1473190"/>
            <a:ext cx="1064296" cy="7349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88353" y="605087"/>
            <a:ext cx="4379499" cy="1397727"/>
            <a:chOff x="1688353" y="605087"/>
            <a:chExt cx="4379499" cy="1397727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1688353" y="605087"/>
              <a:ext cx="4379499" cy="1397727"/>
            </a:xfrm>
            <a:prstGeom prst="wedgeRoundRectCallout">
              <a:avLst>
                <a:gd name="adj1" fmla="val 62367"/>
                <a:gd name="adj2" fmla="val 3276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17903" y="703785"/>
              <a:ext cx="3920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When one of the factors is 1, the product is equal to the other factor</a:t>
              </a:r>
              <a:r>
                <a:rPr lang="en-GB" sz="1600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53467" y="2337206"/>
                <a:ext cx="27570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5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/>
                  <a:t> 1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7" y="2337206"/>
                <a:ext cx="2757054" cy="646331"/>
              </a:xfrm>
              <a:prstGeom prst="rect">
                <a:avLst/>
              </a:prstGeom>
              <a:blipFill>
                <a:blip r:embed="rId6"/>
                <a:stretch>
                  <a:fillRect l="-6623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102139" y="3298417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745424" y="3298417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88709" y="3298417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031994" y="3298417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75279" y="3298417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76582" y="2337206"/>
                <a:ext cx="27570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/>
                  <a:t> 3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82" y="2337206"/>
                <a:ext cx="2757054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1102139" y="4005244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745424" y="4005244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388709" y="4005244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031994" y="4005244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675279" y="4005244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102139" y="4712071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745424" y="4712071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2388709" y="4712071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3031994" y="4712071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3675279" y="4712071"/>
            <a:ext cx="548640" cy="5486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1697573" y="605086"/>
            <a:ext cx="4392812" cy="1397727"/>
            <a:chOff x="1726867" y="-444461"/>
            <a:chExt cx="4392812" cy="1397727"/>
          </a:xfrm>
        </p:grpSpPr>
        <p:sp>
          <p:nvSpPr>
            <p:cNvPr id="66" name="Rounded Rectangular Callout 65"/>
            <p:cNvSpPr/>
            <p:nvPr/>
          </p:nvSpPr>
          <p:spPr>
            <a:xfrm>
              <a:off x="1726867" y="-444461"/>
              <a:ext cx="4379499" cy="1397727"/>
            </a:xfrm>
            <a:prstGeom prst="wedgeRoundRectCallout">
              <a:avLst>
                <a:gd name="adj1" fmla="val 62367"/>
                <a:gd name="adj2" fmla="val 3276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40180" y="-345762"/>
              <a:ext cx="4379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When there are </a:t>
              </a:r>
              <a:r>
                <a:rPr lang="en-GB" sz="2400" b="1" dirty="0">
                  <a:solidFill>
                    <a:schemeClr val="accent1"/>
                  </a:solidFill>
                </a:rPr>
                <a:t>2 factors </a:t>
              </a:r>
              <a:r>
                <a:rPr lang="en-GB" sz="2400" dirty="0"/>
                <a:t>and one of the factors is 1, the product is equal to the other factor</a:t>
              </a:r>
              <a:r>
                <a:rPr lang="en-GB" sz="1600" dirty="0"/>
                <a:t>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842460" y="2928084"/>
            <a:ext cx="2808595" cy="2593942"/>
            <a:chOff x="1688353" y="605087"/>
            <a:chExt cx="4392814" cy="1337515"/>
          </a:xfrm>
        </p:grpSpPr>
        <p:sp>
          <p:nvSpPr>
            <p:cNvPr id="69" name="Rounded Rectangular Callout 68"/>
            <p:cNvSpPr/>
            <p:nvPr/>
          </p:nvSpPr>
          <p:spPr>
            <a:xfrm>
              <a:off x="1688353" y="605087"/>
              <a:ext cx="4379499" cy="1337515"/>
            </a:xfrm>
            <a:prstGeom prst="wedgeRoundRectCallout">
              <a:avLst>
                <a:gd name="adj1" fmla="val 28834"/>
                <a:gd name="adj2" fmla="val -7726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01668" y="669168"/>
              <a:ext cx="4379499" cy="119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When there are </a:t>
              </a:r>
              <a:r>
                <a:rPr lang="en-GB" sz="2400" b="1" dirty="0">
                  <a:solidFill>
                    <a:schemeClr val="accent1"/>
                  </a:solidFill>
                </a:rPr>
                <a:t>3 factors</a:t>
              </a:r>
              <a:r>
                <a:rPr lang="en-GB" sz="2400" dirty="0"/>
                <a:t> and one of the factors is 1, the product is equal to the product of the other factors</a:t>
              </a:r>
              <a:r>
                <a:rPr lang="en-GB" sz="1600" dirty="0"/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85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67633-EEDD-42BD-BB66-34B4A8D5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3440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87" y="517236"/>
            <a:ext cx="8633366" cy="58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4" y="1114700"/>
            <a:ext cx="7280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7">
              <a:defRPr/>
            </a:pPr>
            <a:r>
              <a:rPr lang="en-GB" sz="2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Tuesday </a:t>
            </a:r>
            <a:r>
              <a:rPr lang="en-GB" sz="2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23</a:t>
            </a:r>
            <a:r>
              <a:rPr lang="en-GB" sz="2800" u="sng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rd</a:t>
            </a:r>
            <a:r>
              <a:rPr lang="en-GB" sz="2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n-GB" sz="2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February 2021</a:t>
            </a:r>
          </a:p>
          <a:p>
            <a:pPr defTabSz="457177">
              <a:defRPr/>
            </a:pPr>
            <a:r>
              <a:rPr lang="en-GB" sz="28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  <a:endParaRPr lang="en-GB" sz="28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457177">
              <a:defRPr/>
            </a:pPr>
            <a:endParaRPr lang="en-GB" sz="28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457177">
              <a:defRPr/>
            </a:pPr>
            <a:r>
              <a:rPr lang="en-GB" sz="2800" u="sng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WALT:Know</a:t>
            </a:r>
            <a:r>
              <a:rPr lang="en-GB" sz="28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and use Multiplication by 1 and 0.</a:t>
            </a:r>
            <a:endParaRPr lang="en-GB" sz="28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BBDB0-BB53-4A3C-87A8-223D713F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810"/>
            <a:ext cx="626113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37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blipFill>
                <a:blip r:embed="rId4"/>
                <a:stretch>
                  <a:fillRect l="-1707" t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28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539430"/>
              </a:xfrm>
              <a:prstGeom prst="rect">
                <a:avLst/>
              </a:prstGeom>
              <a:blipFill>
                <a:blip r:embed="rId5"/>
                <a:stretch>
                  <a:fillRect l="-1707" t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05204" y="33477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accent1"/>
                </a:solidFill>
              </a:rPr>
              <a:t>12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5204" y="118161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5204" y="202844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5204" y="289621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2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9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3" y="734737"/>
            <a:ext cx="1874854" cy="7199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2" y="517393"/>
            <a:ext cx="949275" cy="937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20" y="734737"/>
            <a:ext cx="1874854" cy="7199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09" y="517393"/>
            <a:ext cx="949275" cy="9373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69" y="734737"/>
            <a:ext cx="1874854" cy="7199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8" y="517393"/>
            <a:ext cx="949275" cy="9373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70" y="734737"/>
            <a:ext cx="1874854" cy="7199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59" y="517393"/>
            <a:ext cx="949275" cy="937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0475" y="1706767"/>
            <a:ext cx="2888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4 plates.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0475" y="2122104"/>
            <a:ext cx="486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Each plate has 1 doughnut on it.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40475" y="2537441"/>
            <a:ext cx="513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4 doughnuts altogether.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0002" y="1660802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2" y="1660802"/>
                <a:ext cx="1708986" cy="523220"/>
              </a:xfrm>
              <a:prstGeom prst="rect">
                <a:avLst/>
              </a:prstGeom>
              <a:blipFill>
                <a:blip r:embed="rId7"/>
                <a:stretch>
                  <a:fillRect l="-75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20002" y="2323266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2" y="2323266"/>
                <a:ext cx="1708986" cy="523220"/>
              </a:xfrm>
              <a:prstGeom prst="rect">
                <a:avLst/>
              </a:prstGeom>
              <a:blipFill>
                <a:blip r:embed="rId8"/>
                <a:stretch>
                  <a:fillRect l="-75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93" y="3528074"/>
            <a:ext cx="1874854" cy="7199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83" y="3060661"/>
            <a:ext cx="949275" cy="93733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1" y="3283244"/>
            <a:ext cx="949275" cy="937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20" y="3310730"/>
            <a:ext cx="949275" cy="9373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13" y="3495530"/>
            <a:ext cx="949275" cy="93733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40475" y="4388745"/>
            <a:ext cx="2500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is 1 plate.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40475" y="4804082"/>
            <a:ext cx="4871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 plate has 4 doughnuts on it.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40475" y="5219419"/>
            <a:ext cx="513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4 doughnuts altogether.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20002" y="4342780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2" y="4342780"/>
                <a:ext cx="1708986" cy="523220"/>
              </a:xfrm>
              <a:prstGeom prst="rect">
                <a:avLst/>
              </a:prstGeom>
              <a:blipFill>
                <a:blip r:embed="rId9"/>
                <a:stretch>
                  <a:fillRect l="-75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20002" y="5005244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2" y="5005244"/>
                <a:ext cx="1708986" cy="523220"/>
              </a:xfrm>
              <a:prstGeom prst="rect">
                <a:avLst/>
              </a:prstGeom>
              <a:blipFill>
                <a:blip r:embed="rId10"/>
                <a:stretch>
                  <a:fillRect l="-75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5" grpId="0"/>
      <p:bldP spid="47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5" y="626782"/>
            <a:ext cx="1874854" cy="7199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52" y="626782"/>
            <a:ext cx="1874854" cy="719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01" y="626782"/>
            <a:ext cx="1874854" cy="7199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2" y="626782"/>
            <a:ext cx="1874854" cy="719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107" y="1598812"/>
            <a:ext cx="2888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4 plates.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8107" y="2014149"/>
            <a:ext cx="5010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Each plate has 0 doughnuts on it.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8107" y="2429486"/>
            <a:ext cx="513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0 doughnuts altogether.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67634" y="1552847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34" y="1552847"/>
                <a:ext cx="1708986" cy="523220"/>
              </a:xfrm>
              <a:prstGeom prst="rect">
                <a:avLst/>
              </a:prstGeom>
              <a:blipFill>
                <a:blip r:embed="rId6"/>
                <a:stretch>
                  <a:fillRect l="-750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67634" y="2215311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0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34" y="2215311"/>
                <a:ext cx="1708986" cy="523220"/>
              </a:xfrm>
              <a:prstGeom prst="rect">
                <a:avLst/>
              </a:prstGeom>
              <a:blipFill>
                <a:blip r:embed="rId7"/>
                <a:stretch>
                  <a:fillRect l="-75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5" y="3432497"/>
            <a:ext cx="1874854" cy="7199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52" y="3432497"/>
            <a:ext cx="1874854" cy="7199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01" y="3432497"/>
            <a:ext cx="1874854" cy="71999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39155" y="4521594"/>
            <a:ext cx="2888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3 plates.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9155" y="4936931"/>
            <a:ext cx="5010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Each plate has 0 doughnuts on it.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39155" y="5352268"/>
            <a:ext cx="513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There are 0 doughnuts altogether.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18682" y="4475629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0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82" y="4475629"/>
                <a:ext cx="1708986" cy="523220"/>
              </a:xfrm>
              <a:prstGeom prst="rect">
                <a:avLst/>
              </a:prstGeom>
              <a:blipFill>
                <a:blip r:embed="rId8"/>
                <a:stretch>
                  <a:fillRect l="-75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18682" y="5138093"/>
                <a:ext cx="1708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0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82" y="5138093"/>
                <a:ext cx="1708986" cy="523220"/>
              </a:xfrm>
              <a:prstGeom prst="rect">
                <a:avLst/>
              </a:prstGeom>
              <a:blipFill>
                <a:blip r:embed="rId9"/>
                <a:stretch>
                  <a:fillRect l="-750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7016" y="2945444"/>
            <a:ext cx="695617" cy="69561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966082" y="3071162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6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5" grpId="0"/>
      <p:bldP spid="47" grpId="0"/>
      <p:bldP spid="41" grpId="0"/>
      <p:bldP spid="42" grpId="0"/>
      <p:bldP spid="58" grpId="0"/>
      <p:bldP spid="59" grpId="0"/>
      <p:bldP spid="60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2|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1|2.6|11.1|5.3|21.3|6|2.5|2.6|5.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5.1|3.1|8.2|7.2|1.3|15.7|2.2|2.8|5.8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4.4|12.6|2.6|4.1|2.9|3.1|4.1|14.3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3|1.4|3.6|2.3|2.8|11.6|6.3|5.1|0.4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8|5.4|17.4|0.7|13.7|15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7711CD-1AE6-475E-827E-CD32B5B2A8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F77D2-95CD-47A8-A4A6-FD6F21D4D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22895</TotalTime>
  <Words>533</Words>
  <Application>Microsoft Office PowerPoint</Application>
  <PresentationFormat>On-screen Show (4:3)</PresentationFormat>
  <Paragraphs>105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4 on the worksheet</vt:lpstr>
      <vt:lpstr>PowerPoint Presentation</vt:lpstr>
      <vt:lpstr>What is a factor?</vt:lpstr>
      <vt:lpstr>PowerPoint Presentation</vt:lpstr>
      <vt:lpstr>PowerPoint Presentation</vt:lpstr>
      <vt:lpstr>Have a go at questions  5 – 8 on the worksheet</vt:lpstr>
      <vt:lpstr>PowerPoint Presentation</vt:lpstr>
      <vt:lpstr>PowerPoint Presentation</vt:lpstr>
      <vt:lpstr>Have a go at the rest of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Nikki Wood</cp:lastModifiedBy>
  <cp:revision>120</cp:revision>
  <dcterms:created xsi:type="dcterms:W3CDTF">2019-07-05T11:02:13Z</dcterms:created>
  <dcterms:modified xsi:type="dcterms:W3CDTF">2021-02-11T11:33:25Z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