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412" r:id="rId2"/>
    <p:sldId id="579" r:id="rId3"/>
    <p:sldId id="553" r:id="rId4"/>
    <p:sldId id="580" r:id="rId5"/>
    <p:sldId id="581" r:id="rId6"/>
    <p:sldId id="592" r:id="rId7"/>
    <p:sldId id="593" r:id="rId8"/>
    <p:sldId id="583" r:id="rId9"/>
    <p:sldId id="594" r:id="rId10"/>
    <p:sldId id="585" r:id="rId11"/>
    <p:sldId id="586" r:id="rId12"/>
    <p:sldId id="587" r:id="rId13"/>
    <p:sldId id="588" r:id="rId14"/>
    <p:sldId id="589" r:id="rId15"/>
    <p:sldId id="591" r:id="rId16"/>
    <p:sldId id="582" r:id="rId17"/>
    <p:sldId id="590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28" autoAdjust="0"/>
    <p:restoredTop sz="97044" autoAdjust="0"/>
  </p:normalViewPr>
  <p:slideViewPr>
    <p:cSldViewPr snapToGrid="0" snapToObjects="1">
      <p:cViewPr varScale="1">
        <p:scale>
          <a:sx n="70" d="100"/>
          <a:sy n="70" d="100"/>
        </p:scale>
        <p:origin x="17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5B406-47EA-1A41-86CD-2594B89F754A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4F89D-998C-DE4D-983C-C5BDCDB56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32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A876-5F3D-9544-81C1-57B89EB91F7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0122-F650-ED43-AF89-571BB684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5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A876-5F3D-9544-81C1-57B89EB91F7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0122-F650-ED43-AF89-571BB684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6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A876-5F3D-9544-81C1-57B89EB91F7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0122-F650-ED43-AF89-571BB684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A876-5F3D-9544-81C1-57B89EB91F7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0122-F650-ED43-AF89-571BB684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5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A876-5F3D-9544-81C1-57B89EB91F7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0122-F650-ED43-AF89-571BB684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1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A876-5F3D-9544-81C1-57B89EB91F7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0122-F650-ED43-AF89-571BB684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A876-5F3D-9544-81C1-57B89EB91F7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0122-F650-ED43-AF89-571BB684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2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A876-5F3D-9544-81C1-57B89EB91F7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0122-F650-ED43-AF89-571BB684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9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A876-5F3D-9544-81C1-57B89EB91F7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0122-F650-ED43-AF89-571BB684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A876-5F3D-9544-81C1-57B89EB91F7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0122-F650-ED43-AF89-571BB684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10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A876-5F3D-9544-81C1-57B89EB91F7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0122-F650-ED43-AF89-571BB684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0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1A876-5F3D-9544-81C1-57B89EB91F7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40122-F650-ED43-AF89-571BB684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6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lQyR2Ps9bWo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8836" y="290485"/>
            <a:ext cx="7758545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WALT understand how to find the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area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compound shapes.</a:t>
            </a:r>
          </a:p>
          <a:p>
            <a:pPr algn="ctr"/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dirty="0"/>
              <a:t>Conjecture: Multiplying the width and the height of a rectangle will give me the area.  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012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F721AA-C54A-4E55-938C-4AF1FA5B9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603340"/>
            <a:ext cx="7886700" cy="88663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Tell me </a:t>
            </a:r>
            <a:r>
              <a:rPr lang="en-GB" dirty="0" smtClean="0"/>
              <a:t>the area…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F4550CE-90A3-4FD6-A6FA-70AEC88EA4F6}"/>
              </a:ext>
            </a:extLst>
          </p:cNvPr>
          <p:cNvSpPr/>
          <p:nvPr/>
        </p:nvSpPr>
        <p:spPr>
          <a:xfrm>
            <a:off x="469185" y="1106954"/>
            <a:ext cx="2291531" cy="255385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E0F0AE3-D9CB-41F5-A7F7-2E81F34E969C}"/>
              </a:ext>
            </a:extLst>
          </p:cNvPr>
          <p:cNvSpPr/>
          <p:nvPr/>
        </p:nvSpPr>
        <p:spPr>
          <a:xfrm>
            <a:off x="4032762" y="1135261"/>
            <a:ext cx="1214898" cy="1248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5151EB8-4244-4A94-8848-B3DBE3AB23A2}"/>
              </a:ext>
            </a:extLst>
          </p:cNvPr>
          <p:cNvSpPr/>
          <p:nvPr/>
        </p:nvSpPr>
        <p:spPr>
          <a:xfrm>
            <a:off x="6109519" y="1479351"/>
            <a:ext cx="1878576" cy="155061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19F2639-A64D-4EB2-978B-0546393DE3B8}"/>
              </a:ext>
            </a:extLst>
          </p:cNvPr>
          <p:cNvSpPr txBox="1"/>
          <p:nvPr/>
        </p:nvSpPr>
        <p:spPr>
          <a:xfrm>
            <a:off x="6919759" y="2959571"/>
            <a:ext cx="8578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6cm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26AA83E-27BC-4E47-A5DE-F62AC3709657}"/>
              </a:ext>
            </a:extLst>
          </p:cNvPr>
          <p:cNvSpPr txBox="1"/>
          <p:nvPr/>
        </p:nvSpPr>
        <p:spPr>
          <a:xfrm>
            <a:off x="5234752" y="1517197"/>
            <a:ext cx="9263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4cm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10789D6-EFC7-4414-82F1-A4831C501E67}"/>
              </a:ext>
            </a:extLst>
          </p:cNvPr>
          <p:cNvSpPr txBox="1"/>
          <p:nvPr/>
        </p:nvSpPr>
        <p:spPr>
          <a:xfrm>
            <a:off x="8000077" y="1927439"/>
            <a:ext cx="8498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5cm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7119FB4-CE1B-4BCA-9AB4-B8144F3EACDF}"/>
              </a:ext>
            </a:extLst>
          </p:cNvPr>
          <p:cNvSpPr txBox="1"/>
          <p:nvPr/>
        </p:nvSpPr>
        <p:spPr>
          <a:xfrm>
            <a:off x="1590982" y="3689113"/>
            <a:ext cx="9184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7cm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622838F-D905-4FB3-A737-5B9714E64A9B}"/>
              </a:ext>
            </a:extLst>
          </p:cNvPr>
          <p:cNvSpPr txBox="1"/>
          <p:nvPr/>
        </p:nvSpPr>
        <p:spPr>
          <a:xfrm>
            <a:off x="2905434" y="2169813"/>
            <a:ext cx="9168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8cm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3D3EDE5-C447-4FCD-A25C-B3D2680AF155}"/>
              </a:ext>
            </a:extLst>
          </p:cNvPr>
          <p:cNvSpPr txBox="1"/>
          <p:nvPr/>
        </p:nvSpPr>
        <p:spPr>
          <a:xfrm>
            <a:off x="4507476" y="2285297"/>
            <a:ext cx="8680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4cm</a:t>
            </a:r>
          </a:p>
        </p:txBody>
      </p:sp>
    </p:spTree>
    <p:extLst>
      <p:ext uri="{BB962C8B-B14F-4D97-AF65-F5344CB8AC3E}">
        <p14:creationId xmlns:p14="http://schemas.microsoft.com/office/powerpoint/2010/main" val="242189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F721AA-C54A-4E55-938C-4AF1FA5B9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603340"/>
            <a:ext cx="7886700" cy="8866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What could the h and w be of the red  rectangle? 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F4550CE-90A3-4FD6-A6FA-70AEC88EA4F6}"/>
              </a:ext>
            </a:extLst>
          </p:cNvPr>
          <p:cNvSpPr/>
          <p:nvPr/>
        </p:nvSpPr>
        <p:spPr>
          <a:xfrm>
            <a:off x="628650" y="1135261"/>
            <a:ext cx="2291531" cy="255385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E0F0AE3-D9CB-41F5-A7F7-2E81F34E969C}"/>
              </a:ext>
            </a:extLst>
          </p:cNvPr>
          <p:cNvSpPr/>
          <p:nvPr/>
        </p:nvSpPr>
        <p:spPr>
          <a:xfrm>
            <a:off x="4032762" y="1135261"/>
            <a:ext cx="1214898" cy="1248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5151EB8-4244-4A94-8848-B3DBE3AB23A2}"/>
              </a:ext>
            </a:extLst>
          </p:cNvPr>
          <p:cNvSpPr/>
          <p:nvPr/>
        </p:nvSpPr>
        <p:spPr>
          <a:xfrm>
            <a:off x="6109519" y="1479351"/>
            <a:ext cx="1878576" cy="155061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19F2639-A64D-4EB2-978B-0546393DE3B8}"/>
              </a:ext>
            </a:extLst>
          </p:cNvPr>
          <p:cNvSpPr txBox="1"/>
          <p:nvPr/>
        </p:nvSpPr>
        <p:spPr>
          <a:xfrm>
            <a:off x="6919759" y="2959571"/>
            <a:ext cx="7051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10789D6-EFC7-4414-82F1-A4831C501E67}"/>
              </a:ext>
            </a:extLst>
          </p:cNvPr>
          <p:cNvSpPr txBox="1"/>
          <p:nvPr/>
        </p:nvSpPr>
        <p:spPr>
          <a:xfrm>
            <a:off x="8000077" y="1927439"/>
            <a:ext cx="258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7119FB4-CE1B-4BCA-9AB4-B8144F3EACDF}"/>
              </a:ext>
            </a:extLst>
          </p:cNvPr>
          <p:cNvSpPr txBox="1"/>
          <p:nvPr/>
        </p:nvSpPr>
        <p:spPr>
          <a:xfrm>
            <a:off x="1182430" y="2169813"/>
            <a:ext cx="1344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56cm</a:t>
            </a:r>
            <a:r>
              <a:rPr lang="en-GB" sz="2700" baseline="30000" dirty="0"/>
              <a:t>2</a:t>
            </a:r>
            <a:endParaRPr lang="en-GB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622838F-D905-4FB3-A737-5B9714E64A9B}"/>
              </a:ext>
            </a:extLst>
          </p:cNvPr>
          <p:cNvSpPr txBox="1"/>
          <p:nvPr/>
        </p:nvSpPr>
        <p:spPr>
          <a:xfrm>
            <a:off x="2905433" y="2169813"/>
            <a:ext cx="9809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8cm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3D3EDE5-C447-4FCD-A25C-B3D2680AF155}"/>
              </a:ext>
            </a:extLst>
          </p:cNvPr>
          <p:cNvSpPr txBox="1"/>
          <p:nvPr/>
        </p:nvSpPr>
        <p:spPr>
          <a:xfrm>
            <a:off x="4507476" y="2285297"/>
            <a:ext cx="8865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4cm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4365772-5DF6-47FA-841C-ADB3C4066701}"/>
              </a:ext>
            </a:extLst>
          </p:cNvPr>
          <p:cNvSpPr txBox="1"/>
          <p:nvPr/>
        </p:nvSpPr>
        <p:spPr>
          <a:xfrm>
            <a:off x="4043824" y="1479352"/>
            <a:ext cx="12158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>
                <a:solidFill>
                  <a:schemeClr val="bg1"/>
                </a:solidFill>
              </a:rPr>
              <a:t>16cm</a:t>
            </a:r>
            <a:r>
              <a:rPr lang="en-GB" sz="2700" baseline="30000" dirty="0">
                <a:solidFill>
                  <a:schemeClr val="bg1"/>
                </a:solidFill>
              </a:rPr>
              <a:t>2</a:t>
            </a:r>
            <a:endParaRPr lang="en-GB" sz="27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C59AFF1-5A87-4864-9267-258BE2EB748D}"/>
              </a:ext>
            </a:extLst>
          </p:cNvPr>
          <p:cNvSpPr txBox="1"/>
          <p:nvPr/>
        </p:nvSpPr>
        <p:spPr>
          <a:xfrm>
            <a:off x="6591607" y="2017709"/>
            <a:ext cx="1268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>
                <a:solidFill>
                  <a:schemeClr val="bg1"/>
                </a:solidFill>
              </a:rPr>
              <a:t>30cm</a:t>
            </a:r>
            <a:r>
              <a:rPr lang="en-GB" sz="2700" baseline="30000" dirty="0">
                <a:solidFill>
                  <a:schemeClr val="bg1"/>
                </a:solidFill>
              </a:rPr>
              <a:t>2</a:t>
            </a:r>
            <a:endParaRPr lang="en-GB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8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F721AA-C54A-4E55-938C-4AF1FA5B9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603340"/>
            <a:ext cx="7886700" cy="88663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Tell me </a:t>
            </a:r>
            <a:r>
              <a:rPr lang="en-GB" dirty="0" smtClean="0"/>
              <a:t>the missing length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F4550CE-90A3-4FD6-A6FA-70AEC88EA4F6}"/>
              </a:ext>
            </a:extLst>
          </p:cNvPr>
          <p:cNvSpPr/>
          <p:nvPr/>
        </p:nvSpPr>
        <p:spPr>
          <a:xfrm>
            <a:off x="628650" y="1135261"/>
            <a:ext cx="2291531" cy="255385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E0F0AE3-D9CB-41F5-A7F7-2E81F34E969C}"/>
              </a:ext>
            </a:extLst>
          </p:cNvPr>
          <p:cNvSpPr/>
          <p:nvPr/>
        </p:nvSpPr>
        <p:spPr>
          <a:xfrm>
            <a:off x="4032762" y="1135261"/>
            <a:ext cx="1214898" cy="1248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5151EB8-4244-4A94-8848-B3DBE3AB23A2}"/>
              </a:ext>
            </a:extLst>
          </p:cNvPr>
          <p:cNvSpPr/>
          <p:nvPr/>
        </p:nvSpPr>
        <p:spPr>
          <a:xfrm>
            <a:off x="6109519" y="1479351"/>
            <a:ext cx="1878576" cy="155061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19F2639-A64D-4EB2-978B-0546393DE3B8}"/>
              </a:ext>
            </a:extLst>
          </p:cNvPr>
          <p:cNvSpPr txBox="1"/>
          <p:nvPr/>
        </p:nvSpPr>
        <p:spPr>
          <a:xfrm>
            <a:off x="6919759" y="2959571"/>
            <a:ext cx="7051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10789D6-EFC7-4414-82F1-A4831C501E67}"/>
              </a:ext>
            </a:extLst>
          </p:cNvPr>
          <p:cNvSpPr txBox="1"/>
          <p:nvPr/>
        </p:nvSpPr>
        <p:spPr>
          <a:xfrm>
            <a:off x="8000077" y="1927439"/>
            <a:ext cx="258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7119FB4-CE1B-4BCA-9AB4-B8144F3EACDF}"/>
              </a:ext>
            </a:extLst>
          </p:cNvPr>
          <p:cNvSpPr txBox="1"/>
          <p:nvPr/>
        </p:nvSpPr>
        <p:spPr>
          <a:xfrm>
            <a:off x="1182430" y="2169813"/>
            <a:ext cx="1344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56cm</a:t>
            </a:r>
            <a:r>
              <a:rPr lang="en-GB" sz="2700" baseline="30000" dirty="0"/>
              <a:t>2</a:t>
            </a:r>
            <a:endParaRPr lang="en-GB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622838F-D905-4FB3-A737-5B9714E64A9B}"/>
              </a:ext>
            </a:extLst>
          </p:cNvPr>
          <p:cNvSpPr txBox="1"/>
          <p:nvPr/>
        </p:nvSpPr>
        <p:spPr>
          <a:xfrm>
            <a:off x="2905433" y="2169813"/>
            <a:ext cx="10425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8cm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3D3EDE5-C447-4FCD-A25C-B3D2680AF155}"/>
              </a:ext>
            </a:extLst>
          </p:cNvPr>
          <p:cNvSpPr txBox="1"/>
          <p:nvPr/>
        </p:nvSpPr>
        <p:spPr>
          <a:xfrm>
            <a:off x="4507476" y="2285297"/>
            <a:ext cx="10425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4cm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4365772-5DF6-47FA-841C-ADB3C4066701}"/>
              </a:ext>
            </a:extLst>
          </p:cNvPr>
          <p:cNvSpPr txBox="1"/>
          <p:nvPr/>
        </p:nvSpPr>
        <p:spPr>
          <a:xfrm>
            <a:off x="4043824" y="1479352"/>
            <a:ext cx="12158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>
                <a:solidFill>
                  <a:schemeClr val="bg1"/>
                </a:solidFill>
              </a:rPr>
              <a:t>16cm</a:t>
            </a:r>
            <a:r>
              <a:rPr lang="en-GB" sz="2700" baseline="30000" dirty="0">
                <a:solidFill>
                  <a:schemeClr val="bg1"/>
                </a:solidFill>
              </a:rPr>
              <a:t>2</a:t>
            </a:r>
            <a:endParaRPr lang="en-GB" sz="27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C59AFF1-5A87-4864-9267-258BE2EB748D}"/>
              </a:ext>
            </a:extLst>
          </p:cNvPr>
          <p:cNvSpPr txBox="1"/>
          <p:nvPr/>
        </p:nvSpPr>
        <p:spPr>
          <a:xfrm>
            <a:off x="6591607" y="2017709"/>
            <a:ext cx="12408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>
                <a:solidFill>
                  <a:schemeClr val="bg1"/>
                </a:solidFill>
              </a:rPr>
              <a:t>30cm</a:t>
            </a:r>
            <a:r>
              <a:rPr lang="en-GB" sz="2700" baseline="30000" dirty="0">
                <a:solidFill>
                  <a:schemeClr val="bg1"/>
                </a:solidFill>
              </a:rPr>
              <a:t>2</a:t>
            </a:r>
            <a:endParaRPr lang="en-GB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7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435B481-4968-4C1F-9647-E026B622DAB3}"/>
              </a:ext>
            </a:extLst>
          </p:cNvPr>
          <p:cNvGrpSpPr/>
          <p:nvPr/>
        </p:nvGrpSpPr>
        <p:grpSpPr>
          <a:xfrm>
            <a:off x="5213052" y="1494126"/>
            <a:ext cx="3338666" cy="1440726"/>
            <a:chOff x="838200" y="370681"/>
            <a:chExt cx="10172698" cy="4389799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1F4550CE-90A3-4FD6-A6FA-70AEC88EA4F6}"/>
                </a:ext>
              </a:extLst>
            </p:cNvPr>
            <p:cNvSpPr/>
            <p:nvPr/>
          </p:nvSpPr>
          <p:spPr>
            <a:xfrm>
              <a:off x="838200" y="370681"/>
              <a:ext cx="3055374" cy="340513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25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AE0F0AE3-D9CB-41F5-A7F7-2E81F34E969C}"/>
                </a:ext>
              </a:extLst>
            </p:cNvPr>
            <p:cNvSpPr/>
            <p:nvPr/>
          </p:nvSpPr>
          <p:spPr>
            <a:xfrm>
              <a:off x="5377016" y="370681"/>
              <a:ext cx="1619864" cy="1664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25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05151EB8-4244-4A94-8848-B3DBE3AB23A2}"/>
                </a:ext>
              </a:extLst>
            </p:cNvPr>
            <p:cNvSpPr/>
            <p:nvPr/>
          </p:nvSpPr>
          <p:spPr>
            <a:xfrm>
              <a:off x="8146025" y="829468"/>
              <a:ext cx="2504768" cy="206748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25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19F2639-A64D-4EB2-978B-0546393DE3B8}"/>
                </a:ext>
              </a:extLst>
            </p:cNvPr>
            <p:cNvSpPr txBox="1"/>
            <p:nvPr/>
          </p:nvSpPr>
          <p:spPr>
            <a:xfrm>
              <a:off x="9226342" y="2803095"/>
              <a:ext cx="344127" cy="984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6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A26AA83E-27BC-4E47-A5DE-F62AC3709657}"/>
                </a:ext>
              </a:extLst>
            </p:cNvPr>
            <p:cNvSpPr txBox="1"/>
            <p:nvPr/>
          </p:nvSpPr>
          <p:spPr>
            <a:xfrm>
              <a:off x="6979672" y="879927"/>
              <a:ext cx="344127" cy="984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4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10789D6-EFC7-4414-82F1-A4831C501E67}"/>
                </a:ext>
              </a:extLst>
            </p:cNvPr>
            <p:cNvSpPr txBox="1"/>
            <p:nvPr/>
          </p:nvSpPr>
          <p:spPr>
            <a:xfrm>
              <a:off x="10666771" y="1426916"/>
              <a:ext cx="344127" cy="984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5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87119FB4-CE1B-4BCA-9AB4-B8144F3EACDF}"/>
                </a:ext>
              </a:extLst>
            </p:cNvPr>
            <p:cNvSpPr txBox="1"/>
            <p:nvPr/>
          </p:nvSpPr>
          <p:spPr>
            <a:xfrm>
              <a:off x="2121307" y="3775817"/>
              <a:ext cx="344127" cy="984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7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622838F-D905-4FB3-A737-5B9714E64A9B}"/>
                </a:ext>
              </a:extLst>
            </p:cNvPr>
            <p:cNvSpPr txBox="1"/>
            <p:nvPr/>
          </p:nvSpPr>
          <p:spPr>
            <a:xfrm>
              <a:off x="3873910" y="1750083"/>
              <a:ext cx="344127" cy="984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8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63D3EDE5-C447-4FCD-A25C-B3D2680AF155}"/>
                </a:ext>
              </a:extLst>
            </p:cNvPr>
            <p:cNvSpPr txBox="1"/>
            <p:nvPr/>
          </p:nvSpPr>
          <p:spPr>
            <a:xfrm>
              <a:off x="6009970" y="1904063"/>
              <a:ext cx="344127" cy="984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/>
                <a:t>4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04406B3-BD84-4CDD-AE01-3FF3657F855C}"/>
              </a:ext>
            </a:extLst>
          </p:cNvPr>
          <p:cNvSpPr/>
          <p:nvPr/>
        </p:nvSpPr>
        <p:spPr>
          <a:xfrm>
            <a:off x="718116" y="2650274"/>
            <a:ext cx="2291531" cy="255385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AFBE7FA-D373-4652-85B4-E75C2E7B3046}"/>
              </a:ext>
            </a:extLst>
          </p:cNvPr>
          <p:cNvSpPr/>
          <p:nvPr/>
        </p:nvSpPr>
        <p:spPr>
          <a:xfrm>
            <a:off x="3025371" y="3653510"/>
            <a:ext cx="1878576" cy="155061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22F5A02B-BD06-6F4F-A754-9A09245F2AAB}"/>
              </a:ext>
            </a:extLst>
          </p:cNvPr>
          <p:cNvSpPr txBox="1">
            <a:spLocks/>
          </p:cNvSpPr>
          <p:nvPr/>
        </p:nvSpPr>
        <p:spPr>
          <a:xfrm>
            <a:off x="865898" y="800823"/>
            <a:ext cx="3337010" cy="604684"/>
          </a:xfrm>
          <a:prstGeom prst="rect">
            <a:avLst/>
          </a:prstGeom>
        </p:spPr>
        <p:txBody>
          <a:bodyPr vert="horz" lIns="68580" tIns="34290" rIns="68580" bIns="3429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100" dirty="0"/>
              <a:t>Tell me the area of this compound shapes…Can you create your own?</a:t>
            </a:r>
          </a:p>
        </p:txBody>
      </p:sp>
    </p:spTree>
    <p:extLst>
      <p:ext uri="{BB962C8B-B14F-4D97-AF65-F5344CB8AC3E}">
        <p14:creationId xmlns:p14="http://schemas.microsoft.com/office/powerpoint/2010/main" val="355702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A4CBDD0-3592-4776-9216-1EC20AE60ADC}"/>
              </a:ext>
            </a:extLst>
          </p:cNvPr>
          <p:cNvSpPr/>
          <p:nvPr/>
        </p:nvSpPr>
        <p:spPr>
          <a:xfrm>
            <a:off x="488540" y="588339"/>
            <a:ext cx="2291531" cy="255385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E9DC322-5D73-48A2-BA8D-912738466287}"/>
              </a:ext>
            </a:extLst>
          </p:cNvPr>
          <p:cNvSpPr/>
          <p:nvPr/>
        </p:nvSpPr>
        <p:spPr>
          <a:xfrm>
            <a:off x="488540" y="521972"/>
            <a:ext cx="2291531" cy="255385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DA9EBA5-E5FB-4D4B-85EF-73E51DFE1D04}"/>
              </a:ext>
            </a:extLst>
          </p:cNvPr>
          <p:cNvSpPr/>
          <p:nvPr/>
        </p:nvSpPr>
        <p:spPr>
          <a:xfrm>
            <a:off x="957724" y="1546985"/>
            <a:ext cx="1214898" cy="1248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810B96D-0137-428F-9F0A-525B2341A402}"/>
              </a:ext>
            </a:extLst>
          </p:cNvPr>
          <p:cNvSpPr/>
          <p:nvPr/>
        </p:nvSpPr>
        <p:spPr>
          <a:xfrm>
            <a:off x="6457784" y="1525207"/>
            <a:ext cx="1878576" cy="155061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0853A39-DB49-49CB-8E52-268E2D52A5EB}"/>
              </a:ext>
            </a:extLst>
          </p:cNvPr>
          <p:cNvSpPr/>
          <p:nvPr/>
        </p:nvSpPr>
        <p:spPr>
          <a:xfrm>
            <a:off x="7121462" y="1540466"/>
            <a:ext cx="1214898" cy="1248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F085701-3256-49B9-9EA3-43EEDACB478C}"/>
              </a:ext>
            </a:extLst>
          </p:cNvPr>
          <p:cNvSpPr/>
          <p:nvPr/>
        </p:nvSpPr>
        <p:spPr>
          <a:xfrm>
            <a:off x="3632712" y="521972"/>
            <a:ext cx="2291531" cy="255385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B920DD3-BA9B-42F9-8FA8-6F395C476BA7}"/>
              </a:ext>
            </a:extLst>
          </p:cNvPr>
          <p:cNvSpPr/>
          <p:nvPr/>
        </p:nvSpPr>
        <p:spPr>
          <a:xfrm>
            <a:off x="3632712" y="1525207"/>
            <a:ext cx="1878576" cy="155061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extBox 1"/>
          <p:cNvSpPr txBox="1"/>
          <p:nvPr/>
        </p:nvSpPr>
        <p:spPr>
          <a:xfrm>
            <a:off x="488540" y="3572805"/>
            <a:ext cx="2193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is the area of the yellow area?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632711" y="3561432"/>
            <a:ext cx="2193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is the area of the yellow area?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457784" y="3561432"/>
            <a:ext cx="2193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is the area of the red area?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071" y="4618366"/>
            <a:ext cx="3529890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8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8" y="83127"/>
            <a:ext cx="5099990" cy="66777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819231" y="1558444"/>
            <a:ext cx="4727499" cy="37271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906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188" t="40196" r="20076" b="20586"/>
          <a:stretch/>
        </p:blipFill>
        <p:spPr>
          <a:xfrm>
            <a:off x="2303749" y="2335378"/>
            <a:ext cx="4523483" cy="238976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2465766" y="2092352"/>
            <a:ext cx="4212468" cy="0"/>
          </a:xfrm>
          <a:prstGeom prst="straightConnector1">
            <a:avLst/>
          </a:prstGeom>
          <a:noFill/>
          <a:ln w="41275" cap="flat" cmpd="sng" algn="ctr">
            <a:solidFill>
              <a:srgbClr val="00628C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4247964" y="1970839"/>
            <a:ext cx="729081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12 cm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EFDB4BC-B90E-214A-ABC2-30899639B415}"/>
              </a:ext>
            </a:extLst>
          </p:cNvPr>
          <p:cNvSpPr txBox="1"/>
          <p:nvPr/>
        </p:nvSpPr>
        <p:spPr>
          <a:xfrm>
            <a:off x="157019" y="1024426"/>
            <a:ext cx="55372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What do we need to know?</a:t>
            </a:r>
          </a:p>
          <a:p>
            <a:endParaRPr lang="en-US" dirty="0"/>
          </a:p>
          <a:p>
            <a:r>
              <a:rPr lang="en-US" dirty="0"/>
              <a:t>Is there an array? Does that give us the area?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EBACC6E-200E-E449-9C7E-D3E3BADB7E51}"/>
              </a:ext>
            </a:extLst>
          </p:cNvPr>
          <p:cNvSpPr txBox="1"/>
          <p:nvPr/>
        </p:nvSpPr>
        <p:spPr>
          <a:xfrm>
            <a:off x="0" y="5043397"/>
            <a:ext cx="9113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length of___ cm multiplied by the height of ___cm  is </a:t>
            </a:r>
            <a:r>
              <a:rPr lang="en-US" sz="2400" dirty="0" smtClean="0"/>
              <a:t>equal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to ____cm</a:t>
            </a:r>
            <a:r>
              <a:rPr lang="en-US" sz="2400" baseline="30000" dirty="0"/>
              <a:t>2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61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724" y="102570"/>
            <a:ext cx="8806299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Conjecture: Mr Martin says…I can use the height and length of a rectangle to find its area. Is he right?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66" y="455538"/>
            <a:ext cx="1908213" cy="22557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027" y="2711254"/>
            <a:ext cx="190821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1. Can you write an equation to go with this array?</a:t>
            </a:r>
            <a:endParaRPr lang="en-GB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6" y="3634746"/>
            <a:ext cx="3191856" cy="277552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2299854" y="480575"/>
            <a:ext cx="3975678" cy="30156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392218" y="3097389"/>
            <a:ext cx="3975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Use squared paper and cut out your shapes</a:t>
            </a:r>
            <a:endParaRPr lang="en-GB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0552" y="4543528"/>
            <a:ext cx="2067376" cy="21900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00971" y="3566474"/>
            <a:ext cx="255488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4. If you have been using addition previously how would you work out the area of just the yellow section?</a:t>
            </a:r>
            <a:endParaRPr lang="en-GB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7509" y="5409101"/>
            <a:ext cx="1755800" cy="13046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23309" y="5376154"/>
            <a:ext cx="1764586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5. If you have been using addition previously how would you work out the area of just the red section?</a:t>
            </a:r>
            <a:endParaRPr lang="en-GB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5265292" y="1539821"/>
            <a:ext cx="4816257" cy="27068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8461" y="345418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299854" y="6096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 rot="5400000">
            <a:off x="8571346" y="41859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48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Vocabulary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         </a:t>
            </a:r>
            <a:endParaRPr lang="en-GB" dirty="0"/>
          </a:p>
          <a:p>
            <a:r>
              <a:rPr lang="en-GB" dirty="0"/>
              <a:t>area</a:t>
            </a:r>
          </a:p>
          <a:p>
            <a:r>
              <a:rPr lang="en-GB" dirty="0"/>
              <a:t>r</a:t>
            </a:r>
            <a:r>
              <a:rPr lang="en-GB" dirty="0" smtClean="0"/>
              <a:t>ectangle</a:t>
            </a:r>
            <a:endParaRPr lang="en-GB" dirty="0"/>
          </a:p>
          <a:p>
            <a:r>
              <a:rPr lang="en-GB" dirty="0"/>
              <a:t>w</a:t>
            </a:r>
            <a:r>
              <a:rPr lang="en-GB" dirty="0" smtClean="0"/>
              <a:t>idth</a:t>
            </a:r>
            <a:endParaRPr lang="en-GB" dirty="0"/>
          </a:p>
          <a:p>
            <a:r>
              <a:rPr lang="en-GB" dirty="0"/>
              <a:t>height</a:t>
            </a:r>
          </a:p>
          <a:p>
            <a:r>
              <a:rPr lang="en-GB" dirty="0"/>
              <a:t>cm</a:t>
            </a:r>
            <a:r>
              <a:rPr lang="en-GB" baseline="30000" dirty="0"/>
              <a:t>2</a:t>
            </a:r>
          </a:p>
          <a:p>
            <a:r>
              <a:rPr lang="en-GB" dirty="0"/>
              <a:t>c</a:t>
            </a:r>
            <a:r>
              <a:rPr lang="en-GB" dirty="0" smtClean="0"/>
              <a:t>ompound</a:t>
            </a:r>
            <a:endParaRPr lang="en-GB" dirty="0"/>
          </a:p>
          <a:p>
            <a:r>
              <a:rPr lang="en-GB" dirty="0"/>
              <a:t>distributive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4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C912FE-BCBC-DE4C-83F8-CAE25E6A2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76" y="954746"/>
            <a:ext cx="7886700" cy="994172"/>
          </a:xfrm>
        </p:spPr>
        <p:txBody>
          <a:bodyPr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Daily fluency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12800" y="2854036"/>
            <a:ext cx="4433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E3B2595-7F9A-43AE-9510-30AC8DA96353}"/>
              </a:ext>
            </a:extLst>
          </p:cNvPr>
          <p:cNvSpPr txBox="1"/>
          <p:nvPr/>
        </p:nvSpPr>
        <p:spPr>
          <a:xfrm>
            <a:off x="4878266" y="2262955"/>
            <a:ext cx="3955311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SET B</a:t>
            </a:r>
          </a:p>
          <a:p>
            <a:pPr marL="557213" indent="-557213">
              <a:buAutoNum type="arabicPeriod"/>
            </a:pPr>
            <a:r>
              <a:rPr lang="en-US" sz="3600" dirty="0" smtClean="0"/>
              <a:t>2 X 6 =</a:t>
            </a:r>
          </a:p>
          <a:p>
            <a:pPr marL="557213" indent="-557213">
              <a:buAutoNum type="arabicPeriod"/>
            </a:pPr>
            <a:r>
              <a:rPr lang="en-US" sz="3600" dirty="0" smtClean="0"/>
              <a:t>2 X 8 =</a:t>
            </a:r>
          </a:p>
          <a:p>
            <a:pPr marL="557213" indent="-557213">
              <a:buAutoNum type="arabicPeriod"/>
            </a:pPr>
            <a:r>
              <a:rPr lang="en-US" sz="3600" dirty="0" smtClean="0"/>
              <a:t>2 X 12 =</a:t>
            </a:r>
          </a:p>
          <a:p>
            <a:pPr marL="557213" indent="-557213">
              <a:buAutoNum type="arabicPeriod"/>
            </a:pPr>
            <a:r>
              <a:rPr lang="en-US" sz="3600" dirty="0" smtClean="0"/>
              <a:t>2 X 5 =</a:t>
            </a:r>
          </a:p>
          <a:p>
            <a:endParaRPr lang="en-US" sz="3600" dirty="0"/>
          </a:p>
        </p:txBody>
      </p:sp>
      <p:sp>
        <p:nvSpPr>
          <p:cNvPr id="8" name="TextBox 6">
            <a:extLst>
              <a:ext uri="{FF2B5EF4-FFF2-40B4-BE49-F238E27FC236}">
                <a16:creationId xmlns="" xmlns:a16="http://schemas.microsoft.com/office/drawing/2014/main" id="{DDE4EB3E-4DB5-46F5-82EE-81051E4DD556}"/>
              </a:ext>
            </a:extLst>
          </p:cNvPr>
          <p:cNvSpPr txBox="1"/>
          <p:nvPr/>
        </p:nvSpPr>
        <p:spPr>
          <a:xfrm>
            <a:off x="201220" y="1948918"/>
            <a:ext cx="4488873" cy="4770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SET A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4 X 4 = 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A square has a length of 6cm what is the </a:t>
            </a:r>
            <a:r>
              <a:rPr lang="en-US" sz="3200" dirty="0" smtClean="0"/>
              <a:t>perimeter</a:t>
            </a:r>
            <a:r>
              <a:rPr lang="en-US" sz="3200" dirty="0" smtClean="0"/>
              <a:t>?</a:t>
            </a:r>
            <a:endParaRPr lang="en-US" sz="3200" dirty="0" smtClean="0"/>
          </a:p>
          <a:p>
            <a:pPr marL="514350" indent="-514350">
              <a:buAutoNum type="arabicPeriod"/>
            </a:pPr>
            <a:r>
              <a:rPr lang="en-US" sz="3200" dirty="0" smtClean="0"/>
              <a:t>8 X 8 =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4 X 40 = </a:t>
            </a:r>
          </a:p>
          <a:p>
            <a:r>
              <a:rPr lang="en-US" sz="3200" dirty="0" smtClean="0"/>
              <a:t> </a:t>
            </a:r>
          </a:p>
          <a:p>
            <a:endParaRPr lang="en-US" sz="4800" dirty="0"/>
          </a:p>
        </p:txBody>
      </p:sp>
      <p:sp>
        <p:nvSpPr>
          <p:cNvPr id="9" name="Rectangle 8"/>
          <p:cNvSpPr/>
          <p:nvPr/>
        </p:nvSpPr>
        <p:spPr>
          <a:xfrm>
            <a:off x="998993" y="102100"/>
            <a:ext cx="775854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WALT understand how to find the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area of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rectangles.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298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777843-5FD1-1C4F-8CB7-8C513EE4E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an example of? 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D68774F1-6384-CD4A-804D-C09D30D6BB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574" y="1131094"/>
            <a:ext cx="3944665" cy="465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3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D0B81DD-C5D7-7348-B173-4B42DED57C20}"/>
              </a:ext>
            </a:extLst>
          </p:cNvPr>
          <p:cNvSpPr/>
          <p:nvPr/>
        </p:nvSpPr>
        <p:spPr>
          <a:xfrm>
            <a:off x="1776846" y="2369127"/>
            <a:ext cx="595399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700" dirty="0">
                <a:solidFill>
                  <a:srgbClr val="FFFFFF"/>
                </a:solidFill>
                <a:latin typeface="YouTube Noto"/>
                <a:hlinkClick r:id="rId2"/>
              </a:rPr>
              <a:t>https://youtu.be/lQyR2Ps9bWo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56200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0436" y="204716"/>
            <a:ext cx="5923128" cy="122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245659"/>
            <a:ext cx="6059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Conjecture: to work out the area of a simple rectangle, we can multiply the length by the width and it will give us the area</a:t>
            </a:r>
            <a:endParaRPr lang="en-GB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850169"/>
              </p:ext>
            </p:extLst>
          </p:nvPr>
        </p:nvGraphicFramePr>
        <p:xfrm>
          <a:off x="1524000" y="2838735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74710" y="2210937"/>
            <a:ext cx="446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length of this rectangle is  8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-1207827" y="3961809"/>
            <a:ext cx="446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width of this rectangle is 4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374710" y="4872251"/>
            <a:ext cx="5158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 to find the area of the rectangle we can use length times by width.</a:t>
            </a:r>
          </a:p>
          <a:p>
            <a:endParaRPr lang="en-GB" dirty="0"/>
          </a:p>
          <a:p>
            <a:r>
              <a:rPr lang="en-GB" dirty="0" smtClean="0"/>
              <a:t>So 8 X 4 = 32²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56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308320"/>
              </p:ext>
            </p:extLst>
          </p:nvPr>
        </p:nvGraphicFramePr>
        <p:xfrm>
          <a:off x="600503" y="660021"/>
          <a:ext cx="275684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949"/>
                <a:gridCol w="918949"/>
                <a:gridCol w="918949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06122"/>
              </p:ext>
            </p:extLst>
          </p:nvPr>
        </p:nvGraphicFramePr>
        <p:xfrm>
          <a:off x="4449170" y="840740"/>
          <a:ext cx="426265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950"/>
                <a:gridCol w="608950"/>
                <a:gridCol w="608950"/>
                <a:gridCol w="608950"/>
                <a:gridCol w="608950"/>
                <a:gridCol w="608950"/>
                <a:gridCol w="60895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728007"/>
              </p:ext>
            </p:extLst>
          </p:nvPr>
        </p:nvGraphicFramePr>
        <p:xfrm>
          <a:off x="600503" y="2475173"/>
          <a:ext cx="292517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057"/>
                <a:gridCol w="975057"/>
                <a:gridCol w="975057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542544"/>
              </p:ext>
            </p:extLst>
          </p:nvPr>
        </p:nvGraphicFramePr>
        <p:xfrm>
          <a:off x="4699380" y="2764356"/>
          <a:ext cx="40124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244"/>
                <a:gridCol w="401244"/>
                <a:gridCol w="401244"/>
                <a:gridCol w="401244"/>
                <a:gridCol w="401244"/>
                <a:gridCol w="401244"/>
                <a:gridCol w="401244"/>
                <a:gridCol w="401244"/>
                <a:gridCol w="401244"/>
                <a:gridCol w="401244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281756"/>
              </p:ext>
            </p:extLst>
          </p:nvPr>
        </p:nvGraphicFramePr>
        <p:xfrm>
          <a:off x="4289947" y="3730767"/>
          <a:ext cx="439912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782"/>
                <a:gridCol w="1099782"/>
                <a:gridCol w="1099782"/>
                <a:gridCol w="1099782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0502" y="368490"/>
            <a:ext cx="34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9310" y="2434912"/>
            <a:ext cx="34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067033" y="480776"/>
            <a:ext cx="34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237629" y="2674112"/>
            <a:ext cx="34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896436" y="3764296"/>
            <a:ext cx="34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289947" y="5773003"/>
            <a:ext cx="4399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question 5 the length of each individual box is 3cm and the height is 2cm. What is the are in cm²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483291" y="122830"/>
            <a:ext cx="401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Have a go at trying to find the area of these rectangles.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77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9754" y="898474"/>
            <a:ext cx="13254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GB" sz="1350">
                <a:solidFill>
                  <a:prstClr val="black"/>
                </a:solidFill>
                <a:latin typeface="Calibri" panose="020F0502020204030204"/>
              </a:rPr>
              <a:t>Worked Example</a:t>
            </a:r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714" y="900225"/>
            <a:ext cx="13254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Your Turn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441514" y="857250"/>
            <a:ext cx="0" cy="51435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1143000" y="1220198"/>
            <a:ext cx="6858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7CD182B-39BF-48DC-B0FA-61CFDD86D2E6}"/>
              </a:ext>
            </a:extLst>
          </p:cNvPr>
          <p:cNvSpPr/>
          <p:nvPr/>
        </p:nvSpPr>
        <p:spPr>
          <a:xfrm>
            <a:off x="1942584" y="1681822"/>
            <a:ext cx="1179573" cy="4799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4E3530F4-4C54-41ED-AE14-2032453D31F6}"/>
                  </a:ext>
                </a:extLst>
              </p:cNvPr>
              <p:cNvSpPr txBox="1"/>
              <p:nvPr/>
            </p:nvSpPr>
            <p:spPr>
              <a:xfrm>
                <a:off x="3293402" y="1712341"/>
                <a:ext cx="812735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50" i="1">
                          <a:latin typeface="Cambria Math" panose="02040503050406030204" pitchFamily="18" charset="0"/>
                        </a:rPr>
                        <m:t>?=</m:t>
                      </m:r>
                    </m:oMath>
                  </m:oMathPara>
                </a14:m>
                <a:endParaRPr lang="en-GB" sz="135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E3530F4-4C54-41ED-AE14-2032453D3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402" y="1712341"/>
                <a:ext cx="812735" cy="3000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6E8CFBB2-1EB9-46C5-A5B4-BA1469278767}"/>
                  </a:ext>
                </a:extLst>
              </p:cNvPr>
              <p:cNvSpPr txBox="1"/>
              <p:nvPr/>
            </p:nvSpPr>
            <p:spPr>
              <a:xfrm>
                <a:off x="1478379" y="1795581"/>
                <a:ext cx="414922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50" i="1">
                          <a:latin typeface="Cambria Math" panose="02040503050406030204" pitchFamily="18" charset="0"/>
                        </a:rPr>
                        <m:t>4 </m:t>
                      </m:r>
                      <m:r>
                        <a:rPr lang="en-GB" sz="1350" i="1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135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E8CFBB2-1EB9-46C5-A5B4-BA1469278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379" y="1795581"/>
                <a:ext cx="414922" cy="207749"/>
              </a:xfrm>
              <a:prstGeom prst="rect">
                <a:avLst/>
              </a:prstGeom>
              <a:blipFill>
                <a:blip r:embed="rId3"/>
                <a:stretch>
                  <a:fillRect l="-8824" r="-1471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100B526A-1409-48E7-8AC0-8026AE1777D2}"/>
                  </a:ext>
                </a:extLst>
              </p:cNvPr>
              <p:cNvSpPr/>
              <p:nvPr/>
            </p:nvSpPr>
            <p:spPr>
              <a:xfrm>
                <a:off x="1864947" y="1793413"/>
                <a:ext cx="1360181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350" dirty="0"/>
                  <a:t>Area = </a:t>
                </a:r>
                <a14:m>
                  <m:oMath xmlns:m="http://schemas.openxmlformats.org/officeDocument/2006/math">
                    <m:r>
                      <a:rPr lang="en-GB" sz="1350" i="1">
                        <a:latin typeface="Cambria Math" panose="02040503050406030204" pitchFamily="18" charset="0"/>
                      </a:rPr>
                      <m:t>20</m:t>
                    </m:r>
                    <m:sSup>
                      <m:sSupPr>
                        <m:ctrlPr>
                          <a:rPr lang="en-GB" sz="13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350" dirty="0"/>
                  <a:t>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00B526A-1409-48E7-8AC0-8026AE1777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947" y="1793413"/>
                <a:ext cx="1360181" cy="300082"/>
              </a:xfrm>
              <a:prstGeom prst="rect">
                <a:avLst/>
              </a:prstGeom>
              <a:blipFill>
                <a:blip r:embed="rId4"/>
                <a:stretch>
                  <a:fillRect l="-448" t="-2041" b="-204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FC389F3E-CDAE-44CD-B49E-AEF5EB2CC5A6}"/>
                  </a:ext>
                </a:extLst>
              </p:cNvPr>
              <p:cNvSpPr txBox="1"/>
              <p:nvPr/>
            </p:nvSpPr>
            <p:spPr>
              <a:xfrm>
                <a:off x="2424133" y="2158987"/>
                <a:ext cx="125034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50" i="1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sz="135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389F3E-CDAE-44CD-B49E-AEF5EB2CC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133" y="2158987"/>
                <a:ext cx="125034" cy="207749"/>
              </a:xfrm>
              <a:prstGeom prst="rect">
                <a:avLst/>
              </a:prstGeom>
              <a:blipFill>
                <a:blip r:embed="rId5"/>
                <a:stretch>
                  <a:fillRect l="-30000" r="-30000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F20180C-871C-4DC5-BFBD-049615700A3D}"/>
              </a:ext>
            </a:extLst>
          </p:cNvPr>
          <p:cNvSpPr/>
          <p:nvPr/>
        </p:nvSpPr>
        <p:spPr>
          <a:xfrm>
            <a:off x="5366026" y="1712341"/>
            <a:ext cx="1179573" cy="4799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CA8C88FA-50DF-443E-8DC4-EBAD18BB0FE2}"/>
                  </a:ext>
                </a:extLst>
              </p:cNvPr>
              <p:cNvSpPr txBox="1"/>
              <p:nvPr/>
            </p:nvSpPr>
            <p:spPr>
              <a:xfrm>
                <a:off x="6716844" y="1742859"/>
                <a:ext cx="812735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50" i="1">
                          <a:latin typeface="Cambria Math" panose="02040503050406030204" pitchFamily="18" charset="0"/>
                        </a:rPr>
                        <m:t>?=</m:t>
                      </m:r>
                    </m:oMath>
                  </m:oMathPara>
                </a14:m>
                <a:endParaRPr lang="en-GB" sz="135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A8C88FA-50DF-443E-8DC4-EBAD18BB0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844" y="1742859"/>
                <a:ext cx="812735" cy="3000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1D4617F5-FC0D-4565-BD92-4060F0FF9ADF}"/>
                  </a:ext>
                </a:extLst>
              </p:cNvPr>
              <p:cNvSpPr txBox="1"/>
              <p:nvPr/>
            </p:nvSpPr>
            <p:spPr>
              <a:xfrm>
                <a:off x="4901820" y="1826100"/>
                <a:ext cx="414922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50" i="1"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GB" sz="1350" i="1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GB" sz="135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D4617F5-FC0D-4565-BD92-4060F0FF9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820" y="1826100"/>
                <a:ext cx="414922" cy="207749"/>
              </a:xfrm>
              <a:prstGeom prst="rect">
                <a:avLst/>
              </a:prstGeom>
              <a:blipFill>
                <a:blip r:embed="rId7"/>
                <a:stretch>
                  <a:fillRect l="-8824" r="-1471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FEE26AEB-8330-4BBC-A5F2-D3D96F1FB9C7}"/>
                  </a:ext>
                </a:extLst>
              </p:cNvPr>
              <p:cNvSpPr/>
              <p:nvPr/>
            </p:nvSpPr>
            <p:spPr>
              <a:xfrm>
                <a:off x="5288388" y="1823932"/>
                <a:ext cx="1360181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350" dirty="0"/>
                  <a:t>Area = </a:t>
                </a:r>
                <a14:m>
                  <m:oMath xmlns:m="http://schemas.openxmlformats.org/officeDocument/2006/math">
                    <m:r>
                      <a:rPr lang="en-GB" sz="1350" i="1">
                        <a:latin typeface="Cambria Math" panose="02040503050406030204" pitchFamily="18" charset="0"/>
                      </a:rPr>
                      <m:t>20</m:t>
                    </m:r>
                    <m:sSup>
                      <m:sSupPr>
                        <m:ctrlPr>
                          <a:rPr lang="en-GB" sz="13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sz="135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350" dirty="0"/>
                  <a:t> 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EE26AEB-8330-4BBC-A5F2-D3D96F1FB9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388" y="1823932"/>
                <a:ext cx="1360181" cy="300082"/>
              </a:xfrm>
              <a:prstGeom prst="rect">
                <a:avLst/>
              </a:prstGeom>
              <a:blipFill>
                <a:blip r:embed="rId8"/>
                <a:stretch>
                  <a:fillRect l="-897" t="-2041" b="-204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589781F8-D90F-4468-BAF1-921511320123}"/>
                  </a:ext>
                </a:extLst>
              </p:cNvPr>
              <p:cNvSpPr txBox="1"/>
              <p:nvPr/>
            </p:nvSpPr>
            <p:spPr>
              <a:xfrm>
                <a:off x="5847575" y="2189505"/>
                <a:ext cx="125034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50" i="1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sz="135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89781F8-D90F-4468-BAF1-921511320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575" y="2189505"/>
                <a:ext cx="125034" cy="207749"/>
              </a:xfrm>
              <a:prstGeom prst="rect">
                <a:avLst/>
              </a:prstGeom>
              <a:blipFill>
                <a:blip r:embed="rId5"/>
                <a:stretch>
                  <a:fillRect l="-28571" r="-23810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211154"/>
              </p:ext>
            </p:extLst>
          </p:nvPr>
        </p:nvGraphicFramePr>
        <p:xfrm>
          <a:off x="449599" y="2990352"/>
          <a:ext cx="365654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308"/>
                <a:gridCol w="731308"/>
                <a:gridCol w="731308"/>
                <a:gridCol w="731308"/>
                <a:gridCol w="731308"/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703343"/>
              </p:ext>
            </p:extLst>
          </p:nvPr>
        </p:nvGraphicFramePr>
        <p:xfrm>
          <a:off x="449597" y="4091044"/>
          <a:ext cx="36565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308"/>
                <a:gridCol w="731308"/>
                <a:gridCol w="731308"/>
                <a:gridCol w="731308"/>
                <a:gridCol w="731308"/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277050"/>
              </p:ext>
            </p:extLst>
          </p:nvPr>
        </p:nvGraphicFramePr>
        <p:xfrm>
          <a:off x="4901820" y="3355256"/>
          <a:ext cx="3598050" cy="732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05"/>
                <a:gridCol w="359805"/>
                <a:gridCol w="359805"/>
                <a:gridCol w="359805"/>
                <a:gridCol w="359805"/>
                <a:gridCol w="359805"/>
                <a:gridCol w="359805"/>
                <a:gridCol w="359805"/>
                <a:gridCol w="359805"/>
                <a:gridCol w="359805"/>
              </a:tblGrid>
              <a:tr h="36618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618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2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7CD182B-39BF-48DC-B0FA-61CFDD86D2E6}"/>
              </a:ext>
            </a:extLst>
          </p:cNvPr>
          <p:cNvSpPr/>
          <p:nvPr/>
        </p:nvSpPr>
        <p:spPr>
          <a:xfrm>
            <a:off x="1094096" y="3179927"/>
            <a:ext cx="2180461" cy="32618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7CD182B-39BF-48DC-B0FA-61CFDD86D2E6}"/>
              </a:ext>
            </a:extLst>
          </p:cNvPr>
          <p:cNvSpPr/>
          <p:nvPr/>
        </p:nvSpPr>
        <p:spPr>
          <a:xfrm>
            <a:off x="4694830" y="955343"/>
            <a:ext cx="2633113" cy="129372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Box 5"/>
          <p:cNvSpPr txBox="1"/>
          <p:nvPr/>
        </p:nvSpPr>
        <p:spPr>
          <a:xfrm>
            <a:off x="5063319" y="1296537"/>
            <a:ext cx="158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= 40²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013347" y="1402519"/>
            <a:ext cx="6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4cm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813945" y="2330025"/>
            <a:ext cx="6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3958" y="1402519"/>
            <a:ext cx="136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= 15²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835623" y="712358"/>
            <a:ext cx="6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5cm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7CD182B-39BF-48DC-B0FA-61CFDD86D2E6}"/>
              </a:ext>
            </a:extLst>
          </p:cNvPr>
          <p:cNvSpPr/>
          <p:nvPr/>
        </p:nvSpPr>
        <p:spPr>
          <a:xfrm>
            <a:off x="1094096" y="1244222"/>
            <a:ext cx="2180461" cy="10699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TextBox 12"/>
          <p:cNvSpPr txBox="1"/>
          <p:nvPr/>
        </p:nvSpPr>
        <p:spPr>
          <a:xfrm>
            <a:off x="1835622" y="2779359"/>
            <a:ext cx="6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5cm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473958" y="4106790"/>
            <a:ext cx="1500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= 75²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16423" y="3839282"/>
            <a:ext cx="6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6423" y="1503714"/>
            <a:ext cx="6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57B9D03-6AE7-42A2-8BEE-DBCACD973F3D}"/>
              </a:ext>
            </a:extLst>
          </p:cNvPr>
          <p:cNvSpPr/>
          <p:nvPr/>
        </p:nvSpPr>
        <p:spPr>
          <a:xfrm>
            <a:off x="4473532" y="3198328"/>
            <a:ext cx="3032737" cy="14692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TextBox 17"/>
          <p:cNvSpPr txBox="1"/>
          <p:nvPr/>
        </p:nvSpPr>
        <p:spPr>
          <a:xfrm>
            <a:off x="5063319" y="3539249"/>
            <a:ext cx="1726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= 48²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3752230" y="3606393"/>
            <a:ext cx="6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  <a:r>
              <a:rPr lang="en-GB" dirty="0" smtClean="0"/>
              <a:t>cm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57B9D03-6AE7-42A2-8BEE-DBCACD973F3D}"/>
              </a:ext>
            </a:extLst>
          </p:cNvPr>
          <p:cNvSpPr/>
          <p:nvPr/>
        </p:nvSpPr>
        <p:spPr>
          <a:xfrm>
            <a:off x="4013347" y="5272604"/>
            <a:ext cx="4898641" cy="6883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TextBox 20"/>
          <p:cNvSpPr txBox="1"/>
          <p:nvPr/>
        </p:nvSpPr>
        <p:spPr>
          <a:xfrm>
            <a:off x="5599446" y="5380485"/>
            <a:ext cx="1726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= 48²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3371902" y="5386986"/>
            <a:ext cx="6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3cm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5875811" y="4801640"/>
            <a:ext cx="6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2593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20922</TotalTime>
  <Words>469</Words>
  <Application>Microsoft Office PowerPoint</Application>
  <PresentationFormat>On-screen Show (4:3)</PresentationFormat>
  <Paragraphs>112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Comic Sans MS</vt:lpstr>
      <vt:lpstr>Times New Roman</vt:lpstr>
      <vt:lpstr>YouTube Noto</vt:lpstr>
      <vt:lpstr>Office Theme</vt:lpstr>
      <vt:lpstr>PowerPoint Presentation</vt:lpstr>
      <vt:lpstr>Vocabulary</vt:lpstr>
      <vt:lpstr>Daily fluency</vt:lpstr>
      <vt:lpstr>What is this an example of?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 children!</dc:title>
  <dc:creator>James Hitchens</dc:creator>
  <cp:lastModifiedBy>Andrew Martin</cp:lastModifiedBy>
  <cp:revision>350</cp:revision>
  <cp:lastPrinted>2018-12-03T09:49:02Z</cp:lastPrinted>
  <dcterms:created xsi:type="dcterms:W3CDTF">2014-09-07T19:00:23Z</dcterms:created>
  <dcterms:modified xsi:type="dcterms:W3CDTF">2021-01-08T15:47:59Z</dcterms:modified>
</cp:coreProperties>
</file>