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8" r:id="rId2"/>
    <p:sldId id="294" r:id="rId3"/>
    <p:sldId id="305" r:id="rId4"/>
    <p:sldId id="310" r:id="rId5"/>
    <p:sldId id="311" r:id="rId6"/>
    <p:sldId id="312" r:id="rId7"/>
    <p:sldId id="329" r:id="rId8"/>
    <p:sldId id="330" r:id="rId9"/>
    <p:sldId id="331" r:id="rId10"/>
    <p:sldId id="334" r:id="rId11"/>
    <p:sldId id="316" r:id="rId12"/>
    <p:sldId id="337" r:id="rId13"/>
    <p:sldId id="335" r:id="rId14"/>
    <p:sldId id="332" r:id="rId15"/>
    <p:sldId id="333" r:id="rId16"/>
    <p:sldId id="336" r:id="rId17"/>
    <p:sldId id="308" r:id="rId18"/>
    <p:sldId id="267" r:id="rId19"/>
  </p:sldIdLst>
  <p:sldSz cx="9144000" cy="6858000" type="screen4x3"/>
  <p:notesSz cx="6858000" cy="9144000"/>
  <p:embeddedFontLst>
    <p:embeddedFont>
      <p:font typeface="Tuffy-TTF" panose="020B0603060100000000" pitchFamily="34" charset="0"/>
      <p:regular r:id="rId22"/>
      <p:bold r:id="rId23"/>
      <p:italic r:id="rId24"/>
      <p:boldItalic r:id="rId25"/>
    </p:embeddedFont>
    <p:embeddedFont>
      <p:font typeface="Twinkl" pitchFamily="2" charset="0"/>
      <p:regular r:id="rId26"/>
      <p:bold r:id="rId27"/>
    </p:embeddedFont>
    <p:embeddedFont>
      <p:font typeface="Twinkl SemiBold" pitchFamily="2" charset="0"/>
      <p:bold r:id="rId28"/>
    </p:embeddedFont>
  </p:embeddedFont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E5A"/>
    <a:srgbClr val="D82233"/>
    <a:srgbClr val="AEE9EC"/>
    <a:srgbClr val="D83A5E"/>
    <a:srgbClr val="2DB6BC"/>
    <a:srgbClr val="F5CFD8"/>
    <a:srgbClr val="FAB001"/>
    <a:srgbClr val="8D358B"/>
    <a:srgbClr val="F08115"/>
    <a:srgbClr val="FFFB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91" autoAdjust="0"/>
    <p:restoredTop sz="96187" autoAdjust="0"/>
  </p:normalViewPr>
  <p:slideViewPr>
    <p:cSldViewPr showGuides="1">
      <p:cViewPr varScale="1">
        <p:scale>
          <a:sx n="82" d="100"/>
          <a:sy n="82" d="100"/>
        </p:scale>
        <p:origin x="246" y="84"/>
      </p:cViewPr>
      <p:guideLst>
        <p:guide orient="horz" pos="2024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EBCAB23E-5E8D-4EE2-83B5-ED1C61A16838}" type="datetimeFigureOut">
              <a:rPr lang="en-GB"/>
              <a:pPr>
                <a:defRPr/>
              </a:pPr>
              <a:t>22/06/2020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8FA9FD05-3BB6-41CC-853D-2075B3AECAB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1656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928FEF98-7973-4A8C-8B7D-76BB1CDE8734}" type="datetimeFigureOut">
              <a:rPr lang="en-GB"/>
              <a:pPr>
                <a:defRPr/>
              </a:pPr>
              <a:t>22/06/2020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72C48283-2588-4AA5-AB63-C726861FDEB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33543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670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1141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3"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9056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7833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633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7388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686" r:id="rId3"/>
    <p:sldLayoutId id="2147483684" r:id="rId4"/>
    <p:sldLayoutId id="2147483685" r:id="rId5"/>
    <p:sldLayoutId id="2147483679" r:id="rId6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51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49.png"/><Relationship Id="rId5" Type="http://schemas.openxmlformats.org/officeDocument/2006/relationships/image" Target="../media/image45.png"/><Relationship Id="rId15" Type="http://schemas.openxmlformats.org/officeDocument/2006/relationships/image" Target="../media/image11.png"/><Relationship Id="rId10" Type="http://schemas.openxmlformats.org/officeDocument/2006/relationships/image" Target="../media/image48.png"/><Relationship Id="rId4" Type="http://schemas.openxmlformats.org/officeDocument/2006/relationships/image" Target="../media/image44.png"/><Relationship Id="rId9" Type="http://schemas.openxmlformats.org/officeDocument/2006/relationships/image" Target="../media/image34.png"/><Relationship Id="rId1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52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10" Type="http://schemas.openxmlformats.org/officeDocument/2006/relationships/image" Target="../media/image28.png"/><Relationship Id="rId4" Type="http://schemas.openxmlformats.org/officeDocument/2006/relationships/image" Target="../media/image17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2"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3" name="Rectangle: Rounded Corners 9">
            <a:extLst>
              <a:ext uri="{FF2B5EF4-FFF2-40B4-BE49-F238E27FC236}">
                <a16:creationId xmlns:a16="http://schemas.microsoft.com/office/drawing/2014/main" id="{609CDF5D-F034-46B3-9510-21EA080CF73B}"/>
              </a:ext>
            </a:extLst>
          </p:cNvPr>
          <p:cNvSpPr/>
          <p:nvPr/>
        </p:nvSpPr>
        <p:spPr>
          <a:xfrm>
            <a:off x="2189231" y="1522349"/>
            <a:ext cx="936104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 err="1">
                <a:solidFill>
                  <a:schemeClr val="tx1"/>
                </a:solidFill>
                <a:latin typeface="Twinkl SemiBold" pitchFamily="2" charset="0"/>
              </a:rPr>
              <a:t>sk_es</a:t>
            </a:r>
            <a:endParaRPr lang="en-GB" dirty="0">
              <a:solidFill>
                <a:schemeClr val="tx1"/>
              </a:solidFill>
              <a:latin typeface="Twinkl SemiBold" pitchFamily="2" charset="0"/>
            </a:endParaRPr>
          </a:p>
        </p:txBody>
      </p:sp>
      <p:sp>
        <p:nvSpPr>
          <p:cNvPr id="4" name="Rectangle: Rounded Corners 9">
            <a:extLst>
              <a:ext uri="{FF2B5EF4-FFF2-40B4-BE49-F238E27FC236}">
                <a16:creationId xmlns:a16="http://schemas.microsoft.com/office/drawing/2014/main" id="{609CDF5D-F034-46B3-9510-21EA080CF73B}"/>
              </a:ext>
            </a:extLst>
          </p:cNvPr>
          <p:cNvSpPr/>
          <p:nvPr/>
        </p:nvSpPr>
        <p:spPr>
          <a:xfrm>
            <a:off x="3808011" y="2253784"/>
            <a:ext cx="864096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 err="1">
                <a:solidFill>
                  <a:schemeClr val="tx1"/>
                </a:solidFill>
                <a:latin typeface="Twinkl SemiBold" pitchFamily="2" charset="0"/>
              </a:rPr>
              <a:t>f_ied</a:t>
            </a:r>
            <a:endParaRPr lang="en-GB" dirty="0">
              <a:solidFill>
                <a:schemeClr val="tx1"/>
              </a:solidFill>
              <a:latin typeface="Twinkl SemiBold" pitchFamily="2" charset="0"/>
            </a:endParaRPr>
          </a:p>
        </p:txBody>
      </p:sp>
      <p:sp>
        <p:nvSpPr>
          <p:cNvPr id="6" name="Rectangle: Rounded Corners 9">
            <a:extLst>
              <a:ext uri="{FF2B5EF4-FFF2-40B4-BE49-F238E27FC236}">
                <a16:creationId xmlns:a16="http://schemas.microsoft.com/office/drawing/2014/main" id="{609CDF5D-F034-46B3-9510-21EA080CF73B}"/>
              </a:ext>
            </a:extLst>
          </p:cNvPr>
          <p:cNvSpPr/>
          <p:nvPr/>
        </p:nvSpPr>
        <p:spPr>
          <a:xfrm>
            <a:off x="5502834" y="1821736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tx1"/>
                </a:solidFill>
                <a:latin typeface="Twinkl SemiBold" pitchFamily="2" charset="0"/>
              </a:rPr>
              <a:t>_</a:t>
            </a:r>
            <a:r>
              <a:rPr lang="en-GB" dirty="0" err="1">
                <a:solidFill>
                  <a:schemeClr val="tx1"/>
                </a:solidFill>
                <a:latin typeface="Twinkl SemiBold" pitchFamily="2" charset="0"/>
              </a:rPr>
              <a:t>agpie</a:t>
            </a:r>
            <a:endParaRPr lang="en-GB" dirty="0">
              <a:solidFill>
                <a:schemeClr val="tx1"/>
              </a:solidFill>
              <a:latin typeface="Twinkl SemiBold" pitchFamily="2" charset="0"/>
            </a:endParaRPr>
          </a:p>
        </p:txBody>
      </p:sp>
      <p:sp>
        <p:nvSpPr>
          <p:cNvPr id="7" name="Rectangle: Rounded Corners 9">
            <a:extLst>
              <a:ext uri="{FF2B5EF4-FFF2-40B4-BE49-F238E27FC236}">
                <a16:creationId xmlns:a16="http://schemas.microsoft.com/office/drawing/2014/main" id="{609CDF5D-F034-46B3-9510-21EA080CF73B}"/>
              </a:ext>
            </a:extLst>
          </p:cNvPr>
          <p:cNvSpPr/>
          <p:nvPr/>
        </p:nvSpPr>
        <p:spPr>
          <a:xfrm>
            <a:off x="5281682" y="3976118"/>
            <a:ext cx="936104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 err="1">
                <a:solidFill>
                  <a:schemeClr val="tx1"/>
                </a:solidFill>
                <a:latin typeface="Twinkl SemiBold" pitchFamily="2" charset="0"/>
              </a:rPr>
              <a:t>c_ied</a:t>
            </a:r>
            <a:endParaRPr lang="en-GB" dirty="0">
              <a:solidFill>
                <a:schemeClr val="tx1"/>
              </a:solidFill>
              <a:latin typeface="Twinkl SemiBold" pitchFamily="2" charset="0"/>
            </a:endParaRPr>
          </a:p>
        </p:txBody>
      </p:sp>
      <p:sp>
        <p:nvSpPr>
          <p:cNvPr id="8" name="Rectangle: Rounded Corners 9">
            <a:extLst>
              <a:ext uri="{FF2B5EF4-FFF2-40B4-BE49-F238E27FC236}">
                <a16:creationId xmlns:a16="http://schemas.microsoft.com/office/drawing/2014/main" id="{609CDF5D-F034-46B3-9510-21EA080CF73B}"/>
              </a:ext>
            </a:extLst>
          </p:cNvPr>
          <p:cNvSpPr/>
          <p:nvPr/>
        </p:nvSpPr>
        <p:spPr>
          <a:xfrm>
            <a:off x="3028342" y="3398273"/>
            <a:ext cx="64807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 err="1">
                <a:solidFill>
                  <a:schemeClr val="tx1"/>
                </a:solidFill>
                <a:latin typeface="Twinkl SemiBold" pitchFamily="2" charset="0"/>
              </a:rPr>
              <a:t>l_e</a:t>
            </a:r>
            <a:endParaRPr lang="en-GB" dirty="0">
              <a:solidFill>
                <a:schemeClr val="tx1"/>
              </a:solidFill>
              <a:latin typeface="Twinkl SemiBold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46"/>
          <a:stretch/>
        </p:blipFill>
        <p:spPr>
          <a:xfrm>
            <a:off x="507636" y="1687037"/>
            <a:ext cx="2251154" cy="25165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89"/>
          <a:stretch/>
        </p:blipFill>
        <p:spPr>
          <a:xfrm>
            <a:off x="6300192" y="1752174"/>
            <a:ext cx="2600886" cy="30243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7" t="44227" r="66388"/>
          <a:stretch/>
        </p:blipFill>
        <p:spPr>
          <a:xfrm>
            <a:off x="4427983" y="2348879"/>
            <a:ext cx="924745" cy="1843263"/>
          </a:xfrm>
          <a:prstGeom prst="rect">
            <a:avLst/>
          </a:prstGeom>
        </p:spPr>
      </p:pic>
      <p:sp>
        <p:nvSpPr>
          <p:cNvPr id="5" name="Rectangle: Rounded Corners 9">
            <a:extLst>
              <a:ext uri="{FF2B5EF4-FFF2-40B4-BE49-F238E27FC236}">
                <a16:creationId xmlns:a16="http://schemas.microsoft.com/office/drawing/2014/main" id="{609CDF5D-F034-46B3-9510-21EA080CF73B}"/>
              </a:ext>
            </a:extLst>
          </p:cNvPr>
          <p:cNvSpPr/>
          <p:nvPr/>
        </p:nvSpPr>
        <p:spPr>
          <a:xfrm>
            <a:off x="7008489" y="4522839"/>
            <a:ext cx="1152128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 err="1">
                <a:solidFill>
                  <a:schemeClr val="tx1"/>
                </a:solidFill>
                <a:latin typeface="Twinkl SemiBold" pitchFamily="2" charset="0"/>
              </a:rPr>
              <a:t>app_ied</a:t>
            </a:r>
            <a:endParaRPr lang="en-GB" dirty="0">
              <a:solidFill>
                <a:schemeClr val="tx1"/>
              </a:solidFill>
              <a:latin typeface="Twinkl SemiBold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4" t="41275" r="65821" b="14178"/>
          <a:stretch/>
        </p:blipFill>
        <p:spPr>
          <a:xfrm>
            <a:off x="5352728" y="4580404"/>
            <a:ext cx="1400999" cy="19803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725" y="4297229"/>
            <a:ext cx="935024" cy="25905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428" y="4278531"/>
            <a:ext cx="835784" cy="261209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30" y="3654677"/>
            <a:ext cx="721623" cy="272264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18" y="4855983"/>
            <a:ext cx="598879" cy="203183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23" y="3575836"/>
            <a:ext cx="949692" cy="260249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092" y="4865760"/>
            <a:ext cx="758143" cy="199779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03" y="4848658"/>
            <a:ext cx="721805" cy="201428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551" y="4852938"/>
            <a:ext cx="738541" cy="2037689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5"/>
          </a:solidFill>
        </p:grpSpPr>
        <p:sp>
          <p:nvSpPr>
            <p:cNvPr id="25" name="Oval 24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9221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98E89E5-000E-4703-8035-521C4AFA6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dirty="0" err="1"/>
              <a:t>ie</a:t>
            </a:r>
            <a:r>
              <a:rPr lang="en-GB" altLang="en-US" dirty="0"/>
              <a:t> Hide and Seek</a:t>
            </a:r>
          </a:p>
        </p:txBody>
      </p:sp>
      <p:sp>
        <p:nvSpPr>
          <p:cNvPr id="6" name="Rectangle: Rounded Corners 10">
            <a:extLst>
              <a:ext uri="{FF2B5EF4-FFF2-40B4-BE49-F238E27FC236}">
                <a16:creationId xmlns:a16="http://schemas.microsoft.com/office/drawing/2014/main" id="{D106C8EB-9F80-4C8B-8855-A68A78CF0214}"/>
              </a:ext>
            </a:extLst>
          </p:cNvPr>
          <p:cNvSpPr/>
          <p:nvPr/>
        </p:nvSpPr>
        <p:spPr>
          <a:xfrm>
            <a:off x="683569" y="1556792"/>
            <a:ext cx="6624736" cy="1368152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43200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winkl" pitchFamily="50" charset="0"/>
              </a:rPr>
              <a:t>The children and grown-ups need to find 6 pictures hidden in the school playground and write down a word that matches. Can you find them and write down 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Twinkl" pitchFamily="50" charset="0"/>
              </a:rPr>
              <a:t>the matching words?</a:t>
            </a:r>
            <a:endParaRPr lang="en-GB" dirty="0">
              <a:solidFill>
                <a:schemeClr val="tx1"/>
              </a:solidFill>
              <a:latin typeface="Twinkl" pitchFamily="50" charset="0"/>
            </a:endParaRP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2B29C963-2E35-476D-A945-C532D94E7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172" y="1412081"/>
            <a:ext cx="1296988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AEEA7E5-563A-49DA-9ABC-B2A47CD9C69A}"/>
              </a:ext>
            </a:extLst>
          </p:cNvPr>
          <p:cNvGrpSpPr/>
          <p:nvPr/>
        </p:nvGrpSpPr>
        <p:grpSpPr>
          <a:xfrm>
            <a:off x="7812360" y="227397"/>
            <a:ext cx="1331637" cy="504056"/>
            <a:chOff x="8020930" y="1700808"/>
            <a:chExt cx="1159582" cy="504056"/>
          </a:xfrm>
          <a:solidFill>
            <a:srgbClr val="FAB001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3CBF56A-4C8D-4855-BE1A-B9737B33EF69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44B21D0-BF23-497D-93A1-783A650A1AFC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0094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2"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227" y="4763007"/>
            <a:ext cx="1604992" cy="9302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108" y="1668156"/>
            <a:ext cx="727690" cy="15841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422774"/>
            <a:ext cx="1470791" cy="10586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120" y="2893043"/>
            <a:ext cx="1367120" cy="15884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948" y="4481448"/>
            <a:ext cx="1078628" cy="12952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723" y="2392002"/>
            <a:ext cx="1078628" cy="12952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46"/>
          <a:stretch/>
        </p:blipFill>
        <p:spPr>
          <a:xfrm>
            <a:off x="386569" y="1628800"/>
            <a:ext cx="2251154" cy="25165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4" t="41275" r="65821" b="14178"/>
          <a:stretch/>
        </p:blipFill>
        <p:spPr>
          <a:xfrm>
            <a:off x="7272383" y="4481448"/>
            <a:ext cx="1400999" cy="19803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854" y="4870682"/>
            <a:ext cx="1655185" cy="8000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036" y="3487665"/>
            <a:ext cx="1480322" cy="9060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193" y="1820955"/>
            <a:ext cx="445061" cy="1592448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5251187" y="4393715"/>
            <a:ext cx="1065875" cy="1581265"/>
            <a:chOff x="5162308" y="4393715"/>
            <a:chExt cx="1170276" cy="173614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92084">
              <a:off x="5162308" y="4393715"/>
              <a:ext cx="1067051" cy="98444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15637">
              <a:off x="5265533" y="5145413"/>
              <a:ext cx="1067051" cy="984449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2156389" y="2264215"/>
            <a:ext cx="1791438" cy="1628315"/>
            <a:chOff x="2288870" y="2225465"/>
            <a:chExt cx="1791438" cy="162831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8870" y="2225465"/>
              <a:ext cx="972986" cy="1628315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7322" y="2225465"/>
              <a:ext cx="972986" cy="1628315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AEEA7E5-563A-49DA-9ABC-B2A47CD9C69A}"/>
              </a:ext>
            </a:extLst>
          </p:cNvPr>
          <p:cNvGrpSpPr/>
          <p:nvPr/>
        </p:nvGrpSpPr>
        <p:grpSpPr>
          <a:xfrm>
            <a:off x="7812360" y="227397"/>
            <a:ext cx="1331637" cy="504056"/>
            <a:chOff x="8020930" y="1700808"/>
            <a:chExt cx="1159582" cy="504056"/>
          </a:xfrm>
          <a:solidFill>
            <a:srgbClr val="FAB001"/>
          </a:solidFill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3CBF56A-4C8D-4855-BE1A-B9737B33EF69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44B21D0-BF23-497D-93A1-783A650A1AFC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717" y="3030386"/>
            <a:ext cx="588675" cy="158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0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0">
            <a:extLst>
              <a:ext uri="{FF2B5EF4-FFF2-40B4-BE49-F238E27FC236}">
                <a16:creationId xmlns:a16="http://schemas.microsoft.com/office/drawing/2014/main" id="{D106C8EB-9F80-4C8B-8855-A68A78CF0214}"/>
              </a:ext>
            </a:extLst>
          </p:cNvPr>
          <p:cNvSpPr/>
          <p:nvPr/>
        </p:nvSpPr>
        <p:spPr>
          <a:xfrm>
            <a:off x="646996" y="5138068"/>
            <a:ext cx="7840482" cy="1074972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Aft</a:t>
            </a:r>
            <a:r>
              <a:rPr lang="en-US" sz="2000" u="sng" dirty="0">
                <a:solidFill>
                  <a:schemeClr val="tx1"/>
                </a:solidFill>
                <a:latin typeface="Twinkl" pitchFamily="50" charset="0"/>
              </a:rPr>
              <a:t>er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 all the fun and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games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,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everyone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 was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hungry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. There were picnic blankets l</a:t>
            </a:r>
            <a:r>
              <a:rPr lang="en-US" sz="2000" u="sng" dirty="0">
                <a:solidFill>
                  <a:schemeClr val="tx1"/>
                </a:solidFill>
                <a:latin typeface="Twinkl" pitchFamily="50" charset="0"/>
              </a:rPr>
              <a:t>ai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d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out ready 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f</a:t>
            </a:r>
            <a:r>
              <a:rPr lang="en-US" sz="2000" u="sng" dirty="0">
                <a:solidFill>
                  <a:schemeClr val="tx1"/>
                </a:solidFill>
                <a:latin typeface="Twinkl" pitchFamily="50" charset="0"/>
              </a:rPr>
              <a:t>or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 the picnic and they all sat d</a:t>
            </a:r>
            <a:r>
              <a:rPr lang="en-US" sz="2000" u="sng" dirty="0">
                <a:solidFill>
                  <a:schemeClr val="tx1"/>
                </a:solidFill>
                <a:latin typeface="Twinkl" pitchFamily="50" charset="0"/>
              </a:rPr>
              <a:t>ow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n. Kit and Sam were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excited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202" y="1807110"/>
            <a:ext cx="1196745" cy="33157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100" y="1782390"/>
            <a:ext cx="1069727" cy="33432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872" y="1795204"/>
            <a:ext cx="1164726" cy="33467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24" y="3042681"/>
            <a:ext cx="1161544" cy="209681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791" y="1679184"/>
            <a:ext cx="923611" cy="348473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737" y="1633973"/>
            <a:ext cx="1215519" cy="33309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068" y="2400866"/>
            <a:ext cx="945265" cy="26080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465" y="3013573"/>
            <a:ext cx="1029436" cy="20968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119" y="2504600"/>
            <a:ext cx="923844" cy="2578104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chemeClr val="accent5"/>
          </a:solidFill>
        </p:grpSpPr>
        <p:sp>
          <p:nvSpPr>
            <p:cNvPr id="24" name="Oval 23"/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848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98E89E5-000E-4703-8035-521C4AFA6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dirty="0"/>
              <a:t>Sentence Time</a:t>
            </a:r>
          </a:p>
        </p:txBody>
      </p:sp>
      <p:sp>
        <p:nvSpPr>
          <p:cNvPr id="4" name="Rectangle: Rounded Corners 10">
            <a:extLst>
              <a:ext uri="{FF2B5EF4-FFF2-40B4-BE49-F238E27FC236}">
                <a16:creationId xmlns:a16="http://schemas.microsoft.com/office/drawing/2014/main" id="{D106C8EB-9F80-4C8B-8855-A68A78CF0214}"/>
              </a:ext>
            </a:extLst>
          </p:cNvPr>
          <p:cNvSpPr/>
          <p:nvPr/>
        </p:nvSpPr>
        <p:spPr>
          <a:xfrm>
            <a:off x="683568" y="1473200"/>
            <a:ext cx="7776863" cy="803672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What did Kit say to Grandma </a:t>
            </a:r>
            <a:r>
              <a:rPr lang="en-GB" dirty="0" err="1">
                <a:solidFill>
                  <a:schemeClr val="tx1"/>
                </a:solidFill>
                <a:latin typeface="Twinkl" pitchFamily="50" charset="0"/>
              </a:rPr>
              <a:t>Dadi</a:t>
            </a: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 and Grandpa Dada? 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Look at the picture and write a caption to match.</a:t>
            </a:r>
          </a:p>
        </p:txBody>
      </p:sp>
      <p:grpSp>
        <p:nvGrpSpPr>
          <p:cNvPr id="5" name="Kit's teachings">
            <a:extLst>
              <a:ext uri="{FF2B5EF4-FFF2-40B4-BE49-F238E27FC236}">
                <a16:creationId xmlns:a16="http://schemas.microsoft.com/office/drawing/2014/main" id="{1BAF0124-EB3B-4EAB-8AB3-ACC3BD06232D}"/>
              </a:ext>
            </a:extLst>
          </p:cNvPr>
          <p:cNvGrpSpPr/>
          <p:nvPr/>
        </p:nvGrpSpPr>
        <p:grpSpPr>
          <a:xfrm>
            <a:off x="683568" y="5177310"/>
            <a:ext cx="4464496" cy="1008112"/>
            <a:chOff x="683568" y="5157192"/>
            <a:chExt cx="4464496" cy="1008112"/>
          </a:xfrm>
        </p:grpSpPr>
        <p:sp>
          <p:nvSpPr>
            <p:cNvPr id="6" name="Rectangle: Rounded Corners 9">
              <a:extLst>
                <a:ext uri="{FF2B5EF4-FFF2-40B4-BE49-F238E27FC236}">
                  <a16:creationId xmlns:a16="http://schemas.microsoft.com/office/drawing/2014/main" id="{609CDF5D-F034-46B3-9510-21EA080CF73B}"/>
                </a:ext>
              </a:extLst>
            </p:cNvPr>
            <p:cNvSpPr/>
            <p:nvPr/>
          </p:nvSpPr>
          <p:spPr>
            <a:xfrm>
              <a:off x="1475656" y="5517232"/>
              <a:ext cx="3672408" cy="432048"/>
            </a:xfrm>
            <a:prstGeom prst="roundRect">
              <a:avLst>
                <a:gd name="adj" fmla="val 50000"/>
              </a:avLst>
            </a:prstGeom>
            <a:solidFill>
              <a:srgbClr val="FAB00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GB" dirty="0">
                  <a:solidFill>
                    <a:schemeClr val="tx1"/>
                  </a:solidFill>
                  <a:latin typeface="Twinkl SemiBold" pitchFamily="2" charset="0"/>
                </a:rPr>
                <a:t>  Click me for Kit’s teaching tips!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C0D6527-B0DA-4A00-9208-82A7E9075D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597" t="-8561" r="-15847" b="56577"/>
            <a:stretch/>
          </p:blipFill>
          <p:spPr>
            <a:xfrm>
              <a:off x="683568" y="5157192"/>
              <a:ext cx="1008112" cy="100811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AB001"/>
              </a:solidFill>
            </a:ln>
          </p:spPr>
        </p:pic>
      </p:grpSp>
      <p:sp>
        <p:nvSpPr>
          <p:cNvPr id="8" name="Kit's teaching bubble">
            <a:extLst>
              <a:ext uri="{FF2B5EF4-FFF2-40B4-BE49-F238E27FC236}">
                <a16:creationId xmlns:a16="http://schemas.microsoft.com/office/drawing/2014/main" id="{B250C7C4-4936-42BB-A175-998F415F4CE4}"/>
              </a:ext>
            </a:extLst>
          </p:cNvPr>
          <p:cNvSpPr/>
          <p:nvPr/>
        </p:nvSpPr>
        <p:spPr>
          <a:xfrm>
            <a:off x="1403648" y="4365104"/>
            <a:ext cx="4608512" cy="728616"/>
          </a:xfrm>
          <a:prstGeom prst="wedgeRoundRectCallout">
            <a:avLst>
              <a:gd name="adj1" fmla="val -45578"/>
              <a:gd name="adj2" fmla="val 72074"/>
              <a:gd name="adj3" fmla="val 16667"/>
            </a:avLst>
          </a:prstGeom>
          <a:solidFill>
            <a:schemeClr val="bg1"/>
          </a:solidFill>
          <a:ln w="28575">
            <a:solidFill>
              <a:srgbClr val="FAB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Click ‘Show Suggestion’ to see a suggested caption for the picture.</a:t>
            </a:r>
          </a:p>
        </p:txBody>
      </p:sp>
      <p:sp>
        <p:nvSpPr>
          <p:cNvPr id="9" name="Close bubble">
            <a:extLst>
              <a:ext uri="{FF2B5EF4-FFF2-40B4-BE49-F238E27FC236}">
                <a16:creationId xmlns:a16="http://schemas.microsoft.com/office/drawing/2014/main" id="{48FF1DDD-DDC2-40AB-AF1C-61F2EF72D0B9}"/>
              </a:ext>
            </a:extLst>
          </p:cNvPr>
          <p:cNvSpPr/>
          <p:nvPr/>
        </p:nvSpPr>
        <p:spPr>
          <a:xfrm>
            <a:off x="5870079" y="4281514"/>
            <a:ext cx="284162" cy="284163"/>
          </a:xfrm>
          <a:prstGeom prst="ellipse">
            <a:avLst/>
          </a:prstGeom>
          <a:solidFill>
            <a:srgbClr val="FAB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X</a:t>
            </a:r>
            <a:endParaRPr lang="en-GB" sz="14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693" y="2576402"/>
            <a:ext cx="2149335" cy="520181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chemeClr val="accent5"/>
          </a:solidFill>
        </p:grpSpPr>
        <p:sp>
          <p:nvSpPr>
            <p:cNvPr id="12" name="Oval 11"/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346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2"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528" y="873705"/>
            <a:ext cx="2982594" cy="531679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391" y="873705"/>
            <a:ext cx="2729812" cy="5316796"/>
          </a:xfrm>
          <a:prstGeom prst="rect">
            <a:avLst/>
          </a:prstGeom>
        </p:spPr>
      </p:pic>
      <p:grpSp>
        <p:nvGrpSpPr>
          <p:cNvPr id="4" name="Show button">
            <a:extLst>
              <a:ext uri="{FF2B5EF4-FFF2-40B4-BE49-F238E27FC236}">
                <a16:creationId xmlns:a16="http://schemas.microsoft.com/office/drawing/2014/main" id="{CBC3EC55-FAE2-45DC-B953-E4FF7CF606C2}"/>
              </a:ext>
            </a:extLst>
          </p:cNvPr>
          <p:cNvGrpSpPr/>
          <p:nvPr/>
        </p:nvGrpSpPr>
        <p:grpSpPr>
          <a:xfrm>
            <a:off x="6914614" y="5534675"/>
            <a:ext cx="1499293" cy="666848"/>
            <a:chOff x="6914614" y="5534675"/>
            <a:chExt cx="1499293" cy="666848"/>
          </a:xfrm>
        </p:grpSpPr>
        <p:sp>
          <p:nvSpPr>
            <p:cNvPr id="5" name="Rectangle: Rounded Corners 19">
              <a:extLst>
                <a:ext uri="{FF2B5EF4-FFF2-40B4-BE49-F238E27FC236}">
                  <a16:creationId xmlns:a16="http://schemas.microsoft.com/office/drawing/2014/main" id="{4BC43678-4A88-407D-8123-42A7BF4255CB}"/>
                </a:ext>
              </a:extLst>
            </p:cNvPr>
            <p:cNvSpPr/>
            <p:nvPr/>
          </p:nvSpPr>
          <p:spPr>
            <a:xfrm>
              <a:off x="6914614" y="5650938"/>
              <a:ext cx="1099786" cy="432048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latin typeface="Twinkl SemiBold" pitchFamily="2" charset="0"/>
                </a:rPr>
                <a:t>Show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A1ED39E-F6F6-4A5E-8BCF-252811413D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07" b="61763"/>
            <a:stretch/>
          </p:blipFill>
          <p:spPr>
            <a:xfrm>
              <a:off x="7747059" y="5534675"/>
              <a:ext cx="666848" cy="66684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5"/>
              </a:solidFill>
            </a:ln>
          </p:spPr>
        </p:pic>
      </p:grpSp>
      <p:grpSp>
        <p:nvGrpSpPr>
          <p:cNvPr id="7" name="Group 6"/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chemeClr val="accent5"/>
          </a:solidFill>
        </p:grpSpPr>
        <p:sp>
          <p:nvSpPr>
            <p:cNvPr id="8" name="Oval 7"/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sp>
        <p:nvSpPr>
          <p:cNvPr id="10" name="Rectangle: Rounded Corners 63">
            <a:extLst>
              <a:ext uri="{FF2B5EF4-FFF2-40B4-BE49-F238E27FC236}">
                <a16:creationId xmlns:a16="http://schemas.microsoft.com/office/drawing/2014/main" id="{9030A71C-45CE-4582-977F-2636F0C6CD55}"/>
              </a:ext>
            </a:extLst>
          </p:cNvPr>
          <p:cNvSpPr/>
          <p:nvPr/>
        </p:nvSpPr>
        <p:spPr>
          <a:xfrm>
            <a:off x="1773554" y="3429000"/>
            <a:ext cx="5599611" cy="2052704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324000" anchor="ctr"/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3200" dirty="0">
                <a:solidFill>
                  <a:schemeClr val="tx1"/>
                </a:solidFill>
              </a:rPr>
              <a:t>“Have you tried some of the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3200" dirty="0">
                <a:solidFill>
                  <a:schemeClr val="tx1"/>
                </a:solidFill>
              </a:rPr>
              <a:t>food that we have been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3200" dirty="0">
                <a:solidFill>
                  <a:schemeClr val="tx1"/>
                </a:solidFill>
              </a:rPr>
              <a:t>cooking?” cried Kit.</a:t>
            </a:r>
          </a:p>
        </p:txBody>
      </p:sp>
    </p:spTree>
    <p:extLst>
      <p:ext uri="{BB962C8B-B14F-4D97-AF65-F5344CB8AC3E}">
        <p14:creationId xmlns:p14="http://schemas.microsoft.com/office/powerpoint/2010/main" val="119520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80" y="3140968"/>
            <a:ext cx="8128514" cy="261805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516" y="2057676"/>
            <a:ext cx="1387556" cy="247346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510" y="1990118"/>
            <a:ext cx="1269957" cy="24734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643" y="1904946"/>
            <a:ext cx="1377281" cy="24720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847" y="2290011"/>
            <a:ext cx="1054500" cy="18959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879" y="3060370"/>
            <a:ext cx="923077" cy="19033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892" y="2291066"/>
            <a:ext cx="930798" cy="189590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049" y="3140967"/>
            <a:ext cx="1049242" cy="18959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866" y="2757162"/>
            <a:ext cx="1225933" cy="25097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899" y="2777006"/>
            <a:ext cx="1200944" cy="2509758"/>
          </a:xfrm>
          <a:prstGeom prst="rect">
            <a:avLst/>
          </a:prstGeom>
        </p:spPr>
      </p:pic>
      <p:sp>
        <p:nvSpPr>
          <p:cNvPr id="2" name="Rectangle: Rounded Corners 10">
            <a:extLst>
              <a:ext uri="{FF2B5EF4-FFF2-40B4-BE49-F238E27FC236}">
                <a16:creationId xmlns:a16="http://schemas.microsoft.com/office/drawing/2014/main" id="{D106C8EB-9F80-4C8B-8855-A68A78CF0214}"/>
              </a:ext>
            </a:extLst>
          </p:cNvPr>
          <p:cNvSpPr/>
          <p:nvPr/>
        </p:nvSpPr>
        <p:spPr>
          <a:xfrm>
            <a:off x="646996" y="4797152"/>
            <a:ext cx="7840482" cy="1415888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“</a:t>
            </a:r>
            <a:r>
              <a:rPr lang="en-US" sz="2000" u="sng" dirty="0">
                <a:solidFill>
                  <a:schemeClr val="tx1"/>
                </a:solidFill>
                <a:latin typeface="Twinkl" pitchFamily="50" charset="0"/>
              </a:rPr>
              <a:t>Th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is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curry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 is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delicious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,” said Grandpa Dada. “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Almost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 as g</a:t>
            </a:r>
            <a:r>
              <a:rPr lang="en-US" sz="2000" u="sng" dirty="0">
                <a:solidFill>
                  <a:schemeClr val="tx1"/>
                </a:solidFill>
                <a:latin typeface="Twinkl" pitchFamily="50" charset="0"/>
              </a:rPr>
              <a:t>oo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d as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mine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!” </a:t>
            </a:r>
          </a:p>
          <a:p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“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Hey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!”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laughed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 Kit and Sam. It was a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lovely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 end to K</a:t>
            </a:r>
            <a:r>
              <a:rPr lang="en-US" sz="2000" u="sng" dirty="0">
                <a:solidFill>
                  <a:schemeClr val="tx1"/>
                </a:solidFill>
                <a:latin typeface="Twinkl" pitchFamily="50" charset="0"/>
              </a:rPr>
              <a:t>ee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pi</a:t>
            </a:r>
            <a:r>
              <a:rPr lang="en-US" sz="2000" u="sng" dirty="0">
                <a:solidFill>
                  <a:schemeClr val="tx1"/>
                </a:solidFill>
                <a:latin typeface="Twinkl" pitchFamily="50" charset="0"/>
              </a:rPr>
              <a:t>ng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Healthy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 W</a:t>
            </a:r>
            <a:r>
              <a:rPr lang="en-US" sz="2000" u="sng" dirty="0">
                <a:solidFill>
                  <a:schemeClr val="tx1"/>
                </a:solidFill>
                <a:latin typeface="Twinkl" pitchFamily="50" charset="0"/>
              </a:rPr>
              <a:t>ee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k.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chemeClr val="accent5"/>
          </a:solidFill>
        </p:grpSpPr>
        <p:sp>
          <p:nvSpPr>
            <p:cNvPr id="21" name="Oval 20"/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8977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xplosion 1 11"/>
          <p:cNvSpPr/>
          <p:nvPr/>
        </p:nvSpPr>
        <p:spPr>
          <a:xfrm>
            <a:off x="-2562987" y="706686"/>
            <a:ext cx="6624736" cy="6624736"/>
          </a:xfrm>
          <a:prstGeom prst="irregularSeal1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72708"/>
            <a:ext cx="3148906" cy="609269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13015C4B-4D49-4CDB-BF1B-82022CB22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dirty="0"/>
              <a:t>Today, we have learnt…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387FAB-2940-4988-8E65-FF419658FDD6}"/>
              </a:ext>
            </a:extLst>
          </p:cNvPr>
          <p:cNvSpPr txBox="1"/>
          <p:nvPr/>
        </p:nvSpPr>
        <p:spPr>
          <a:xfrm>
            <a:off x="3131840" y="1269915"/>
            <a:ext cx="424018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b="1" dirty="0" err="1">
                <a:ln w="57150">
                  <a:noFill/>
                </a:ln>
              </a:rPr>
              <a:t>ie</a:t>
            </a:r>
            <a:endParaRPr lang="en-GB" sz="13800" b="1" dirty="0">
              <a:ln w="57150">
                <a:noFill/>
              </a:ln>
            </a:endParaRPr>
          </a:p>
          <a:p>
            <a:pPr algn="ctr"/>
            <a:r>
              <a:rPr lang="en-GB" sz="6600" dirty="0">
                <a:ln w="57150">
                  <a:noFill/>
                </a:ln>
                <a:latin typeface="Twinkl SemiBold" pitchFamily="2" charset="0"/>
              </a:rPr>
              <a:t>saying /</a:t>
            </a:r>
            <a:r>
              <a:rPr lang="en-GB" sz="6600" dirty="0" err="1">
                <a:ln w="57150">
                  <a:noFill/>
                </a:ln>
                <a:latin typeface="Twinkl SemiBold" pitchFamily="2" charset="0"/>
              </a:rPr>
              <a:t>igh</a:t>
            </a:r>
            <a:r>
              <a:rPr lang="en-GB" sz="6600" dirty="0">
                <a:ln w="57150">
                  <a:noFill/>
                </a:ln>
                <a:latin typeface="Twinkl SemiBold" pitchFamily="2" charset="0"/>
              </a:rPr>
              <a:t>/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7AB0C9-E4BF-4712-8B9D-D550248EFCC4}"/>
              </a:ext>
            </a:extLst>
          </p:cNvPr>
          <p:cNvSpPr/>
          <p:nvPr/>
        </p:nvSpPr>
        <p:spPr>
          <a:xfrm>
            <a:off x="3779912" y="5771479"/>
            <a:ext cx="3943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The adventure continues next lesson!</a:t>
            </a:r>
          </a:p>
        </p:txBody>
      </p:sp>
    </p:spTree>
    <p:extLst>
      <p:ext uri="{BB962C8B-B14F-4D97-AF65-F5344CB8AC3E}">
        <p14:creationId xmlns:p14="http://schemas.microsoft.com/office/powerpoint/2010/main" val="395102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696236" y="227397"/>
            <a:ext cx="2447764" cy="504056"/>
            <a:chOff x="6696236" y="1700808"/>
            <a:chExt cx="2447764" cy="504056"/>
          </a:xfrm>
          <a:solidFill>
            <a:schemeClr val="accent5"/>
          </a:solidFill>
        </p:grpSpPr>
        <p:sp>
          <p:nvSpPr>
            <p:cNvPr id="5" name="Oval 4"/>
            <p:cNvSpPr/>
            <p:nvPr/>
          </p:nvSpPr>
          <p:spPr>
            <a:xfrm>
              <a:off x="669623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948264" y="1700808"/>
              <a:ext cx="219573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Revisit and Review</a:t>
              </a:r>
            </a:p>
          </p:txBody>
        </p:sp>
      </p:grpSp>
      <p:sp>
        <p:nvSpPr>
          <p:cNvPr id="7" name="Speech Bubble">
            <a:extLst>
              <a:ext uri="{FF2B5EF4-FFF2-40B4-BE49-F238E27FC236}">
                <a16:creationId xmlns:a16="http://schemas.microsoft.com/office/drawing/2014/main" id="{AB6F159F-735F-465C-A86F-7DB4A3AA22C9}"/>
              </a:ext>
            </a:extLst>
          </p:cNvPr>
          <p:cNvSpPr/>
          <p:nvPr/>
        </p:nvSpPr>
        <p:spPr>
          <a:xfrm>
            <a:off x="1863180" y="1017498"/>
            <a:ext cx="6262587" cy="571590"/>
          </a:xfrm>
          <a:prstGeom prst="wedgeRoundRectCallout">
            <a:avLst>
              <a:gd name="adj1" fmla="val -47129"/>
              <a:gd name="adj2" fmla="val 125202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Let’s practise Sam’s Sounds and Common Exception Words!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2B29C963-2E35-476D-A945-C532D94E7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3238"/>
            <a:ext cx="1296988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" name="background 2">
            <a:extLst>
              <a:ext uri="{FF2B5EF4-FFF2-40B4-BE49-F238E27FC236}">
                <a16:creationId xmlns:a16="http://schemas.microsoft.com/office/drawing/2014/main" id="{3F416E1C-3AC5-4872-92A0-041CA215F787}"/>
              </a:ext>
            </a:extLst>
          </p:cNvPr>
          <p:cNvSpPr/>
          <p:nvPr/>
        </p:nvSpPr>
        <p:spPr>
          <a:xfrm>
            <a:off x="6003469" y="2139628"/>
            <a:ext cx="2238375" cy="3424238"/>
          </a:xfrm>
          <a:prstGeom prst="roundRect">
            <a:avLst>
              <a:gd name="adj" fmla="val 9850"/>
            </a:avLst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endParaRPr lang="en-GB" sz="1050" dirty="0">
              <a:solidFill>
                <a:schemeClr val="tx1"/>
              </a:solidFill>
            </a:endParaRPr>
          </a:p>
        </p:txBody>
      </p:sp>
      <p:grpSp>
        <p:nvGrpSpPr>
          <p:cNvPr id="89" name="PLAY 2">
            <a:extLst>
              <a:ext uri="{FF2B5EF4-FFF2-40B4-BE49-F238E27FC236}">
                <a16:creationId xmlns:a16="http://schemas.microsoft.com/office/drawing/2014/main" id="{60353E7B-729B-4183-98FF-53EC18C8ADD4}"/>
              </a:ext>
            </a:extLst>
          </p:cNvPr>
          <p:cNvGrpSpPr>
            <a:grpSpLocks/>
          </p:cNvGrpSpPr>
          <p:nvPr/>
        </p:nvGrpSpPr>
        <p:grpSpPr bwMode="auto">
          <a:xfrm>
            <a:off x="6773863" y="5357813"/>
            <a:ext cx="735012" cy="735012"/>
            <a:chOff x="6300192" y="2204864"/>
            <a:chExt cx="900100" cy="900100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C33B5522-B25C-4681-8EF6-42E6548273CB}"/>
                </a:ext>
              </a:extLst>
            </p:cNvPr>
            <p:cNvSpPr/>
            <p:nvPr/>
          </p:nvSpPr>
          <p:spPr>
            <a:xfrm>
              <a:off x="6300192" y="2204864"/>
              <a:ext cx="900100" cy="9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91" name="Isosceles Triangle 90">
              <a:extLst>
                <a:ext uri="{FF2B5EF4-FFF2-40B4-BE49-F238E27FC236}">
                  <a16:creationId xmlns:a16="http://schemas.microsoft.com/office/drawing/2014/main" id="{A94B022F-F24E-4554-B00C-C6EAA9054204}"/>
                </a:ext>
              </a:extLst>
            </p:cNvPr>
            <p:cNvSpPr/>
            <p:nvPr/>
          </p:nvSpPr>
          <p:spPr>
            <a:xfrm rot="5400000">
              <a:off x="6559724" y="2417738"/>
              <a:ext cx="550169" cy="474351"/>
            </a:xfrm>
            <a:prstGeom prst="triangl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sp>
        <p:nvSpPr>
          <p:cNvPr id="109" name="background">
            <a:extLst>
              <a:ext uri="{FF2B5EF4-FFF2-40B4-BE49-F238E27FC236}">
                <a16:creationId xmlns:a16="http://schemas.microsoft.com/office/drawing/2014/main" id="{195B132C-E542-486E-A93D-CCF8219CB987}"/>
              </a:ext>
            </a:extLst>
          </p:cNvPr>
          <p:cNvSpPr/>
          <p:nvPr/>
        </p:nvSpPr>
        <p:spPr>
          <a:xfrm>
            <a:off x="3020529" y="2164701"/>
            <a:ext cx="2238846" cy="3424539"/>
          </a:xfrm>
          <a:prstGeom prst="roundRect">
            <a:avLst>
              <a:gd name="adj" fmla="val 9850"/>
            </a:avLst>
          </a:prstGeom>
          <a:solidFill>
            <a:schemeClr val="bg1"/>
          </a:solidFill>
          <a:ln w="38100">
            <a:solidFill>
              <a:srgbClr val="FAB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GB" sz="1050" dirty="0">
              <a:solidFill>
                <a:schemeClr val="tx1"/>
              </a:solidFill>
            </a:endParaRPr>
          </a:p>
        </p:txBody>
      </p:sp>
      <p:grpSp>
        <p:nvGrpSpPr>
          <p:cNvPr id="110" name="PLAY 1">
            <a:extLst>
              <a:ext uri="{FF2B5EF4-FFF2-40B4-BE49-F238E27FC236}">
                <a16:creationId xmlns:a16="http://schemas.microsoft.com/office/drawing/2014/main" id="{2AC94F17-F28E-4807-9FA5-0B852EEDAEE4}"/>
              </a:ext>
            </a:extLst>
          </p:cNvPr>
          <p:cNvGrpSpPr/>
          <p:nvPr/>
        </p:nvGrpSpPr>
        <p:grpSpPr>
          <a:xfrm>
            <a:off x="3764623" y="5357927"/>
            <a:ext cx="735369" cy="735369"/>
            <a:chOff x="6300192" y="2204864"/>
            <a:chExt cx="900100" cy="900100"/>
          </a:xfrm>
        </p:grpSpPr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24307427-9DFF-4EEE-A590-29CCF3870E3B}"/>
                </a:ext>
              </a:extLst>
            </p:cNvPr>
            <p:cNvSpPr/>
            <p:nvPr/>
          </p:nvSpPr>
          <p:spPr>
            <a:xfrm>
              <a:off x="6300192" y="2204864"/>
              <a:ext cx="900100" cy="9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AB0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3" name="Isosceles Triangle 112">
              <a:extLst>
                <a:ext uri="{FF2B5EF4-FFF2-40B4-BE49-F238E27FC236}">
                  <a16:creationId xmlns:a16="http://schemas.microsoft.com/office/drawing/2014/main" id="{648AADF8-919D-4DF6-95CC-230B3A82689A}"/>
                </a:ext>
              </a:extLst>
            </p:cNvPr>
            <p:cNvSpPr/>
            <p:nvPr/>
          </p:nvSpPr>
          <p:spPr>
            <a:xfrm rot="5400000">
              <a:off x="6559621" y="2417784"/>
              <a:ext cx="550141" cy="474260"/>
            </a:xfrm>
            <a:prstGeom prst="triangle">
              <a:avLst/>
            </a:prstGeom>
            <a:solidFill>
              <a:schemeClr val="accent5"/>
            </a:solidFill>
            <a:ln>
              <a:solidFill>
                <a:srgbClr val="FAB0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3" name="oy">
            <a:extLst>
              <a:ext uri="{FF2B5EF4-FFF2-40B4-BE49-F238E27FC236}">
                <a16:creationId xmlns:a16="http://schemas.microsoft.com/office/drawing/2014/main" id="{BB6FA850-8F52-4C6A-B8C8-0F02945C7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2042" y="2898366"/>
            <a:ext cx="145424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r>
              <a:rPr lang="en-GB" altLang="en-US" sz="8800" b="1" dirty="0"/>
              <a:t>oy</a:t>
            </a:r>
            <a:endParaRPr lang="en-GB" altLang="en-US" sz="13800" b="1" dirty="0"/>
          </a:p>
        </p:txBody>
      </p:sp>
      <p:sp>
        <p:nvSpPr>
          <p:cNvPr id="24" name="ay">
            <a:extLst>
              <a:ext uri="{FF2B5EF4-FFF2-40B4-BE49-F238E27FC236}">
                <a16:creationId xmlns:a16="http://schemas.microsoft.com/office/drawing/2014/main" id="{BB6FA850-8F52-4C6A-B8C8-0F02945C7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2042" y="2902226"/>
            <a:ext cx="145424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r>
              <a:rPr lang="en-GB" altLang="en-US" sz="8800" b="1" dirty="0"/>
              <a:t>ay</a:t>
            </a:r>
            <a:endParaRPr lang="en-GB" altLang="en-US" sz="13800" b="1" dirty="0"/>
          </a:p>
        </p:txBody>
      </p:sp>
      <p:sp>
        <p:nvSpPr>
          <p:cNvPr id="25" name="should">
            <a:extLst>
              <a:ext uri="{FF2B5EF4-FFF2-40B4-BE49-F238E27FC236}">
                <a16:creationId xmlns:a16="http://schemas.microsoft.com/office/drawing/2014/main" id="{873D4AEE-76DB-4D94-AC96-244C20883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275" y="3360845"/>
            <a:ext cx="20162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should</a:t>
            </a:r>
          </a:p>
        </p:txBody>
      </p:sp>
      <p:sp>
        <p:nvSpPr>
          <p:cNvPr id="26" name="could">
            <a:extLst>
              <a:ext uri="{FF2B5EF4-FFF2-40B4-BE49-F238E27FC236}">
                <a16:creationId xmlns:a16="http://schemas.microsoft.com/office/drawing/2014/main" id="{873D4AEE-76DB-4D94-AC96-244C20883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275" y="3360845"/>
            <a:ext cx="20162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could</a:t>
            </a:r>
          </a:p>
        </p:txBody>
      </p:sp>
      <p:sp>
        <p:nvSpPr>
          <p:cNvPr id="27" name="would">
            <a:extLst>
              <a:ext uri="{FF2B5EF4-FFF2-40B4-BE49-F238E27FC236}">
                <a16:creationId xmlns:a16="http://schemas.microsoft.com/office/drawing/2014/main" id="{873D4AEE-76DB-4D94-AC96-244C20883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2313" y="3365120"/>
            <a:ext cx="20162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would</a:t>
            </a:r>
          </a:p>
        </p:txBody>
      </p:sp>
      <p:sp>
        <p:nvSpPr>
          <p:cNvPr id="28" name="two">
            <a:extLst>
              <a:ext uri="{FF2B5EF4-FFF2-40B4-BE49-F238E27FC236}">
                <a16:creationId xmlns:a16="http://schemas.microsoft.com/office/drawing/2014/main" id="{873D4AEE-76DB-4D94-AC96-244C20883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275" y="3347286"/>
            <a:ext cx="20162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want</a:t>
            </a:r>
          </a:p>
        </p:txBody>
      </p:sp>
      <p:sp>
        <p:nvSpPr>
          <p:cNvPr id="29" name="oh">
            <a:extLst>
              <a:ext uri="{FF2B5EF4-FFF2-40B4-BE49-F238E27FC236}">
                <a16:creationId xmlns:a16="http://schemas.microsoft.com/office/drawing/2014/main" id="{873D4AEE-76DB-4D94-AC96-244C20883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512" y="3365120"/>
            <a:ext cx="20162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oh</a:t>
            </a:r>
          </a:p>
        </p:txBody>
      </p:sp>
      <p:sp>
        <p:nvSpPr>
          <p:cNvPr id="30" name="their">
            <a:extLst>
              <a:ext uri="{FF2B5EF4-FFF2-40B4-BE49-F238E27FC236}">
                <a16:creationId xmlns:a16="http://schemas.microsoft.com/office/drawing/2014/main" id="{873D4AEE-76DB-4D94-AC96-244C20883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038" y="3356570"/>
            <a:ext cx="20162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their</a:t>
            </a:r>
          </a:p>
        </p:txBody>
      </p:sp>
      <p:sp>
        <p:nvSpPr>
          <p:cNvPr id="32" name="ay">
            <a:extLst>
              <a:ext uri="{FF2B5EF4-FFF2-40B4-BE49-F238E27FC236}">
                <a16:creationId xmlns:a16="http://schemas.microsoft.com/office/drawing/2014/main" id="{FE2184EF-BF45-49F6-B4E7-ECDAA0101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5737" y="2995788"/>
            <a:ext cx="107112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r>
              <a:rPr lang="en-GB" altLang="en-US" sz="8800" b="1" dirty="0" err="1"/>
              <a:t>ie</a:t>
            </a:r>
            <a:endParaRPr lang="en-GB" altLang="en-US" sz="13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2" grpId="0"/>
      <p:bldP spid="3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5"/>
          </a:solidFill>
        </p:grpSpPr>
        <p:sp>
          <p:nvSpPr>
            <p:cNvPr id="5" name="Oval 4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F387FAB-2940-4988-8E65-FF419658FDD6}"/>
              </a:ext>
            </a:extLst>
          </p:cNvPr>
          <p:cNvSpPr txBox="1"/>
          <p:nvPr/>
        </p:nvSpPr>
        <p:spPr>
          <a:xfrm>
            <a:off x="1407791" y="688628"/>
            <a:ext cx="64765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Twinkl" pitchFamily="50" charset="0"/>
              </a:rPr>
              <a:t>Today, we are learning to read and spell words that contain </a:t>
            </a:r>
            <a:r>
              <a:rPr lang="en-GB" sz="4800" b="1" dirty="0" err="1">
                <a:latin typeface="Twinkl" pitchFamily="50" charset="0"/>
              </a:rPr>
              <a:t>ie</a:t>
            </a:r>
            <a:r>
              <a:rPr lang="en-GB" sz="4800" dirty="0">
                <a:latin typeface="Twinkl" pitchFamily="50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213100"/>
            <a:ext cx="2387694" cy="577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65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694574"/>
            <a:ext cx="2381425" cy="8079516"/>
          </a:xfrm>
          <a:prstGeom prst="rect">
            <a:avLst/>
          </a:prstGeom>
        </p:spPr>
      </p:pic>
      <p:sp>
        <p:nvSpPr>
          <p:cNvPr id="4" name="Speech Bubble">
            <a:extLst>
              <a:ext uri="{FF2B5EF4-FFF2-40B4-BE49-F238E27FC236}">
                <a16:creationId xmlns:a16="http://schemas.microsoft.com/office/drawing/2014/main" id="{AB6F159F-735F-465C-A86F-7DB4A3AA22C9}"/>
              </a:ext>
            </a:extLst>
          </p:cNvPr>
          <p:cNvSpPr/>
          <p:nvPr/>
        </p:nvSpPr>
        <p:spPr>
          <a:xfrm>
            <a:off x="827584" y="836712"/>
            <a:ext cx="6262587" cy="864096"/>
          </a:xfrm>
          <a:prstGeom prst="wedgeRoundRectCallout">
            <a:avLst>
              <a:gd name="adj1" fmla="val 40898"/>
              <a:gd name="adj2" fmla="val 88980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Let’s practise reading some of this week’s focus words which contain the </a:t>
            </a:r>
            <a:r>
              <a:rPr lang="en-GB" b="1" dirty="0" err="1">
                <a:solidFill>
                  <a:schemeClr val="tx1"/>
                </a:solidFill>
                <a:latin typeface="Twinkl" pitchFamily="50" charset="0"/>
              </a:rPr>
              <a:t>ie</a:t>
            </a: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 sound.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5"/>
          </a:solidFill>
        </p:grpSpPr>
        <p:sp>
          <p:nvSpPr>
            <p:cNvPr id="12" name="Oval 11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F387FAB-2940-4988-8E65-FF419658FDD6}"/>
              </a:ext>
            </a:extLst>
          </p:cNvPr>
          <p:cNvSpPr txBox="1"/>
          <p:nvPr/>
        </p:nvSpPr>
        <p:spPr>
          <a:xfrm>
            <a:off x="1632724" y="2211490"/>
            <a:ext cx="38623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n w="57150">
                  <a:noFill/>
                </a:ln>
                <a:latin typeface="Twinkl SemiBold" pitchFamily="2" charset="0"/>
              </a:rPr>
              <a:t>cries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387FAB-2940-4988-8E65-FF419658FDD6}"/>
              </a:ext>
            </a:extLst>
          </p:cNvPr>
          <p:cNvSpPr txBox="1"/>
          <p:nvPr/>
        </p:nvSpPr>
        <p:spPr>
          <a:xfrm>
            <a:off x="1632724" y="3134820"/>
            <a:ext cx="38623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n w="57150">
                  <a:noFill/>
                </a:ln>
                <a:latin typeface="Twinkl SemiBold" pitchFamily="2" charset="0"/>
              </a:rPr>
              <a:t>tries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387FAB-2940-4988-8E65-FF419658FDD6}"/>
              </a:ext>
            </a:extLst>
          </p:cNvPr>
          <p:cNvSpPr txBox="1"/>
          <p:nvPr/>
        </p:nvSpPr>
        <p:spPr>
          <a:xfrm>
            <a:off x="1632723" y="3998750"/>
            <a:ext cx="38623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n w="57150">
                  <a:noFill/>
                </a:ln>
                <a:latin typeface="Twinkl SemiBold" pitchFamily="2" charset="0"/>
              </a:rPr>
              <a:t>spied</a:t>
            </a:r>
            <a:endParaRPr lang="en-GB" sz="5400" dirty="0">
              <a:ln w="57150">
                <a:noFill/>
              </a:ln>
              <a:latin typeface="Twinkl SemiBold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387FAB-2940-4988-8E65-FF419658FDD6}"/>
              </a:ext>
            </a:extLst>
          </p:cNvPr>
          <p:cNvSpPr txBox="1"/>
          <p:nvPr/>
        </p:nvSpPr>
        <p:spPr>
          <a:xfrm>
            <a:off x="1632722" y="4881934"/>
            <a:ext cx="38623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n w="57150">
                  <a:noFill/>
                </a:ln>
                <a:latin typeface="Twinkl SemiBold" pitchFamily="2" charset="0"/>
              </a:rPr>
              <a:t>fried</a:t>
            </a:r>
            <a:endParaRPr lang="en-GB" sz="5400" dirty="0">
              <a:ln w="57150">
                <a:noFill/>
              </a:ln>
              <a:latin typeface="Twinkl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01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">
            <a:extLst>
              <a:ext uri="{FF2B5EF4-FFF2-40B4-BE49-F238E27FC236}">
                <a16:creationId xmlns:a16="http://schemas.microsoft.com/office/drawing/2014/main" id="{AB6F159F-735F-465C-A86F-7DB4A3AA22C9}"/>
              </a:ext>
            </a:extLst>
          </p:cNvPr>
          <p:cNvSpPr/>
          <p:nvPr/>
        </p:nvSpPr>
        <p:spPr>
          <a:xfrm>
            <a:off x="827584" y="836712"/>
            <a:ext cx="6262587" cy="864096"/>
          </a:xfrm>
          <a:prstGeom prst="wedgeRoundRectCallout">
            <a:avLst>
              <a:gd name="adj1" fmla="val 40898"/>
              <a:gd name="adj2" fmla="val 88980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Can you write the words on a whiteboard or piece of paper?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624" y="2060848"/>
            <a:ext cx="1925341" cy="653215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5"/>
          </a:solidFill>
        </p:grpSpPr>
        <p:sp>
          <p:nvSpPr>
            <p:cNvPr id="10" name="Oval 9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-535275" y="2197736"/>
            <a:ext cx="3862331" cy="2319109"/>
            <a:chOff x="-535275" y="2197736"/>
            <a:chExt cx="3862331" cy="231910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F387FAB-2940-4988-8E65-FF419658FDD6}"/>
                </a:ext>
              </a:extLst>
            </p:cNvPr>
            <p:cNvSpPr txBox="1"/>
            <p:nvPr/>
          </p:nvSpPr>
          <p:spPr>
            <a:xfrm>
              <a:off x="-535275" y="2197736"/>
              <a:ext cx="3862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n w="57150">
                    <a:noFill/>
                  </a:ln>
                  <a:latin typeface="Twinkl SemiBold" pitchFamily="2" charset="0"/>
                </a:rPr>
                <a:t>cries</a:t>
              </a:r>
              <a:endParaRPr lang="en-GB" sz="4400" dirty="0">
                <a:ln w="57150">
                  <a:noFill/>
                </a:ln>
                <a:latin typeface="Twinkl SemiBold" pitchFamily="2" charset="0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955" y="2927519"/>
              <a:ext cx="588675" cy="1589326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5213359" y="2212400"/>
            <a:ext cx="1963281" cy="1597057"/>
            <a:chOff x="5213359" y="2212400"/>
            <a:chExt cx="1963281" cy="159705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F387FAB-2940-4988-8E65-FF419658FDD6}"/>
                </a:ext>
              </a:extLst>
            </p:cNvPr>
            <p:cNvSpPr txBox="1"/>
            <p:nvPr/>
          </p:nvSpPr>
          <p:spPr>
            <a:xfrm>
              <a:off x="5213359" y="2212400"/>
              <a:ext cx="19442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n w="57150">
                    <a:noFill/>
                  </a:ln>
                  <a:latin typeface="Twinkl SemiBold" pitchFamily="2" charset="0"/>
                </a:rPr>
                <a:t>fried</a:t>
              </a:r>
              <a:endParaRPr lang="en-GB" sz="4400" dirty="0">
                <a:ln w="57150">
                  <a:noFill/>
                </a:ln>
                <a:latin typeface="Twinkl SemiBold" pitchFamily="2" charset="0"/>
              </a:endParaRP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3537" y="2953472"/>
              <a:ext cx="1563103" cy="855985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33647" y="2195396"/>
            <a:ext cx="1728192" cy="2430098"/>
            <a:chOff x="3833647" y="2195396"/>
            <a:chExt cx="1728192" cy="243009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F387FAB-2940-4988-8E65-FF419658FDD6}"/>
                </a:ext>
              </a:extLst>
            </p:cNvPr>
            <p:cNvSpPr txBox="1"/>
            <p:nvPr/>
          </p:nvSpPr>
          <p:spPr>
            <a:xfrm>
              <a:off x="3833647" y="2195396"/>
              <a:ext cx="1728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n w="57150">
                    <a:noFill/>
                  </a:ln>
                  <a:latin typeface="Twinkl SemiBold" pitchFamily="2" charset="0"/>
                </a:rPr>
                <a:t>spied</a:t>
              </a:r>
              <a:endParaRPr lang="en-GB" sz="4000" dirty="0">
                <a:ln w="57150">
                  <a:noFill/>
                </a:ln>
                <a:latin typeface="Twinkl SemiBold" pitchFamily="2" charset="0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774" y="2997179"/>
              <a:ext cx="972986" cy="1628315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2195736" y="2197736"/>
            <a:ext cx="1728192" cy="2210848"/>
            <a:chOff x="2195736" y="2197736"/>
            <a:chExt cx="1728192" cy="221084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F387FAB-2940-4988-8E65-FF419658FDD6}"/>
                </a:ext>
              </a:extLst>
            </p:cNvPr>
            <p:cNvSpPr txBox="1"/>
            <p:nvPr/>
          </p:nvSpPr>
          <p:spPr>
            <a:xfrm>
              <a:off x="2195736" y="2197736"/>
              <a:ext cx="1728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n w="57150">
                    <a:noFill/>
                  </a:ln>
                  <a:latin typeface="Twinkl SemiBold" pitchFamily="2" charset="0"/>
                </a:rPr>
                <a:t>tries</a:t>
              </a:r>
              <a:endParaRPr lang="en-GB" sz="4000" dirty="0">
                <a:ln w="57150">
                  <a:noFill/>
                </a:ln>
                <a:latin typeface="Twinkl SemiBold" pitchFamily="2" charset="0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3584" y="3068960"/>
              <a:ext cx="1366735" cy="13396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538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2"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5"/>
          </a:solidFill>
        </p:grpSpPr>
        <p:sp>
          <p:nvSpPr>
            <p:cNvPr id="7" name="Oval 6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202" y="1807110"/>
            <a:ext cx="1196745" cy="33157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100" y="1782390"/>
            <a:ext cx="1069727" cy="33432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872" y="1795204"/>
            <a:ext cx="1164726" cy="33467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913" y="1602282"/>
            <a:ext cx="923611" cy="348473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586" y="2996952"/>
            <a:ext cx="766510" cy="26005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859" y="1557071"/>
            <a:ext cx="1215519" cy="33309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374" y="2992267"/>
            <a:ext cx="970354" cy="2557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771" y="2994537"/>
            <a:ext cx="923844" cy="25781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719" y="2992267"/>
            <a:ext cx="945265" cy="2608056"/>
          </a:xfrm>
          <a:prstGeom prst="rect">
            <a:avLst/>
          </a:prstGeom>
        </p:spPr>
      </p:pic>
      <p:sp>
        <p:nvSpPr>
          <p:cNvPr id="2" name="Rectangle: Rounded Corners 10">
            <a:extLst>
              <a:ext uri="{FF2B5EF4-FFF2-40B4-BE49-F238E27FC236}">
                <a16:creationId xmlns:a16="http://schemas.microsoft.com/office/drawing/2014/main" id="{D106C8EB-9F80-4C8B-8855-A68A78CF0214}"/>
              </a:ext>
            </a:extLst>
          </p:cNvPr>
          <p:cNvSpPr/>
          <p:nvPr/>
        </p:nvSpPr>
        <p:spPr>
          <a:xfrm>
            <a:off x="646996" y="5138068"/>
            <a:ext cx="7840482" cy="1074972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It was the end of K</a:t>
            </a:r>
            <a:r>
              <a:rPr lang="en-US" sz="2000" u="sng" dirty="0">
                <a:solidFill>
                  <a:schemeClr val="tx1"/>
                </a:solidFill>
                <a:latin typeface="Twinkl" pitchFamily="50" charset="0"/>
              </a:rPr>
              <a:t>ee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pi</a:t>
            </a:r>
            <a:r>
              <a:rPr lang="en-US" sz="2000" u="sng" dirty="0">
                <a:solidFill>
                  <a:schemeClr val="tx1"/>
                </a:solidFill>
                <a:latin typeface="Twinkl" pitchFamily="50" charset="0"/>
              </a:rPr>
              <a:t>ng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Healthy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 W</a:t>
            </a:r>
            <a:r>
              <a:rPr lang="en-US" sz="2000" u="sng" dirty="0">
                <a:solidFill>
                  <a:schemeClr val="tx1"/>
                </a:solidFill>
                <a:latin typeface="Twinkl" pitchFamily="50" charset="0"/>
              </a:rPr>
              <a:t>ee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k and the </a:t>
            </a:r>
            <a:r>
              <a:rPr lang="en-US" sz="2000" u="sng" dirty="0">
                <a:solidFill>
                  <a:schemeClr val="tx1"/>
                </a:solidFill>
                <a:latin typeface="Twinkl" pitchFamily="50" charset="0"/>
              </a:rPr>
              <a:t>ch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ildren had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invited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winkl" pitchFamily="50" charset="0"/>
              </a:rPr>
              <a:t>their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families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 in to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take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 p</a:t>
            </a:r>
            <a:r>
              <a:rPr lang="en-US" sz="2000" u="sng" dirty="0">
                <a:solidFill>
                  <a:schemeClr val="tx1"/>
                </a:solidFill>
                <a:latin typeface="Twinkl" pitchFamily="50" charset="0"/>
              </a:rPr>
              <a:t>ar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t in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activities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 and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try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 the f</a:t>
            </a:r>
            <a:r>
              <a:rPr lang="en-US" sz="2000" u="sng" dirty="0">
                <a:solidFill>
                  <a:schemeClr val="tx1"/>
                </a:solidFill>
                <a:latin typeface="Twinkl" pitchFamily="50" charset="0"/>
              </a:rPr>
              <a:t>oo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d they had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made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.</a:t>
            </a:r>
            <a:endParaRPr lang="en-GB" sz="2000" dirty="0">
              <a:solidFill>
                <a:schemeClr val="tx1"/>
              </a:solidFill>
              <a:latin typeface="Twinkl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969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2"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5"/>
          </a:solidFill>
        </p:grpSpPr>
        <p:sp>
          <p:nvSpPr>
            <p:cNvPr id="7" name="Oval 6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202" y="1807110"/>
            <a:ext cx="1196745" cy="331571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100" y="1782390"/>
            <a:ext cx="1069727" cy="334324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872" y="1795204"/>
            <a:ext cx="1164726" cy="334677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913" y="1602282"/>
            <a:ext cx="923611" cy="348473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586" y="2996952"/>
            <a:ext cx="766510" cy="260055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859" y="1557071"/>
            <a:ext cx="1215519" cy="333095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374" y="2992267"/>
            <a:ext cx="970354" cy="2557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771" y="2994537"/>
            <a:ext cx="923844" cy="257810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719" y="2992267"/>
            <a:ext cx="945265" cy="2608056"/>
          </a:xfrm>
          <a:prstGeom prst="rect">
            <a:avLst/>
          </a:prstGeom>
        </p:spPr>
      </p:pic>
      <p:sp>
        <p:nvSpPr>
          <p:cNvPr id="2" name="Rectangle: Rounded Corners 10">
            <a:extLst>
              <a:ext uri="{FF2B5EF4-FFF2-40B4-BE49-F238E27FC236}">
                <a16:creationId xmlns:a16="http://schemas.microsoft.com/office/drawing/2014/main" id="{D106C8EB-9F80-4C8B-8855-A68A78CF0214}"/>
              </a:ext>
            </a:extLst>
          </p:cNvPr>
          <p:cNvSpPr/>
          <p:nvPr/>
        </p:nvSpPr>
        <p:spPr>
          <a:xfrm>
            <a:off x="646996" y="5138068"/>
            <a:ext cx="7840482" cy="1074972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Mum and Dad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both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 had to go to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work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 so Grandpa Dada and Grandma </a:t>
            </a:r>
            <a:r>
              <a:rPr lang="en-US" sz="2000" dirty="0" err="1">
                <a:solidFill>
                  <a:schemeClr val="tx1"/>
                </a:solidFill>
                <a:latin typeface="Twinkl" pitchFamily="50" charset="0"/>
              </a:rPr>
              <a:t>Dadi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 had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travelled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 to j</a:t>
            </a:r>
            <a:r>
              <a:rPr lang="en-US" sz="2000" u="sng" dirty="0">
                <a:solidFill>
                  <a:schemeClr val="tx1"/>
                </a:solidFill>
                <a:latin typeface="Twinkl" pitchFamily="50" charset="0"/>
              </a:rPr>
              <a:t>oi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n in on the fun. They were l</a:t>
            </a:r>
            <a:r>
              <a:rPr lang="en-US" sz="2000" u="sng" dirty="0">
                <a:solidFill>
                  <a:schemeClr val="tx1"/>
                </a:solidFill>
                <a:latin typeface="Twinkl" pitchFamily="50" charset="0"/>
              </a:rPr>
              <a:t>oo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ki</a:t>
            </a:r>
            <a:r>
              <a:rPr lang="en-US" sz="2000" u="sng" dirty="0">
                <a:solidFill>
                  <a:schemeClr val="tx1"/>
                </a:solidFill>
                <a:latin typeface="Twinkl" pitchFamily="50" charset="0"/>
              </a:rPr>
              <a:t>ng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forward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 to it.</a:t>
            </a:r>
            <a:endParaRPr lang="en-GB" sz="2000" dirty="0">
              <a:solidFill>
                <a:schemeClr val="tx1"/>
              </a:solidFill>
              <a:latin typeface="Twinkl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868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2"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2" name="Rectangle: Rounded Corners 10">
            <a:extLst>
              <a:ext uri="{FF2B5EF4-FFF2-40B4-BE49-F238E27FC236}">
                <a16:creationId xmlns:a16="http://schemas.microsoft.com/office/drawing/2014/main" id="{D106C8EB-9F80-4C8B-8855-A68A78CF0214}"/>
              </a:ext>
            </a:extLst>
          </p:cNvPr>
          <p:cNvSpPr/>
          <p:nvPr/>
        </p:nvSpPr>
        <p:spPr>
          <a:xfrm>
            <a:off x="646996" y="5138068"/>
            <a:ext cx="7840482" cy="1074972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“Welcome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grown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-ups,” said </a:t>
            </a:r>
            <a:r>
              <a:rPr lang="en-US" sz="2000" dirty="0" err="1">
                <a:solidFill>
                  <a:schemeClr val="tx1"/>
                </a:solidFill>
                <a:latin typeface="Twinkl" pitchFamily="50" charset="0"/>
              </a:rPr>
              <a:t>Mrs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 Tan. “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First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, the </a:t>
            </a:r>
            <a:r>
              <a:rPr lang="en-US" sz="2000" u="sng" dirty="0">
                <a:solidFill>
                  <a:schemeClr val="tx1"/>
                </a:solidFill>
                <a:latin typeface="Twinkl" pitchFamily="50" charset="0"/>
              </a:rPr>
              <a:t>ch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ildren </a:t>
            </a:r>
            <a:r>
              <a:rPr lang="en-US" sz="2000" dirty="0">
                <a:solidFill>
                  <a:srgbClr val="FF0000"/>
                </a:solidFill>
                <a:latin typeface="Twinkl" pitchFamily="50" charset="0"/>
              </a:rPr>
              <a:t>would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like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 to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show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 you some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exercises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 and </a:t>
            </a:r>
            <a:r>
              <a:rPr lang="en-US" sz="2000" u="sng" dirty="0">
                <a:solidFill>
                  <a:schemeClr val="tx1"/>
                </a:solidFill>
                <a:latin typeface="Twinkl" pitchFamily="50" charset="0"/>
              </a:rPr>
              <a:t>th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en we are goi</a:t>
            </a:r>
            <a:r>
              <a:rPr lang="en-US" sz="2000" u="sng" dirty="0">
                <a:solidFill>
                  <a:schemeClr val="tx1"/>
                </a:solidFill>
                <a:latin typeface="Twinkl" pitchFamily="50" charset="0"/>
              </a:rPr>
              <a:t>ng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 to have a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healthy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 class picnic!”</a:t>
            </a:r>
            <a:endParaRPr lang="en-GB" sz="2000" dirty="0">
              <a:solidFill>
                <a:schemeClr val="tx1"/>
              </a:solidFill>
              <a:latin typeface="Twinkl" pitchFamily="50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2"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005" y="1807110"/>
            <a:ext cx="1196745" cy="331571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903" y="1782390"/>
            <a:ext cx="1069727" cy="334324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716" y="1602282"/>
            <a:ext cx="923611" cy="348473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662" y="1557071"/>
            <a:ext cx="1215519" cy="33309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955" y="2970196"/>
            <a:ext cx="929765" cy="26021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340" y="2979818"/>
            <a:ext cx="912670" cy="26122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502" y="2992267"/>
            <a:ext cx="914236" cy="258362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5"/>
          </a:solidFill>
        </p:grpSpPr>
        <p:sp>
          <p:nvSpPr>
            <p:cNvPr id="7" name="Oval 6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30" name="Rectangle: Rounded Corners 10">
            <a:extLst>
              <a:ext uri="{FF2B5EF4-FFF2-40B4-BE49-F238E27FC236}">
                <a16:creationId xmlns:a16="http://schemas.microsoft.com/office/drawing/2014/main" id="{D106C8EB-9F80-4C8B-8855-A68A78CF0214}"/>
              </a:ext>
            </a:extLst>
          </p:cNvPr>
          <p:cNvSpPr/>
          <p:nvPr/>
        </p:nvSpPr>
        <p:spPr>
          <a:xfrm>
            <a:off x="651759" y="5122820"/>
            <a:ext cx="7840482" cy="1074972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“Welcome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grown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-ups,” said </a:t>
            </a:r>
            <a:r>
              <a:rPr lang="en-US" sz="2000" dirty="0" err="1">
                <a:solidFill>
                  <a:schemeClr val="tx1"/>
                </a:solidFill>
                <a:latin typeface="Twinkl" pitchFamily="50" charset="0"/>
              </a:rPr>
              <a:t>Mrs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 Tan. “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First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, the </a:t>
            </a:r>
            <a:r>
              <a:rPr lang="en-US" sz="2000" u="sng" dirty="0">
                <a:solidFill>
                  <a:schemeClr val="tx1"/>
                </a:solidFill>
                <a:latin typeface="Twinkl" pitchFamily="50" charset="0"/>
              </a:rPr>
              <a:t>ch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ildren </a:t>
            </a:r>
            <a:r>
              <a:rPr lang="en-US" sz="2000" dirty="0">
                <a:solidFill>
                  <a:srgbClr val="FF0000"/>
                </a:solidFill>
                <a:latin typeface="Twinkl" pitchFamily="50" charset="0"/>
              </a:rPr>
              <a:t>would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like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 to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show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 you some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exercises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 and </a:t>
            </a:r>
            <a:r>
              <a:rPr lang="en-US" sz="2000" u="sng" dirty="0">
                <a:solidFill>
                  <a:schemeClr val="tx1"/>
                </a:solidFill>
                <a:latin typeface="Twinkl" pitchFamily="50" charset="0"/>
              </a:rPr>
              <a:t>th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en we are goi</a:t>
            </a:r>
            <a:r>
              <a:rPr lang="en-US" sz="2000" u="sng" dirty="0">
                <a:solidFill>
                  <a:schemeClr val="tx1"/>
                </a:solidFill>
                <a:latin typeface="Twinkl" pitchFamily="50" charset="0"/>
              </a:rPr>
              <a:t>ng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 to have a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healthy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 class picnic!”</a:t>
            </a:r>
            <a:endParaRPr lang="en-GB" sz="2000" dirty="0">
              <a:solidFill>
                <a:schemeClr val="tx1"/>
              </a:solidFill>
              <a:latin typeface="Twinkl" pitchFamily="5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836" y="1807110"/>
            <a:ext cx="1736777" cy="333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064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ion 1 4"/>
          <p:cNvSpPr/>
          <p:nvPr/>
        </p:nvSpPr>
        <p:spPr>
          <a:xfrm>
            <a:off x="2963592" y="2433959"/>
            <a:ext cx="3408608" cy="3408608"/>
          </a:xfrm>
          <a:prstGeom prst="irregularSeal1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: Rounded Corners 10">
            <a:extLst>
              <a:ext uri="{FF2B5EF4-FFF2-40B4-BE49-F238E27FC236}">
                <a16:creationId xmlns:a16="http://schemas.microsoft.com/office/drawing/2014/main" id="{D106C8EB-9F80-4C8B-8855-A68A78CF0214}"/>
              </a:ext>
            </a:extLst>
          </p:cNvPr>
          <p:cNvSpPr/>
          <p:nvPr/>
        </p:nvSpPr>
        <p:spPr>
          <a:xfrm>
            <a:off x="611560" y="858269"/>
            <a:ext cx="7920880" cy="1114626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The children and their grown-ups are doing an orienteering trail. They must collect all the words from around the school playground. Can you work out the missing letters from these words?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348880"/>
            <a:ext cx="2736304" cy="386967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5"/>
          </a:solidFill>
        </p:grpSpPr>
        <p:sp>
          <p:nvSpPr>
            <p:cNvPr id="7" name="Oval 6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2377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653C8F"/>
      </a:accent1>
      <a:accent2>
        <a:srgbClr val="F0821A"/>
      </a:accent2>
      <a:accent3>
        <a:srgbClr val="CB4793"/>
      </a:accent3>
      <a:accent4>
        <a:srgbClr val="009640"/>
      </a:accent4>
      <a:accent5>
        <a:srgbClr val="F9B000"/>
      </a:accent5>
      <a:accent6>
        <a:srgbClr val="00938F"/>
      </a:accent6>
      <a:hlink>
        <a:srgbClr val="00B0F0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winkl Phonics PowerPoint Template.pptx" id="{DE623B95-CF47-4D4D-99E6-E7908909B4E9}" vid="{D8F4FE79-54E6-4341-BC11-84D6744E4E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Twinkl Phonics PowerPoint Template</Template>
  <TotalTime>2952</TotalTime>
  <Words>454</Words>
  <Application>Microsoft Office PowerPoint</Application>
  <PresentationFormat>On-screen Show (4:3)</PresentationFormat>
  <Paragraphs>74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Twinkl SemiBold</vt:lpstr>
      <vt:lpstr>Arial</vt:lpstr>
      <vt:lpstr>Twinkl</vt:lpstr>
      <vt:lpstr>Tuffy-TTF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ie Hide and Seek</vt:lpstr>
      <vt:lpstr>PowerPoint Presentation</vt:lpstr>
      <vt:lpstr>PowerPoint Presentation</vt:lpstr>
      <vt:lpstr>Sentence Time</vt:lpstr>
      <vt:lpstr>PowerPoint Presentation</vt:lpstr>
      <vt:lpstr>PowerPoint Presentation</vt:lpstr>
      <vt:lpstr>Today, we have learnt…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Twinkl Phonics</dc:title>
  <dc:creator>Sana Mehmood</dc:creator>
  <cp:lastModifiedBy>Rhyiana Patel</cp:lastModifiedBy>
  <cp:revision>158</cp:revision>
  <dcterms:created xsi:type="dcterms:W3CDTF">2018-08-14T14:55:23Z</dcterms:created>
  <dcterms:modified xsi:type="dcterms:W3CDTF">2020-06-22T10:20:24Z</dcterms:modified>
</cp:coreProperties>
</file>