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19"/>
  </p:notesMasterIdLst>
  <p:sldIdLst>
    <p:sldId id="318" r:id="rId8"/>
    <p:sldId id="323" r:id="rId9"/>
    <p:sldId id="327" r:id="rId10"/>
    <p:sldId id="314" r:id="rId11"/>
    <p:sldId id="304" r:id="rId12"/>
    <p:sldId id="321" r:id="rId13"/>
    <p:sldId id="316" r:id="rId14"/>
    <p:sldId id="324" r:id="rId15"/>
    <p:sldId id="325" r:id="rId16"/>
    <p:sldId id="326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25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34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3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3690" y="1380930"/>
            <a:ext cx="65407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Arial Rounded MT Bold" panose="020F0704030504030204" pitchFamily="34" charset="0"/>
              </a:rPr>
              <a:t>25.02.21</a:t>
            </a:r>
          </a:p>
          <a:p>
            <a:endParaRPr lang="en-GB" sz="3200" u="sng" dirty="0" smtClean="0">
              <a:latin typeface="Arial Rounded MT Bold" panose="020F0704030504030204" pitchFamily="34" charset="0"/>
            </a:endParaRPr>
          </a:p>
          <a:p>
            <a:r>
              <a:rPr lang="en-GB" sz="3200" u="sng" dirty="0" smtClean="0">
                <a:latin typeface="Arial Rounded MT Bold" panose="020F0704030504030204" pitchFamily="34" charset="0"/>
              </a:rPr>
              <a:t>Maths</a:t>
            </a:r>
          </a:p>
          <a:p>
            <a:endParaRPr lang="en-GB" sz="3200" u="sng" dirty="0">
              <a:latin typeface="Arial Rounded MT Bold" panose="020F0704030504030204" pitchFamily="34" charset="0"/>
            </a:endParaRPr>
          </a:p>
          <a:p>
            <a:r>
              <a:rPr lang="en-GB" sz="3200" u="sng" dirty="0" smtClean="0">
                <a:latin typeface="Arial Rounded MT Bold" panose="020F0704030504030204" pitchFamily="34" charset="0"/>
              </a:rPr>
              <a:t>WALT divide 2 digits by 1 digit with practical sharing of counters</a:t>
            </a:r>
            <a:endParaRPr lang="en-GB" sz="32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63" y="289249"/>
            <a:ext cx="49265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 48 divided </a:t>
            </a:r>
            <a:r>
              <a:rPr lang="en-GB" sz="3200" dirty="0">
                <a:latin typeface="Comic Sans MS" panose="030F0702030302020204" pitchFamily="66" charset="0"/>
              </a:rPr>
              <a:t>by </a:t>
            </a:r>
            <a:r>
              <a:rPr lang="en-GB" sz="3200" dirty="0" smtClean="0">
                <a:latin typeface="Comic Sans MS" panose="030F0702030302020204" pitchFamily="66" charset="0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 41 </a:t>
            </a:r>
            <a:r>
              <a:rPr lang="en-GB" sz="3200" dirty="0">
                <a:latin typeface="Comic Sans MS" panose="030F0702030302020204" pitchFamily="66" charset="0"/>
              </a:rPr>
              <a:t>divided by 3</a:t>
            </a:r>
          </a:p>
          <a:p>
            <a:pPr marL="342900" indent="-34290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 57 </a:t>
            </a:r>
            <a:r>
              <a:rPr lang="en-GB" sz="3200" dirty="0">
                <a:latin typeface="Comic Sans MS" panose="030F0702030302020204" pitchFamily="66" charset="0"/>
              </a:rPr>
              <a:t>divided by </a:t>
            </a:r>
            <a:r>
              <a:rPr lang="en-GB" sz="3200" dirty="0" smtClean="0">
                <a:latin typeface="Comic Sans MS" panose="030F0702030302020204" pitchFamily="66" charset="0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 64 divided by 3</a:t>
            </a:r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endParaRPr lang="en-GB" sz="3200" dirty="0" smtClean="0"/>
          </a:p>
          <a:p>
            <a:pPr marL="342900" indent="-342900">
              <a:buAutoNum type="arabicPeriod"/>
            </a:pP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021443" y="2259018"/>
            <a:ext cx="6792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You will need your place value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counters that I’ve sent and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three small side plates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6986" y="223935"/>
            <a:ext cx="2733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Your task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098" y="1380931"/>
            <a:ext cx="179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Mild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63" y="2680047"/>
            <a:ext cx="3591426" cy="2619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1086" y="5720277"/>
            <a:ext cx="179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Hot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9" b="55120"/>
          <a:stretch/>
        </p:blipFill>
        <p:spPr>
          <a:xfrm>
            <a:off x="521358" y="5573146"/>
            <a:ext cx="4461189" cy="9405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88498" y="3747137"/>
            <a:ext cx="179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Spicy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76237"/>
            <a:ext cx="6991350" cy="610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45432" y="2045952"/>
            <a:ext cx="525313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Steps to Success: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Create dividend (the big number) using counters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Exchange </a:t>
            </a:r>
            <a:r>
              <a:rPr lang="en-GB" dirty="0">
                <a:latin typeface="Comic Sans MS" panose="030F0702030302020204" pitchFamily="66" charset="0"/>
              </a:rPr>
              <a:t>left over tens for ones (One 10 = 10 ones)  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Share </a:t>
            </a:r>
            <a:r>
              <a:rPr lang="en-GB" dirty="0">
                <a:latin typeface="Comic Sans MS" panose="030F0702030302020204" pitchFamily="66" charset="0"/>
              </a:rPr>
              <a:t>into equal groups depending on divisor (the number you are sharing by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Whatever is left over is your remainder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1277" b="16440"/>
          <a:stretch/>
        </p:blipFill>
        <p:spPr>
          <a:xfrm>
            <a:off x="2336930" y="951722"/>
            <a:ext cx="1409700" cy="96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6220" y="2631233"/>
            <a:ext cx="317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many can you do in 3 minutes? 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3" y="544010"/>
            <a:ext cx="2756048" cy="566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62" y="314632"/>
            <a:ext cx="5150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You will need: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72" y="2069767"/>
            <a:ext cx="1909976" cy="2819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3" y="1926239"/>
            <a:ext cx="2007066" cy="2858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7818" y="1689041"/>
            <a:ext cx="26621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Coloured counters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Use a black felt to write 1 or 10 on them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Some paper plates or small side plates, 3 to start with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5554" y="5121028"/>
            <a:ext cx="129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These are 1’s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163" y="5013028"/>
            <a:ext cx="155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These are 10’s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13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4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3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blipFill>
                <a:blip r:embed="rId5"/>
                <a:stretch>
                  <a:fillRect l="-1679" t="-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76" y="3750360"/>
            <a:ext cx="1841242" cy="707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1" y="3728919"/>
            <a:ext cx="1841242" cy="70708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62" y="3736796"/>
            <a:ext cx="1841242" cy="7070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4" y="3728919"/>
            <a:ext cx="1841242" cy="70708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202512"/>
            <a:ext cx="983593" cy="89761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183853"/>
            <a:ext cx="966398" cy="89761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277245"/>
            <a:ext cx="1062693" cy="80131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246293"/>
            <a:ext cx="1052376" cy="832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1897860"/>
            <a:ext cx="1011106" cy="80131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843976"/>
            <a:ext cx="1011106" cy="8976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1981798"/>
            <a:ext cx="1062693" cy="80131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1950846"/>
            <a:ext cx="1052376" cy="832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180949"/>
            <a:ext cx="1011106" cy="8976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888406"/>
            <a:ext cx="966398" cy="8976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1907065"/>
            <a:ext cx="983593" cy="89761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221242"/>
            <a:ext cx="1011106" cy="8013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202511"/>
            <a:ext cx="983593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6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4982 0.3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6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8334 0.32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2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5677 0.2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2691 0.237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7639 0.3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6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37864 0.2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4" y="10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14791 0.32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61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5173 0.2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8646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79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2656 0.245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1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34757 0.3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72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4358 0.2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091" y="31823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935" y="33250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 r 1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  <a:blipFill>
                <a:blip r:embed="rId6"/>
                <a:stretch>
                  <a:fillRect l="-5687" t="-15517" r="-18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64726" y="39511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307015"/>
            <a:ext cx="983593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288356"/>
            <a:ext cx="966398" cy="897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381748"/>
            <a:ext cx="1062693" cy="801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350796"/>
            <a:ext cx="1052376" cy="832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2002363"/>
            <a:ext cx="1011106" cy="801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948479"/>
            <a:ext cx="1011106" cy="897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2086301"/>
            <a:ext cx="1062693" cy="801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2055349"/>
            <a:ext cx="1052376" cy="832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285452"/>
            <a:ext cx="1011106" cy="897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992909"/>
            <a:ext cx="966398" cy="8976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2011568"/>
            <a:ext cx="983593" cy="8976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325745"/>
            <a:ext cx="1011106" cy="8013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318123"/>
            <a:ext cx="983593" cy="89761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345619" y="1350796"/>
            <a:ext cx="2377295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32558" y="1359858"/>
            <a:ext cx="2192103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21373" y="3951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r 3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  <a:blipFill>
                <a:blip r:embed="rId13"/>
                <a:stretch>
                  <a:fillRect l="-5529" t="-15517" r="-205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59955" y="316230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16602" y="316230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38" y="4199916"/>
            <a:ext cx="983593" cy="8976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5" y="4181257"/>
            <a:ext cx="966398" cy="897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5" y="4274649"/>
            <a:ext cx="1062693" cy="8013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4243697"/>
            <a:ext cx="1052376" cy="832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9" y="4895264"/>
            <a:ext cx="1011106" cy="801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91" y="4841380"/>
            <a:ext cx="1011106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77" y="4979202"/>
            <a:ext cx="1062693" cy="8013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67" y="4948250"/>
            <a:ext cx="1052376" cy="832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89" y="4178353"/>
            <a:ext cx="1011106" cy="8976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15" y="4885810"/>
            <a:ext cx="966398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47" y="4904469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27" y="4218646"/>
            <a:ext cx="1011106" cy="8013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8" y="4211024"/>
            <a:ext cx="983593" cy="897615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508278" y="4243697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73245" y="4242371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045703" y="425275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3817885" y="426518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573728" y="4290246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74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3455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3298 -0.0023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1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2743 -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 animBg="1"/>
      <p:bldP spid="21" grpId="0" animBg="1"/>
      <p:bldP spid="22" grpId="0"/>
      <p:bldP spid="23" grpId="0"/>
      <p:bldP spid="24" grpId="0" animBg="1"/>
      <p:bldP spid="25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109" y="526807"/>
            <a:ext cx="6540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division question that goes with this?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4018" b="11281"/>
          <a:stretch/>
        </p:blipFill>
        <p:spPr>
          <a:xfrm>
            <a:off x="696394" y="1222309"/>
            <a:ext cx="5362575" cy="25472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0382" y="4394719"/>
            <a:ext cx="613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much is there altogether?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How many groups has it been shared into?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xmlns="" id="{37E85495-709E-4EEE-8CBA-E3DC09B647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remainder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4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xmlns="" id="{37E85495-709E-4EEE-8CBA-E3DC09B647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remainder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5966" y="4676172"/>
            <a:ext cx="3476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Here we are using a place value chart to help us divide. Look how many parts it has been divided into.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954" r="22278" b="53321"/>
          <a:stretch/>
        </p:blipFill>
        <p:spPr>
          <a:xfrm>
            <a:off x="251926" y="430945"/>
            <a:ext cx="8108302" cy="33386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8433" y="4292082"/>
            <a:ext cx="4338734" cy="44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306077" y="3830417"/>
            <a:ext cx="3476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Here we are using circles to help us divide. Look how many </a:t>
            </a:r>
            <a:r>
              <a:rPr lang="en-GB" smtClean="0">
                <a:latin typeface="Comic Sans MS" panose="030F0702030302020204" pitchFamily="66" charset="0"/>
              </a:rPr>
              <a:t>groups there are.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1|2.2|4.6|3.3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|11.1|12.3|9.5|8.2|9.8|2.4|5|8.4|7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1|16.1|12.1|5.4|7.6|7|1.6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1|16.1|12.1|5.4|7.6|7|1.6|5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72E6-FA64-4F9F-9599-CD41622A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13684</TotalTime>
  <Words>275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Rounded MT Bold</vt:lpstr>
      <vt:lpstr>Calibri</vt:lpstr>
      <vt:lpstr>Cambria Math</vt:lpstr>
      <vt:lpstr>Comic Sans MS</vt:lpstr>
      <vt:lpstr>KG Primary Penmanship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Vicky 2. Sanderson</cp:lastModifiedBy>
  <cp:revision>262</cp:revision>
  <dcterms:created xsi:type="dcterms:W3CDTF">2019-07-05T11:02:13Z</dcterms:created>
  <dcterms:modified xsi:type="dcterms:W3CDTF">2021-02-24T11:05:35Z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